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/>
              <a:t> (V)</a:t>
            </a:r>
          </a:p>
        </c:rich>
      </c:tx>
      <c:layout>
        <c:manualLayout>
          <c:xMode val="edge"/>
          <c:yMode val="edge"/>
          <c:x val="4.0825257419745624E-2"/>
          <c:y val="3.125E-2"/>
        </c:manualLayout>
      </c:layout>
    </c:title>
    <c:plotArea>
      <c:layout/>
      <c:scatterChart>
        <c:scatterStyle val="lineMarker"/>
        <c:ser>
          <c:idx val="0"/>
          <c:order val="0"/>
          <c:tx>
            <c:strRef>
              <c:f>Sheet1!$B$1</c:f>
              <c:strCache>
                <c:ptCount val="1"/>
                <c:pt idx="0">
                  <c:v>v (V)</c:v>
                </c:pt>
              </c:strCache>
            </c:strRef>
          </c:tx>
          <c:marker>
            <c:symbol val="none"/>
          </c:marker>
          <c:xVal>
            <c:numRef>
              <c:f>Sheet1!$A$2:$A$10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</c:numCache>
            </c:numRef>
          </c:xVal>
          <c:yVal>
            <c:numRef>
              <c:f>Sheet1!$B$2:$B$10</c:f>
              <c:numCache>
                <c:formatCode>General</c:formatCode>
                <c:ptCount val="9"/>
                <c:pt idx="0">
                  <c:v>0</c:v>
                </c:pt>
                <c:pt idx="1">
                  <c:v>5</c:v>
                </c:pt>
                <c:pt idx="2">
                  <c:v>0</c:v>
                </c:pt>
                <c:pt idx="3">
                  <c:v>-5</c:v>
                </c:pt>
                <c:pt idx="4">
                  <c:v>0</c:v>
                </c:pt>
                <c:pt idx="5">
                  <c:v>5</c:v>
                </c:pt>
                <c:pt idx="6">
                  <c:v>0</c:v>
                </c:pt>
                <c:pt idx="7">
                  <c:v>-5</c:v>
                </c:pt>
                <c:pt idx="8">
                  <c:v>0</c:v>
                </c:pt>
              </c:numCache>
            </c:numRef>
          </c:yVal>
        </c:ser>
        <c:axId val="128279296"/>
        <c:axId val="128280832"/>
      </c:scatterChart>
      <c:valAx>
        <c:axId val="128279296"/>
        <c:scaling>
          <c:orientation val="minMax"/>
        </c:scaling>
        <c:axPos val="b"/>
        <c:numFmt formatCode="General" sourceLinked="1"/>
        <c:tickLblPos val="nextTo"/>
        <c:crossAx val="128280832"/>
        <c:crosses val="autoZero"/>
        <c:crossBetween val="midCat"/>
      </c:valAx>
      <c:valAx>
        <c:axId val="128280832"/>
        <c:scaling>
          <c:orientation val="minMax"/>
        </c:scaling>
        <c:axPos val="l"/>
        <c:majorGridlines/>
        <c:numFmt formatCode="General" sourceLinked="1"/>
        <c:tickLblPos val="nextTo"/>
        <c:crossAx val="128279296"/>
        <c:crosses val="autoZero"/>
        <c:crossBetween val="midCat"/>
      </c:valAx>
    </c:plotArea>
    <c:plotVisOnly val="1"/>
  </c:chart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0.82692</cdr:x>
      <cdr:y>0.59375</cdr:y>
    </cdr:from>
    <cdr:to>
      <cdr:x>0.98077</cdr:x>
      <cdr:y>0.75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76600" y="1447800"/>
          <a:ext cx="609600" cy="381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b="1" i="1" dirty="0" smtClean="0"/>
            <a:t>t</a:t>
          </a:r>
          <a:r>
            <a:rPr lang="en-US" sz="1100" dirty="0" smtClean="0"/>
            <a:t>  </a:t>
          </a:r>
          <a:r>
            <a:rPr lang="en-US" sz="1800" dirty="0" smtClean="0"/>
            <a:t>(s)</a:t>
          </a:r>
          <a:endParaRPr lang="en-US" sz="18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192654-DECC-473E-8869-BFA7B97B3987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7D50C6D-DCF8-4438-AA7A-53430BD34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192654-DECC-473E-8869-BFA7B97B3987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50C6D-DCF8-4438-AA7A-53430BD34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192654-DECC-473E-8869-BFA7B97B3987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50C6D-DCF8-4438-AA7A-53430BD34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192654-DECC-473E-8869-BFA7B97B3987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50C6D-DCF8-4438-AA7A-53430BD342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192654-DECC-473E-8869-BFA7B97B3987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50C6D-DCF8-4438-AA7A-53430BD342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192654-DECC-473E-8869-BFA7B97B3987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50C6D-DCF8-4438-AA7A-53430BD342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192654-DECC-473E-8869-BFA7B97B3987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50C6D-DCF8-4438-AA7A-53430BD34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192654-DECC-473E-8869-BFA7B97B3987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50C6D-DCF8-4438-AA7A-53430BD342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192654-DECC-473E-8869-BFA7B97B3987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50C6D-DCF8-4438-AA7A-53430BD34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D192654-DECC-473E-8869-BFA7B97B3987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50C6D-DCF8-4438-AA7A-53430BD34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192654-DECC-473E-8869-BFA7B97B3987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7D50C6D-DCF8-4438-AA7A-53430BD342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D192654-DECC-473E-8869-BFA7B97B3987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7D50C6D-DCF8-4438-AA7A-53430BD34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//upload.wikimedia.org/wikipedia/commons/8/86/Photo-SMDcapacitors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//upload.wikimedia.org/wikipedia/commons/3/35/Parallel_plate_capacitor.svg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b1mdemh39EhvHM&amp;tbnid=qvYekokGZI5Y7M:&amp;ved=0CAUQjRw&amp;url=http://cnx.org/content/m38605/latest/?collection=col11337/latest&amp;ei=pYcrUpqJAYrN2AXYyIC4Bg&amp;bvm=bv.51773540,d.aWc&amp;psig=AFQjCNGNK3tQuNVaroJlZEmhk6my6FhKdg&amp;ust=1378670879505212" TargetMode="Externa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and Voltage Relationship for a Capacitor: Derivative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Scott Starks, PhD, PE</a:t>
            </a:r>
          </a:p>
          <a:p>
            <a:r>
              <a:rPr lang="en-US" dirty="0" smtClean="0"/>
              <a:t>Department of Electrical &amp; Computer Engineering</a:t>
            </a:r>
          </a:p>
          <a:p>
            <a:r>
              <a:rPr lang="en-US" dirty="0" smtClean="0"/>
              <a:t>UTEP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dirty="0" smtClean="0"/>
              <a:t>capacitor</a:t>
            </a:r>
            <a:r>
              <a:rPr lang="en-US" dirty="0" smtClean="0"/>
              <a:t> is an electrical component that stores energy in an electric field.</a:t>
            </a:r>
          </a:p>
          <a:p>
            <a:r>
              <a:rPr lang="en-US" dirty="0" smtClean="0"/>
              <a:t>It consists of two conductors separated by a dielectric material.</a:t>
            </a:r>
          </a:p>
          <a:p>
            <a:r>
              <a:rPr lang="en-US" dirty="0" smtClean="0"/>
              <a:t>Capacitors are widely used as parts of circuits in many common electrical devices.</a:t>
            </a:r>
          </a:p>
          <a:p>
            <a:r>
              <a:rPr lang="en-US" dirty="0" smtClean="0"/>
              <a:t>Energy is stored in the electrostatic field.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Capacitor?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Images of Physical Capacitors</a:t>
            </a:r>
            <a:endParaRPr lang="en-US" dirty="0"/>
          </a:p>
        </p:txBody>
      </p:sp>
      <p:pic>
        <p:nvPicPr>
          <p:cNvPr id="1026" name="Picture 2" descr="File:Photo-SMDcapacitor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600200"/>
            <a:ext cx="5486400" cy="41125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 Capacitor Operates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Explanation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Functional Diagram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When a voltage is placed across a capacitor, an electric field develops across the dielectric.</a:t>
            </a:r>
          </a:p>
          <a:p>
            <a:r>
              <a:rPr lang="en-US" dirty="0" smtClean="0"/>
              <a:t>This causes positive charge to collect on one plate and negative charge on the other plate. </a:t>
            </a:r>
          </a:p>
          <a:p>
            <a:r>
              <a:rPr lang="en-US" dirty="0" smtClean="0"/>
              <a:t>As the voltage is varied, so too does the amount of charge on each plate.</a:t>
            </a:r>
          </a:p>
          <a:p>
            <a:r>
              <a:rPr lang="en-US" dirty="0" smtClean="0"/>
              <a:t>The change in charge constitutes and electric current.</a:t>
            </a:r>
          </a:p>
        </p:txBody>
      </p:sp>
      <p:pic>
        <p:nvPicPr>
          <p:cNvPr id="23" name="Picture 4" descr="File:Parallel plate capacitor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752600"/>
            <a:ext cx="4000500" cy="32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http://cnx.org/content/m38605/latest/graphics5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1752600"/>
            <a:ext cx="2637691" cy="914400"/>
          </a:xfrm>
          <a:prstGeom prst="rect">
            <a:avLst/>
          </a:prstGeom>
          <a:noFill/>
        </p:spPr>
      </p:pic>
      <p:cxnSp>
        <p:nvCxnSpPr>
          <p:cNvPr id="8" name="Straight Connector 7"/>
          <p:cNvCxnSpPr/>
          <p:nvPr/>
        </p:nvCxnSpPr>
        <p:spPr>
          <a:xfrm>
            <a:off x="5181600" y="2209800"/>
            <a:ext cx="0" cy="1295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772400" y="2209800"/>
            <a:ext cx="0" cy="1295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105400" y="3429000"/>
            <a:ext cx="2685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+       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dirty="0" smtClean="0"/>
              <a:t>        -</a:t>
            </a:r>
            <a:endParaRPr lang="en-US" sz="28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181600" y="1981200"/>
            <a:ext cx="762000" cy="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34000" y="1524000"/>
            <a:ext cx="2888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Relationship between Current and Voltage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Current/Voltage Law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 and voltage obey the following law,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where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is current (Amps),</a:t>
            </a:r>
          </a:p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/>
              <a:t> is voltage (Volts), and</a:t>
            </a:r>
          </a:p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/>
              <a:t> is capacitance (Farads).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Schematic Diagram</a:t>
            </a:r>
            <a:endParaRPr lang="en-US" dirty="0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1371600" y="2112335"/>
          <a:ext cx="1447800" cy="1043762"/>
        </p:xfrm>
        <a:graphic>
          <a:graphicData uri="http://schemas.openxmlformats.org/presentationml/2006/ole">
            <p:oleObj spid="_x0000_s17410" name="Equation" r:id="rId5" imgW="54576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Plots for Voltage and Current </a:t>
            </a:r>
            <a:br>
              <a:rPr lang="en-US" dirty="0" smtClean="0"/>
            </a:br>
            <a:r>
              <a:rPr lang="en-US" dirty="0" smtClean="0"/>
              <a:t>Note: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/>
              <a:t> = 1 Farad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Plot of Voltage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Plot of Current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76800" y="2362200"/>
            <a:ext cx="63190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</a:t>
            </a:r>
            <a:r>
              <a:rPr lang="en-US" b="1" dirty="0" smtClean="0"/>
              <a:t>(A)</a:t>
            </a:r>
            <a:endParaRPr lang="en-US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228600" y="2209800"/>
          <a:ext cx="39624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4800600" y="2743200"/>
            <a:ext cx="0" cy="1905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00600" y="3657600"/>
            <a:ext cx="304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486400" y="3581400"/>
            <a:ext cx="0" cy="1524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248400" y="3581400"/>
            <a:ext cx="0" cy="1524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34200" y="3581400"/>
            <a:ext cx="0" cy="1524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620000" y="3581400"/>
            <a:ext cx="0" cy="1524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800600" y="3048000"/>
            <a:ext cx="381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181600" y="3048000"/>
            <a:ext cx="0" cy="129540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181600" y="4343400"/>
            <a:ext cx="685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867400" y="3048000"/>
            <a:ext cx="0" cy="129540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867400" y="3048000"/>
            <a:ext cx="76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629400" y="3048000"/>
            <a:ext cx="0" cy="129540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629400" y="4343400"/>
            <a:ext cx="685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315200" y="3048000"/>
            <a:ext cx="0" cy="129540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315200" y="3048000"/>
            <a:ext cx="304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772400" y="3429000"/>
            <a:ext cx="59022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</a:t>
            </a:r>
            <a:r>
              <a:rPr lang="en-US" b="1" dirty="0" smtClean="0"/>
              <a:t>(s)</a:t>
            </a:r>
            <a:endParaRPr lang="en-US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4724400" y="3657600"/>
            <a:ext cx="31181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0              2                  4                6               8</a:t>
            </a:r>
            <a:endParaRPr lang="en-US" sz="1000" dirty="0"/>
          </a:p>
        </p:txBody>
      </p:sp>
      <p:sp>
        <p:nvSpPr>
          <p:cNvPr id="39" name="TextBox 38"/>
          <p:cNvSpPr txBox="1"/>
          <p:nvPr/>
        </p:nvSpPr>
        <p:spPr>
          <a:xfrm>
            <a:off x="4495800" y="2895600"/>
            <a:ext cx="34015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5</a:t>
            </a:r>
          </a:p>
          <a:p>
            <a:endParaRPr lang="en-US" sz="1000" dirty="0"/>
          </a:p>
          <a:p>
            <a:endParaRPr lang="en-US" sz="1000" dirty="0" smtClean="0"/>
          </a:p>
          <a:p>
            <a:endParaRPr lang="en-US" sz="1000" dirty="0"/>
          </a:p>
          <a:p>
            <a:endParaRPr lang="en-US" sz="1000" dirty="0" smtClean="0"/>
          </a:p>
          <a:p>
            <a:endParaRPr lang="en-US" sz="1000" dirty="0"/>
          </a:p>
          <a:p>
            <a:endParaRPr lang="en-US" sz="1000" dirty="0" smtClean="0"/>
          </a:p>
          <a:p>
            <a:endParaRPr lang="en-US" sz="1000" dirty="0"/>
          </a:p>
          <a:p>
            <a:endParaRPr lang="en-US" sz="1000" dirty="0" smtClean="0"/>
          </a:p>
          <a:p>
            <a:r>
              <a:rPr lang="en-US" sz="1000" dirty="0" smtClean="0"/>
              <a:t>-5</a:t>
            </a:r>
            <a:endParaRPr lang="en-US" sz="1000" dirty="0"/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5638800" y="1143000"/>
          <a:ext cx="2254250" cy="1042988"/>
        </p:xfrm>
        <a:graphic>
          <a:graphicData uri="http://schemas.openxmlformats.org/presentationml/2006/ole">
            <p:oleObj spid="_x0000_s18434" name="Equation" r:id="rId4" imgW="850680" imgH="393480" progId="Equation.3">
              <p:embed/>
            </p:oleObj>
          </a:graphicData>
        </a:graphic>
      </p:graphicFrame>
      <p:sp>
        <p:nvSpPr>
          <p:cNvPr id="45" name="Rectangle 44"/>
          <p:cNvSpPr/>
          <p:nvPr/>
        </p:nvSpPr>
        <p:spPr>
          <a:xfrm>
            <a:off x="5486400" y="1066800"/>
            <a:ext cx="25146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</TotalTime>
  <Words>221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Concourse</vt:lpstr>
      <vt:lpstr>Equation</vt:lpstr>
      <vt:lpstr>Current and Voltage Relationship for a Capacitor: Derivative</vt:lpstr>
      <vt:lpstr>What is a Capacitor?</vt:lpstr>
      <vt:lpstr>Images of Physical Capacitors</vt:lpstr>
      <vt:lpstr>How a Capacitor Operates</vt:lpstr>
      <vt:lpstr>Relationship between Current and Voltage</vt:lpstr>
      <vt:lpstr>Plots for Voltage and Current  Note: C = 1 Farad</vt:lpstr>
    </vt:vector>
  </TitlesOfParts>
  <Company>University of Texas at El Paso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and Voltage Relationship for a Capacitor: Derivative</dc:title>
  <dc:creator>UTEPCSS</dc:creator>
  <cp:lastModifiedBy>UTEPCSS</cp:lastModifiedBy>
  <cp:revision>6</cp:revision>
  <dcterms:created xsi:type="dcterms:W3CDTF">2013-09-07T19:57:51Z</dcterms:created>
  <dcterms:modified xsi:type="dcterms:W3CDTF">2013-09-07T20:54:01Z</dcterms:modified>
</cp:coreProperties>
</file>