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572" r:id="rId2"/>
    <p:sldId id="306" r:id="rId3"/>
    <p:sldId id="554" r:id="rId4"/>
    <p:sldId id="565" r:id="rId5"/>
    <p:sldId id="377" r:id="rId6"/>
    <p:sldId id="550" r:id="rId7"/>
    <p:sldId id="563" r:id="rId8"/>
    <p:sldId id="513" r:id="rId9"/>
    <p:sldId id="506" r:id="rId10"/>
    <p:sldId id="690" r:id="rId11"/>
    <p:sldId id="641" r:id="rId12"/>
    <p:sldId id="512" r:id="rId13"/>
    <p:sldId id="677" r:id="rId14"/>
    <p:sldId id="678" r:id="rId15"/>
    <p:sldId id="642" r:id="rId16"/>
    <p:sldId id="567" r:id="rId17"/>
    <p:sldId id="568" r:id="rId18"/>
    <p:sldId id="569" r:id="rId19"/>
    <p:sldId id="573" r:id="rId20"/>
    <p:sldId id="577" r:id="rId21"/>
    <p:sldId id="578" r:id="rId22"/>
    <p:sldId id="586" r:id="rId23"/>
    <p:sldId id="585" r:id="rId24"/>
    <p:sldId id="643" r:id="rId25"/>
    <p:sldId id="644" r:id="rId26"/>
    <p:sldId id="576" r:id="rId27"/>
    <p:sldId id="493" r:id="rId28"/>
    <p:sldId id="494" r:id="rId29"/>
    <p:sldId id="495" r:id="rId30"/>
    <p:sldId id="497" r:id="rId31"/>
    <p:sldId id="498" r:id="rId32"/>
    <p:sldId id="499" r:id="rId33"/>
    <p:sldId id="500" r:id="rId34"/>
    <p:sldId id="480" r:id="rId35"/>
    <p:sldId id="555" r:id="rId36"/>
    <p:sldId id="668" r:id="rId37"/>
    <p:sldId id="669" r:id="rId38"/>
    <p:sldId id="670" r:id="rId39"/>
    <p:sldId id="671" r:id="rId40"/>
    <p:sldId id="672" r:id="rId41"/>
    <p:sldId id="673" r:id="rId42"/>
    <p:sldId id="674" r:id="rId43"/>
    <p:sldId id="665" r:id="rId44"/>
    <p:sldId id="666" r:id="rId45"/>
    <p:sldId id="667" r:id="rId46"/>
    <p:sldId id="675" r:id="rId47"/>
    <p:sldId id="515" r:id="rId48"/>
    <p:sldId id="516" r:id="rId49"/>
    <p:sldId id="517" r:id="rId50"/>
    <p:sldId id="518" r:id="rId51"/>
    <p:sldId id="537" r:id="rId52"/>
    <p:sldId id="519" r:id="rId53"/>
    <p:sldId id="520" r:id="rId54"/>
    <p:sldId id="557" r:id="rId55"/>
    <p:sldId id="524" r:id="rId56"/>
    <p:sldId id="530" r:id="rId57"/>
    <p:sldId id="525" r:id="rId58"/>
    <p:sldId id="527" r:id="rId59"/>
    <p:sldId id="657" r:id="rId60"/>
    <p:sldId id="529" r:id="rId61"/>
    <p:sldId id="526" r:id="rId62"/>
    <p:sldId id="659" r:id="rId63"/>
    <p:sldId id="543" r:id="rId64"/>
    <p:sldId id="679" r:id="rId65"/>
    <p:sldId id="539" r:id="rId66"/>
    <p:sldId id="540" r:id="rId67"/>
    <p:sldId id="660" r:id="rId68"/>
    <p:sldId id="558" r:id="rId69"/>
    <p:sldId id="426" r:id="rId70"/>
    <p:sldId id="427" r:id="rId71"/>
    <p:sldId id="424" r:id="rId72"/>
    <p:sldId id="649" r:id="rId73"/>
    <p:sldId id="650" r:id="rId74"/>
    <p:sldId id="656" r:id="rId75"/>
    <p:sldId id="647" r:id="rId76"/>
    <p:sldId id="588" r:id="rId77"/>
    <p:sldId id="682" r:id="rId78"/>
    <p:sldId id="683" r:id="rId79"/>
    <p:sldId id="684" r:id="rId80"/>
    <p:sldId id="685" r:id="rId81"/>
    <p:sldId id="692" r:id="rId82"/>
    <p:sldId id="686" r:id="rId83"/>
    <p:sldId id="687" r:id="rId84"/>
    <p:sldId id="688" r:id="rId85"/>
    <p:sldId id="589" r:id="rId86"/>
    <p:sldId id="663" r:id="rId87"/>
    <p:sldId id="664" r:id="rId88"/>
    <p:sldId id="590" r:id="rId89"/>
    <p:sldId id="591" r:id="rId90"/>
    <p:sldId id="593" r:id="rId91"/>
    <p:sldId id="594" r:id="rId92"/>
    <p:sldId id="597" r:id="rId93"/>
    <p:sldId id="600" r:id="rId94"/>
    <p:sldId id="601" r:id="rId95"/>
    <p:sldId id="602" r:id="rId96"/>
    <p:sldId id="603" r:id="rId97"/>
    <p:sldId id="606" r:id="rId98"/>
    <p:sldId id="607" r:id="rId99"/>
    <p:sldId id="608" r:id="rId100"/>
    <p:sldId id="609" r:id="rId101"/>
    <p:sldId id="610" r:id="rId102"/>
    <p:sldId id="611" r:id="rId103"/>
    <p:sldId id="618" r:id="rId104"/>
    <p:sldId id="448" r:id="rId105"/>
    <p:sldId id="630" r:id="rId106"/>
    <p:sldId id="634" r:id="rId107"/>
    <p:sldId id="638" r:id="rId108"/>
    <p:sldId id="456" r:id="rId109"/>
    <p:sldId id="463" r:id="rId110"/>
    <p:sldId id="575" r:id="rId11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sz="quarter" idx="1"/>
          </p:nvPr>
        </p:nvSpPr>
        <p:spPr bwMode="auto">
          <a:xfrm>
            <a:off x="393541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ChangeArrowheads="1"/>
          </p:cNvSpPr>
          <p:nvPr>
            <p:ph type="ftr" sz="quarter" idx="2"/>
          </p:nvPr>
        </p:nvSpPr>
        <p:spPr bwMode="auto">
          <a:xfrm>
            <a:off x="0"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1" name="Rectangle 5"/>
          <p:cNvSpPr>
            <a:spLocks noGrp="1" noChangeArrowheads="1"/>
          </p:cNvSpPr>
          <p:nvPr>
            <p:ph type="sldNum" sz="quarter" idx="3"/>
          </p:nvPr>
        </p:nvSpPr>
        <p:spPr bwMode="auto">
          <a:xfrm>
            <a:off x="3935413"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6813EA5-C248-4130-A499-46823516ED9A}" type="slidenum">
              <a:rPr lang="en-US"/>
              <a:pPr>
                <a:defRPr/>
              </a:pPr>
              <a:t>‹#›</a:t>
            </a:fld>
            <a:endParaRPr lang="en-US"/>
          </a:p>
        </p:txBody>
      </p:sp>
    </p:spTree>
    <p:extLst>
      <p:ext uri="{BB962C8B-B14F-4D97-AF65-F5344CB8AC3E}">
        <p14:creationId xmlns:p14="http://schemas.microsoft.com/office/powerpoint/2010/main" val="3427003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93541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66813"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95325" y="4387850"/>
            <a:ext cx="55594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935413"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8E128B2-E086-48A6-BD8B-358F4E2B126E}" type="slidenum">
              <a:rPr lang="en-US"/>
              <a:pPr>
                <a:defRPr/>
              </a:pPr>
              <a:t>‹#›</a:t>
            </a:fld>
            <a:endParaRPr lang="en-US"/>
          </a:p>
        </p:txBody>
      </p:sp>
    </p:spTree>
    <p:extLst>
      <p:ext uri="{BB962C8B-B14F-4D97-AF65-F5344CB8AC3E}">
        <p14:creationId xmlns:p14="http://schemas.microsoft.com/office/powerpoint/2010/main" val="143325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What did the acorn say when he grew up?</a:t>
            </a: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EDCE96-D6CC-4185-B42A-683979C7F89B}" type="slidenum">
              <a:rPr lang="en-US" smtClean="0">
                <a:ea typeface="ＭＳ Ｐゴシック" pitchFamily="34" charset="-128"/>
              </a:rPr>
              <a:pPr eaLnBrk="1" hangingPunct="1"/>
              <a:t>2</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43110-34C1-442C-A9AE-FED67567753D}" type="slidenum">
              <a:rPr lang="en-US" smtClean="0"/>
              <a:pPr eaLnBrk="1" hangingPunct="1"/>
              <a:t>16</a:t>
            </a:fld>
            <a:endParaRPr lang="en-US" smtClean="0"/>
          </a:p>
        </p:txBody>
      </p:sp>
      <p:sp>
        <p:nvSpPr>
          <p:cNvPr id="105475" name="Rectangle 2"/>
          <p:cNvSpPr>
            <a:spLocks noGrp="1" noRot="1" noChangeAspect="1" noChangeArrowheads="1" noTextEdit="1"/>
          </p:cNvSpPr>
          <p:nvPr>
            <p:ph type="sldImg"/>
          </p:nvPr>
        </p:nvSpPr>
        <p:spPr>
          <a:xfrm>
            <a:off x="1168400" y="692150"/>
            <a:ext cx="4618038" cy="3463925"/>
          </a:xfrm>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43110-34C1-442C-A9AE-FED67567753D}" type="slidenum">
              <a:rPr lang="en-US" smtClean="0"/>
              <a:pPr eaLnBrk="1" hangingPunct="1"/>
              <a:t>17</a:t>
            </a:fld>
            <a:endParaRPr lang="en-US" smtClean="0"/>
          </a:p>
        </p:txBody>
      </p:sp>
      <p:sp>
        <p:nvSpPr>
          <p:cNvPr id="105475" name="Rectangle 2"/>
          <p:cNvSpPr>
            <a:spLocks noGrp="1" noRot="1" noChangeAspect="1" noChangeArrowheads="1" noTextEdit="1"/>
          </p:cNvSpPr>
          <p:nvPr>
            <p:ph type="sldImg"/>
          </p:nvPr>
        </p:nvSpPr>
        <p:spPr>
          <a:xfrm>
            <a:off x="1168400" y="692150"/>
            <a:ext cx="4618038" cy="3463925"/>
          </a:xfrm>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43110-34C1-442C-A9AE-FED67567753D}" type="slidenum">
              <a:rPr lang="en-US" smtClean="0"/>
              <a:pPr eaLnBrk="1" hangingPunct="1"/>
              <a:t>18</a:t>
            </a:fld>
            <a:endParaRPr lang="en-US" smtClean="0"/>
          </a:p>
        </p:txBody>
      </p:sp>
      <p:sp>
        <p:nvSpPr>
          <p:cNvPr id="105475" name="Rectangle 2"/>
          <p:cNvSpPr>
            <a:spLocks noGrp="1" noRot="1" noChangeAspect="1" noChangeArrowheads="1" noTextEdit="1"/>
          </p:cNvSpPr>
          <p:nvPr>
            <p:ph type="sldImg"/>
          </p:nvPr>
        </p:nvSpPr>
        <p:spPr>
          <a:xfrm>
            <a:off x="1168400" y="692150"/>
            <a:ext cx="4618038" cy="3463925"/>
          </a:xfrm>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43110-34C1-442C-A9AE-FED67567753D}" type="slidenum">
              <a:rPr lang="en-US" smtClean="0"/>
              <a:pPr eaLnBrk="1" hangingPunct="1"/>
              <a:t>19</a:t>
            </a:fld>
            <a:endParaRPr lang="en-US" smtClean="0"/>
          </a:p>
        </p:txBody>
      </p:sp>
      <p:sp>
        <p:nvSpPr>
          <p:cNvPr id="105475" name="Rectangle 2"/>
          <p:cNvSpPr>
            <a:spLocks noGrp="1" noRot="1" noChangeAspect="1" noChangeArrowheads="1" noTextEdit="1"/>
          </p:cNvSpPr>
          <p:nvPr>
            <p:ph type="sldImg"/>
          </p:nvPr>
        </p:nvSpPr>
        <p:spPr>
          <a:xfrm>
            <a:off x="1168400" y="692150"/>
            <a:ext cx="4618038" cy="3463925"/>
          </a:xfrm>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3A3C04-4510-4325-B428-80CFA5563256}" type="slidenum">
              <a:rPr lang="en-US" smtClean="0"/>
              <a:pPr eaLnBrk="1" hangingPunct="1"/>
              <a:t>31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9EEC3D-50D8-44F1-A3BC-0668C6C83343}" type="slidenum">
              <a:rPr lang="en-US" smtClean="0"/>
              <a:pPr eaLnBrk="1" hangingPunct="1"/>
              <a:t>32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CB9CA5-9154-4E28-A947-C32CD3BAAF5E}" type="slidenum">
              <a:rPr lang="en-US" smtClean="0"/>
              <a:pPr eaLnBrk="1" hangingPunct="1"/>
              <a:t>37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76CD6F-A7F1-4095-BFD4-39D9827B8D46}" type="slidenum">
              <a:rPr lang="en-US" smtClean="0"/>
              <a:pPr eaLnBrk="1" hangingPunct="1"/>
              <a:t>38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F93E2C-87B1-4712-9BD9-97237FE0A8E4}" type="slidenum">
              <a:rPr lang="en-US" smtClean="0"/>
              <a:pPr eaLnBrk="1" hangingPunct="1"/>
              <a:t>43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00DF61-83C8-4B29-8631-789A774CB2ED}" type="slidenum">
              <a:rPr lang="en-US" smtClean="0"/>
              <a:pPr eaLnBrk="1" hangingPunct="1"/>
              <a:t>44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What did the acorn say when he grew up?</a:t>
            </a: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EDCE96-D6CC-4185-B42A-683979C7F89B}" type="slidenum">
              <a:rPr lang="en-US" smtClean="0">
                <a:ea typeface="ＭＳ Ｐゴシック" pitchFamily="34" charset="-128"/>
              </a:rPr>
              <a:pPr eaLnBrk="1" hangingPunct="1"/>
              <a:t>3</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4C7E52-BF57-4DDA-A025-F2F0D96E0AEC}" type="slidenum">
              <a:rPr lang="en-US" smtClean="0"/>
              <a:pPr eaLnBrk="1" hangingPunct="1"/>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39D835-5A9C-4333-818F-8F3E65D153C9}" type="slidenum">
              <a:rPr lang="en-US" smtClean="0"/>
              <a:pPr eaLnBrk="1" hangingPunct="1"/>
              <a:t>69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5440DD-8253-454E-9AED-879541BEA51C}" type="slidenum">
              <a:rPr lang="en-US" smtClean="0"/>
              <a:pPr eaLnBrk="1" hangingPunct="1"/>
              <a:t>70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CB6A9E-3041-4701-BEF3-6518CF55B7A4}" type="slidenum">
              <a:rPr lang="en-US" smtClean="0"/>
              <a:pPr eaLnBrk="1" hangingPunct="1"/>
              <a:t>71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25DA2-4930-4B22-91E5-F5943955D187}" type="slidenum">
              <a:rPr lang="en-US" altLang="en-US"/>
              <a:pPr/>
              <a:t>72</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BA0F3-5658-46A1-BCA4-691C2FBFA26B}" type="slidenum">
              <a:rPr lang="en-US" altLang="en-US"/>
              <a:pPr/>
              <a:t>75</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0E86C5-4359-4730-B038-D604E4788B23}" type="slidenum">
              <a:rPr lang="en-US" smtClean="0"/>
              <a:pPr fontAlgn="base">
                <a:spcBef>
                  <a:spcPct val="0"/>
                </a:spcBef>
                <a:spcAft>
                  <a:spcPct val="0"/>
                </a:spcAft>
                <a:defRPr/>
              </a:pPr>
              <a:t>76</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73AB41-874E-49EA-BBB9-99E4D937C835}" type="slidenum">
              <a:rPr lang="en-US" smtClean="0"/>
              <a:pPr eaLnBrk="1" hangingPunct="1"/>
              <a:t>78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1AF18B-9FAE-4AA2-851A-9A68F324FAEE}" type="slidenum">
              <a:rPr lang="en-US" smtClean="0"/>
              <a:pPr eaLnBrk="1" hangingPunct="1"/>
              <a:t>79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1EAC0-DEF8-40DB-A1F6-29C81BA34B00}" type="slidenum">
              <a:rPr lang="en-US" altLang="en-US"/>
              <a:pPr/>
              <a:t>81</a:t>
            </a:fld>
            <a:endParaRPr lang="en-US" alt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30E03C1-A7D6-4D49-8881-F0D6194DF519}" type="slidenum">
              <a:rPr lang="en-US" altLang="en-US" sz="1200" smtClean="0"/>
              <a:pPr/>
              <a:t>4</a:t>
            </a:fld>
            <a:endParaRPr lang="en-US" altLang="en-US" sz="1200"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B85A9-BF9D-4755-AF89-EFAD20E282AF}" type="slidenum">
              <a:rPr lang="en-US" altLang="en-US"/>
              <a:pPr/>
              <a:t>82</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AEFF02-78F8-4479-85D2-F5E56ABF5549}" type="slidenum">
              <a:rPr lang="en-US" smtClean="0"/>
              <a:pPr eaLnBrk="1" hangingPunct="1"/>
              <a:t>85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FDD5B5-52D0-4F5B-A131-0CC19082C598}" type="slidenum">
              <a:rPr lang="en-US" smtClean="0"/>
              <a:pPr eaLnBrk="1" hangingPunct="1"/>
              <a:t>104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DE696F-2C0C-4955-B82F-5DC065E77C31}" type="slidenum">
              <a:rPr lang="en-US" smtClean="0"/>
              <a:pPr eaLnBrk="1" hangingPunct="1"/>
              <a:t>108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0C40D3-6027-4BE0-A280-C9094F04FF57}" type="slidenum">
              <a:rPr lang="en-US" smtClean="0"/>
              <a:pPr eaLnBrk="1" hangingPunct="1"/>
              <a:t>109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2C3B824-B1C3-4F59-A865-F676C6651818}" type="slidenum">
              <a:rPr lang="en-US" altLang="en-US" sz="1200" smtClean="0"/>
              <a:pPr/>
              <a:t>7</a:t>
            </a:fld>
            <a:endParaRPr lang="en-US" altLang="en-US" sz="120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3A19B4-20A5-4A7F-8A5A-2B9E8CB419E0}" type="slidenum">
              <a:rPr lang="en-US" smtClean="0"/>
              <a:pPr eaLnBrk="1" hangingPunct="1"/>
              <a:t>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C6A20D-C394-4214-B152-A0599504C3DA}" type="slidenum">
              <a:rPr lang="en-US" smtClean="0"/>
              <a:pPr eaLnBrk="1" hangingPunct="1"/>
              <a:t>10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D7D0BC-AAE4-42D6-B8B0-961D1D7A9DCB}" type="slidenum">
              <a:rPr lang="en-US" smtClean="0"/>
              <a:pPr eaLnBrk="1" hangingPunct="1"/>
              <a:t>12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68F631-943B-4AA8-8351-26DB3BF4BD58}" type="slidenum">
              <a:rPr lang="en-US" smtClean="0"/>
              <a:pPr eaLnBrk="1" hangingPunct="1"/>
              <a:t>13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184830-39AC-4D80-A41D-55A93A1CD978}" type="slidenum">
              <a:rPr lang="en-US" smtClean="0"/>
              <a:pPr eaLnBrk="1" hangingPunct="1"/>
              <a:t>14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2DE78-A964-48D9-A52C-42520A87DDFE}" type="slidenum">
              <a:rPr lang="en-US"/>
              <a:pPr>
                <a:defRPr/>
              </a:pPr>
              <a:t>‹#›</a:t>
            </a:fld>
            <a:endParaRPr lang="en-US"/>
          </a:p>
        </p:txBody>
      </p:sp>
    </p:spTree>
    <p:extLst>
      <p:ext uri="{BB962C8B-B14F-4D97-AF65-F5344CB8AC3E}">
        <p14:creationId xmlns:p14="http://schemas.microsoft.com/office/powerpoint/2010/main" val="26151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8892B-5B03-4568-AA7D-F23C3F392E2E}" type="slidenum">
              <a:rPr lang="en-US"/>
              <a:pPr>
                <a:defRPr/>
              </a:pPr>
              <a:t>‹#›</a:t>
            </a:fld>
            <a:endParaRPr lang="en-US"/>
          </a:p>
        </p:txBody>
      </p:sp>
    </p:spTree>
    <p:extLst>
      <p:ext uri="{BB962C8B-B14F-4D97-AF65-F5344CB8AC3E}">
        <p14:creationId xmlns:p14="http://schemas.microsoft.com/office/powerpoint/2010/main" val="96548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25423-4B0A-4E0A-9A6D-E9B37B1528BA}" type="slidenum">
              <a:rPr lang="en-US"/>
              <a:pPr>
                <a:defRPr/>
              </a:pPr>
              <a:t>‹#›</a:t>
            </a:fld>
            <a:endParaRPr lang="en-US"/>
          </a:p>
        </p:txBody>
      </p:sp>
    </p:spTree>
    <p:extLst>
      <p:ext uri="{BB962C8B-B14F-4D97-AF65-F5344CB8AC3E}">
        <p14:creationId xmlns:p14="http://schemas.microsoft.com/office/powerpoint/2010/main" val="350657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566"/>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25F15-41EE-463F-A5CE-B15C1D5BB445}" type="slidenum">
              <a:rPr lang="en-US"/>
              <a:pPr>
                <a:defRPr/>
              </a:pPr>
              <a:t>‹#›</a:t>
            </a:fld>
            <a:endParaRPr lang="en-US"/>
          </a:p>
        </p:txBody>
      </p:sp>
    </p:spTree>
    <p:extLst>
      <p:ext uri="{BB962C8B-B14F-4D97-AF65-F5344CB8AC3E}">
        <p14:creationId xmlns:p14="http://schemas.microsoft.com/office/powerpoint/2010/main" val="348445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20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19537"/>
            <a:ext cx="8229600" cy="22062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BB3E3D-D099-41CC-82F0-35E76E52BC97}" type="slidenum">
              <a:rPr lang="en-US"/>
              <a:pPr>
                <a:defRPr/>
              </a:pPr>
              <a:t>‹#›</a:t>
            </a:fld>
            <a:endParaRPr lang="en-US"/>
          </a:p>
        </p:txBody>
      </p:sp>
    </p:spTree>
    <p:extLst>
      <p:ext uri="{BB962C8B-B14F-4D97-AF65-F5344CB8AC3E}">
        <p14:creationId xmlns:p14="http://schemas.microsoft.com/office/powerpoint/2010/main" val="301975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CBAFDA2-49FC-4D6D-875D-A4B2B2AF9AA0}" type="slidenum">
              <a:rPr lang="en-US"/>
              <a:pPr>
                <a:defRPr/>
              </a:pPr>
              <a:t>‹#›</a:t>
            </a:fld>
            <a:endParaRPr lang="en-US"/>
          </a:p>
        </p:txBody>
      </p:sp>
    </p:spTree>
    <p:extLst>
      <p:ext uri="{BB962C8B-B14F-4D97-AF65-F5344CB8AC3E}">
        <p14:creationId xmlns:p14="http://schemas.microsoft.com/office/powerpoint/2010/main" val="180155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F04786-91C1-4786-96B8-B62A16E4D964}" type="slidenum">
              <a:rPr lang="en-US"/>
              <a:pPr>
                <a:defRPr/>
              </a:pPr>
              <a:t>‹#›</a:t>
            </a:fld>
            <a:endParaRPr lang="en-US"/>
          </a:p>
        </p:txBody>
      </p:sp>
    </p:spTree>
    <p:extLst>
      <p:ext uri="{BB962C8B-B14F-4D97-AF65-F5344CB8AC3E}">
        <p14:creationId xmlns:p14="http://schemas.microsoft.com/office/powerpoint/2010/main" val="39495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E5AFA-2C98-49B1-94E7-04CEE6DBFF24}" type="slidenum">
              <a:rPr lang="en-US"/>
              <a:pPr>
                <a:defRPr/>
              </a:pPr>
              <a:t>‹#›</a:t>
            </a:fld>
            <a:endParaRPr lang="en-US"/>
          </a:p>
        </p:txBody>
      </p:sp>
    </p:spTree>
    <p:extLst>
      <p:ext uri="{BB962C8B-B14F-4D97-AF65-F5344CB8AC3E}">
        <p14:creationId xmlns:p14="http://schemas.microsoft.com/office/powerpoint/2010/main" val="389498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BFD2C-DBEE-4641-A708-E980055E0DC2}" type="slidenum">
              <a:rPr lang="en-US"/>
              <a:pPr>
                <a:defRPr/>
              </a:pPr>
              <a:t>‹#›</a:t>
            </a:fld>
            <a:endParaRPr lang="en-US"/>
          </a:p>
        </p:txBody>
      </p:sp>
    </p:spTree>
    <p:extLst>
      <p:ext uri="{BB962C8B-B14F-4D97-AF65-F5344CB8AC3E}">
        <p14:creationId xmlns:p14="http://schemas.microsoft.com/office/powerpoint/2010/main" val="269662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8C7CBA-747F-40C3-AFD5-5124C4B59E02}" type="slidenum">
              <a:rPr lang="en-US"/>
              <a:pPr>
                <a:defRPr/>
              </a:pPr>
              <a:t>‹#›</a:t>
            </a:fld>
            <a:endParaRPr lang="en-US"/>
          </a:p>
        </p:txBody>
      </p:sp>
    </p:spTree>
    <p:extLst>
      <p:ext uri="{BB962C8B-B14F-4D97-AF65-F5344CB8AC3E}">
        <p14:creationId xmlns:p14="http://schemas.microsoft.com/office/powerpoint/2010/main" val="59829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6B716F-44BB-4A46-93B5-0BE1E7D4F7AB}" type="slidenum">
              <a:rPr lang="en-US"/>
              <a:pPr>
                <a:defRPr/>
              </a:pPr>
              <a:t>‹#›</a:t>
            </a:fld>
            <a:endParaRPr lang="en-US"/>
          </a:p>
        </p:txBody>
      </p:sp>
    </p:spTree>
    <p:extLst>
      <p:ext uri="{BB962C8B-B14F-4D97-AF65-F5344CB8AC3E}">
        <p14:creationId xmlns:p14="http://schemas.microsoft.com/office/powerpoint/2010/main" val="42113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BDA17C-F5EB-4F04-BA27-D6BBF1D1A7CA}" type="slidenum">
              <a:rPr lang="en-US"/>
              <a:pPr>
                <a:defRPr/>
              </a:pPr>
              <a:t>‹#›</a:t>
            </a:fld>
            <a:endParaRPr lang="en-US"/>
          </a:p>
        </p:txBody>
      </p:sp>
    </p:spTree>
    <p:extLst>
      <p:ext uri="{BB962C8B-B14F-4D97-AF65-F5344CB8AC3E}">
        <p14:creationId xmlns:p14="http://schemas.microsoft.com/office/powerpoint/2010/main" val="36777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A7BEEF-6051-4680-93A7-B97ADCEDA9B0}" type="slidenum">
              <a:rPr lang="en-US"/>
              <a:pPr>
                <a:defRPr/>
              </a:pPr>
              <a:t>‹#›</a:t>
            </a:fld>
            <a:endParaRPr lang="en-US"/>
          </a:p>
        </p:txBody>
      </p:sp>
    </p:spTree>
    <p:extLst>
      <p:ext uri="{BB962C8B-B14F-4D97-AF65-F5344CB8AC3E}">
        <p14:creationId xmlns:p14="http://schemas.microsoft.com/office/powerpoint/2010/main" val="239041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C82CC-7FB8-4792-B5FD-4DF9747D7E76}" type="slidenum">
              <a:rPr lang="en-US"/>
              <a:pPr>
                <a:defRPr/>
              </a:pPr>
              <a:t>‹#›</a:t>
            </a:fld>
            <a:endParaRPr lang="en-US"/>
          </a:p>
        </p:txBody>
      </p:sp>
    </p:spTree>
    <p:extLst>
      <p:ext uri="{BB962C8B-B14F-4D97-AF65-F5344CB8AC3E}">
        <p14:creationId xmlns:p14="http://schemas.microsoft.com/office/powerpoint/2010/main" val="235623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8001941-60AB-4A94-BF0B-D1A33F8614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amstat.org/publications/jse/v15n1/lesser.html#Gutstein200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amstat.org/publications/jse/v15n1/lesser.html#Makar2004" TargetMode="External"/><Relationship Id="rId4" Type="http://schemas.openxmlformats.org/officeDocument/2006/relationships/hyperlink" Target="http://www.amstat.org/publications/jse/v15n1/lesser.html#Lesser2006b"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www.amstat.org/education/stn/pdfs/STN77.pdf" TargetMode="External"/><Relationship Id="rId3" Type="http://schemas.openxmlformats.org/officeDocument/2006/relationships/hyperlink" Target="http://www.amstat.org/publications/jse/v15n1/lesser.pdf" TargetMode="External"/><Relationship Id="rId7" Type="http://schemas.openxmlformats.org/officeDocument/2006/relationships/hyperlink" Target="http://iase-web.org/documents/papers/icots8/ICOTS8_3G3_LESSER.pdf" TargetMode="External"/><Relationship Id="rId2" Type="http://schemas.openxmlformats.org/officeDocument/2006/relationships/hyperlink" Target="http://www.math.utep.edu/Faculty/lesser/equity.html" TargetMode="External"/><Relationship Id="rId1" Type="http://schemas.openxmlformats.org/officeDocument/2006/relationships/slideLayout" Target="../slideLayouts/slideLayout2.xml"/><Relationship Id="rId6" Type="http://schemas.openxmlformats.org/officeDocument/2006/relationships/hyperlink" Target="http://nasgem.rpi.edu/files/2055/" TargetMode="External"/><Relationship Id="rId5" Type="http://schemas.openxmlformats.org/officeDocument/2006/relationships/hyperlink" Target="https://www.amstat.org/membersonly/proceedings/papers/300471.pdf" TargetMode="External"/><Relationship Id="rId10" Type="http://schemas.openxmlformats.org/officeDocument/2006/relationships/hyperlink" Target="http://www.amstat.org/education/gaise/GAISEPreK-12_Full.pdf" TargetMode="External"/><Relationship Id="rId4" Type="http://schemas.openxmlformats.org/officeDocument/2006/relationships/hyperlink" Target="http://www.amstat.org/education/webinars/" TargetMode="External"/><Relationship Id="rId9" Type="http://schemas.openxmlformats.org/officeDocument/2006/relationships/hyperlink" Target="http://www.isi-web.org/glossary"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freegraphics.org/fgimages/Public_Domain_Clipart/Turkey-Thanksgiving/tn_c-turkey.gi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esser@utep.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racialprofilinganalysis.neu.edu/background/jurisdiction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th.utep.edu/Faculty/lesser/equit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quickfacts.census.gov/"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sacnas.org/biograph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2133600" y="533400"/>
            <a:ext cx="6705600" cy="6186309"/>
          </a:xfrm>
          <a:prstGeom prst="rect">
            <a:avLst/>
          </a:prstGeom>
          <a:noFill/>
          <a:ln w="9525">
            <a:noFill/>
            <a:miter lim="800000"/>
            <a:headEnd/>
            <a:tailEnd/>
          </a:ln>
        </p:spPr>
        <p:txBody>
          <a:bodyPr>
            <a:spAutoFit/>
          </a:bodyPr>
          <a:lstStyle/>
          <a:p>
            <a:r>
              <a:rPr lang="en-US" sz="3600" b="1" dirty="0"/>
              <a:t>Tips for a great conference!</a:t>
            </a:r>
          </a:p>
          <a:p>
            <a:endParaRPr lang="en-US" sz="2800" dirty="0"/>
          </a:p>
          <a:p>
            <a:r>
              <a:rPr lang="en-US" sz="2800" dirty="0">
                <a:latin typeface="Verdana" pitchFamily="34" charset="0"/>
              </a:rPr>
              <a:t>Rate this presentation on the conference app </a:t>
            </a:r>
            <a:r>
              <a:rPr lang="en-US" sz="3000" b="1" dirty="0">
                <a:latin typeface="Verdana" pitchFamily="34" charset="0"/>
              </a:rPr>
              <a:t>www.nctm.org/confapp</a:t>
            </a:r>
          </a:p>
          <a:p>
            <a:endParaRPr lang="en-US" sz="2800" dirty="0">
              <a:latin typeface="Verdana" pitchFamily="34" charset="0"/>
            </a:endParaRPr>
          </a:p>
          <a:p>
            <a:pPr>
              <a:buFont typeface="Arial" charset="0"/>
              <a:buNone/>
            </a:pPr>
            <a:r>
              <a:rPr lang="en-US" sz="2800" dirty="0">
                <a:latin typeface="Verdana" pitchFamily="34" charset="0"/>
              </a:rPr>
              <a:t>Download available presentation handouts from the Online Planner! </a:t>
            </a:r>
            <a:r>
              <a:rPr lang="en-US" sz="3000" b="1" dirty="0">
                <a:latin typeface="Verdana" pitchFamily="34" charset="0"/>
              </a:rPr>
              <a:t>www.nctm.org/planner</a:t>
            </a:r>
          </a:p>
          <a:p>
            <a:pPr>
              <a:buFont typeface="Arial" charset="0"/>
              <a:buNone/>
            </a:pPr>
            <a:endParaRPr lang="en-US" sz="2800" dirty="0">
              <a:latin typeface="Verdana" pitchFamily="34" charset="0"/>
            </a:endParaRPr>
          </a:p>
          <a:p>
            <a:pPr>
              <a:buFont typeface="Arial" charset="0"/>
              <a:buNone/>
            </a:pPr>
            <a:r>
              <a:rPr lang="en-US" sz="2800" dirty="0">
                <a:latin typeface="Verdana" pitchFamily="34" charset="0"/>
              </a:rPr>
              <a:t>Join the conversation! Tweet us using the hashtag </a:t>
            </a:r>
            <a:r>
              <a:rPr lang="en-US" sz="3000" b="1" dirty="0">
                <a:latin typeface="Verdana" pitchFamily="34" charset="0"/>
              </a:rPr>
              <a:t>#</a:t>
            </a:r>
            <a:r>
              <a:rPr lang="en-US" sz="3000" b="1" dirty="0" err="1" smtClean="0">
                <a:latin typeface="Verdana" pitchFamily="34" charset="0"/>
              </a:rPr>
              <a:t>NCTMHouston</a:t>
            </a:r>
            <a:endParaRPr lang="en-US" sz="3000" b="1" dirty="0">
              <a:latin typeface="Verdana" pitchFamily="34" charset="0"/>
            </a:endParaRPr>
          </a:p>
          <a:p>
            <a:endParaRPr lang="en-US" dirty="0"/>
          </a:p>
        </p:txBody>
      </p:sp>
      <p:pic>
        <p:nvPicPr>
          <p:cNvPr id="2051" name="Picture 5"/>
          <p:cNvPicPr>
            <a:picLocks noChangeAspect="1" noChangeArrowheads="1"/>
          </p:cNvPicPr>
          <p:nvPr/>
        </p:nvPicPr>
        <p:blipFill>
          <a:blip r:embed="rId2" cstate="print"/>
          <a:stretch>
            <a:fillRect/>
          </a:stretch>
        </p:blipFill>
        <p:spPr bwMode="auto">
          <a:xfrm>
            <a:off x="0" y="0"/>
            <a:ext cx="1792288" cy="6858000"/>
          </a:xfrm>
          <a:prstGeom prst="rect">
            <a:avLst/>
          </a:prstGeom>
          <a:noFill/>
          <a:ln w="9525">
            <a:noFill/>
            <a:miter lim="800000"/>
            <a:headEnd/>
            <a:tailEnd/>
          </a:ln>
        </p:spPr>
      </p:pic>
    </p:spTree>
    <p:extLst>
      <p:ext uri="{BB962C8B-B14F-4D97-AF65-F5344CB8AC3E}">
        <p14:creationId xmlns:p14="http://schemas.microsoft.com/office/powerpoint/2010/main" val="218822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76200" y="274638"/>
            <a:ext cx="8610600" cy="639762"/>
          </a:xfrm>
        </p:spPr>
        <p:txBody>
          <a:bodyPr rtlCol="0">
            <a:normAutofit fontScale="90000"/>
          </a:bodyPr>
          <a:lstStyle/>
          <a:p>
            <a:pPr eaLnBrk="1" fontAlgn="auto" hangingPunct="1">
              <a:spcAft>
                <a:spcPts val="0"/>
              </a:spcAft>
              <a:defRPr/>
            </a:pPr>
            <a:r>
              <a:rPr lang="en-US" sz="3100" dirty="0" smtClean="0"/>
              <a:t/>
            </a:r>
            <a:br>
              <a:rPr lang="en-US" sz="3100" dirty="0" smtClean="0"/>
            </a:br>
            <a:r>
              <a:rPr lang="en-US" sz="3100" dirty="0" smtClean="0"/>
              <a:t>evidence of engagement? </a:t>
            </a:r>
            <a:endParaRPr lang="en-US" sz="4000" dirty="0"/>
          </a:p>
        </p:txBody>
      </p:sp>
      <p:sp>
        <p:nvSpPr>
          <p:cNvPr id="66563" name="Rectangle 3"/>
          <p:cNvSpPr>
            <a:spLocks noGrp="1" noChangeArrowheads="1"/>
          </p:cNvSpPr>
          <p:nvPr>
            <p:ph type="body" idx="1"/>
          </p:nvPr>
        </p:nvSpPr>
        <p:spPr>
          <a:xfrm>
            <a:off x="457200" y="1257300"/>
            <a:ext cx="8229600" cy="5219700"/>
          </a:xfrm>
        </p:spPr>
        <p:txBody>
          <a:bodyPr/>
          <a:lstStyle/>
          <a:p>
            <a:pPr eaLnBrk="1" hangingPunct="1">
              <a:lnSpc>
                <a:spcPct val="80000"/>
              </a:lnSpc>
            </a:pPr>
            <a:r>
              <a:rPr lang="en-US" sz="2000" dirty="0" smtClean="0">
                <a:hlinkClick r:id="rId3"/>
              </a:rPr>
              <a:t>Gutstein (2003)</a:t>
            </a:r>
            <a:r>
              <a:rPr lang="en-US" sz="2000" dirty="0" smtClean="0"/>
              <a:t> informally found far more student engagement when his middle-school students made a scatterplot of </a:t>
            </a:r>
            <a:r>
              <a:rPr lang="en-US" sz="2000" dirty="0" smtClean="0">
                <a:solidFill>
                  <a:srgbClr val="FF0000"/>
                </a:solidFill>
              </a:rPr>
              <a:t>SAT scores and family income</a:t>
            </a:r>
            <a:r>
              <a:rPr lang="en-US" sz="2000" dirty="0" smtClean="0"/>
              <a:t> than when they made a (much more conventional “real-world”) scatterplot of </a:t>
            </a:r>
            <a:r>
              <a:rPr lang="en-US" sz="2000" dirty="0" smtClean="0">
                <a:solidFill>
                  <a:srgbClr val="FF0000"/>
                </a:solidFill>
              </a:rPr>
              <a:t>heights of children and same-sex parent</a:t>
            </a:r>
            <a:r>
              <a:rPr lang="en-US" sz="2000" dirty="0" smtClean="0"/>
              <a:t>. </a:t>
            </a:r>
          </a:p>
          <a:p>
            <a:pPr eaLnBrk="1" hangingPunct="1">
              <a:lnSpc>
                <a:spcPct val="80000"/>
              </a:lnSpc>
              <a:buFontTx/>
              <a:buNone/>
            </a:pPr>
            <a:endParaRPr lang="en-US" sz="2000" dirty="0" smtClean="0"/>
          </a:p>
          <a:p>
            <a:pPr eaLnBrk="1" hangingPunct="1">
              <a:lnSpc>
                <a:spcPct val="80000"/>
              </a:lnSpc>
            </a:pPr>
            <a:r>
              <a:rPr lang="en-US" sz="2000" dirty="0" smtClean="0"/>
              <a:t>As a </a:t>
            </a:r>
            <a:r>
              <a:rPr lang="en-US" sz="2000" dirty="0" err="1" smtClean="0"/>
              <a:t>followup</a:t>
            </a:r>
            <a:r>
              <a:rPr lang="en-US" sz="2000" dirty="0" smtClean="0"/>
              <a:t>, </a:t>
            </a:r>
            <a:r>
              <a:rPr lang="en-US" sz="2000" dirty="0" smtClean="0">
                <a:hlinkClick r:id="rId4"/>
              </a:rPr>
              <a:t>Lesser (2006)</a:t>
            </a:r>
            <a:r>
              <a:rPr lang="en-US" sz="2000" dirty="0" smtClean="0"/>
              <a:t> did a related randomized experiment that showed that college introductory statistics students (N = 160) on the first day of class rated an example with the equity context (</a:t>
            </a:r>
            <a:r>
              <a:rPr lang="en-US" sz="2000" dirty="0" smtClean="0">
                <a:solidFill>
                  <a:srgbClr val="FF0000"/>
                </a:solidFill>
              </a:rPr>
              <a:t>SAT and family income</a:t>
            </a:r>
            <a:r>
              <a:rPr lang="en-US" sz="2000" dirty="0" smtClean="0"/>
              <a:t>) significantly (</a:t>
            </a:r>
            <a:r>
              <a:rPr lang="en-US" sz="2000" i="1" dirty="0" smtClean="0"/>
              <a:t>p</a:t>
            </a:r>
            <a:r>
              <a:rPr lang="en-US" sz="2000" dirty="0" smtClean="0"/>
              <a:t>-value = .05) more interesting than one with a conventional consumer paradigm (</a:t>
            </a:r>
            <a:r>
              <a:rPr lang="en-US" sz="2000" dirty="0" smtClean="0">
                <a:solidFill>
                  <a:srgbClr val="FF0000"/>
                </a:solidFill>
              </a:rPr>
              <a:t>house price and family income</a:t>
            </a:r>
            <a:r>
              <a:rPr lang="en-US" sz="2000" dirty="0" smtClean="0"/>
              <a:t>). Finding supported by qualitative analysis of explanations students gave for their ratings.  </a:t>
            </a:r>
          </a:p>
          <a:p>
            <a:pPr eaLnBrk="1" hangingPunct="1">
              <a:lnSpc>
                <a:spcPct val="80000"/>
              </a:lnSpc>
              <a:buFontTx/>
              <a:buNone/>
            </a:pPr>
            <a:endParaRPr lang="en-US" sz="2000" dirty="0" smtClean="0"/>
          </a:p>
          <a:p>
            <a:pPr eaLnBrk="1" hangingPunct="1">
              <a:lnSpc>
                <a:spcPct val="80000"/>
              </a:lnSpc>
            </a:pPr>
            <a:r>
              <a:rPr lang="en-US" sz="2000" dirty="0" err="1" smtClean="0">
                <a:hlinkClick r:id="rId5"/>
              </a:rPr>
              <a:t>Makar</a:t>
            </a:r>
            <a:r>
              <a:rPr lang="en-US" sz="2000" dirty="0" smtClean="0">
                <a:hlinkClick r:id="rId5"/>
              </a:rPr>
              <a:t> (2004)</a:t>
            </a:r>
            <a:r>
              <a:rPr lang="en-US" sz="2000" dirty="0" smtClean="0"/>
              <a:t> investigated a course for </a:t>
            </a:r>
            <a:r>
              <a:rPr lang="en-US" sz="2000" dirty="0" err="1" smtClean="0"/>
              <a:t>preservice</a:t>
            </a:r>
            <a:r>
              <a:rPr lang="en-US" sz="2000" dirty="0" smtClean="0"/>
              <a:t> teachers designed to develop understanding of equity through data-based statistical inquiry. </a:t>
            </a:r>
            <a:r>
              <a:rPr lang="en-US" sz="2000" dirty="0" err="1" smtClean="0"/>
              <a:t>Makar</a:t>
            </a:r>
            <a:r>
              <a:rPr lang="en-US" sz="2000" dirty="0" smtClean="0"/>
              <a:t> found a significant correlation between prospective teachers’ degree of engagement with their topic of inquiry and the depth of statistical evidence they used, particularly for minority students </a:t>
            </a:r>
          </a:p>
        </p:txBody>
      </p:sp>
    </p:spTree>
    <p:extLst>
      <p:ext uri="{BB962C8B-B14F-4D97-AF65-F5344CB8AC3E}">
        <p14:creationId xmlns:p14="http://schemas.microsoft.com/office/powerpoint/2010/main" val="2448696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800" dirty="0"/>
              <a:t/>
            </a:r>
            <a:br>
              <a:rPr lang="en-US" sz="2800" dirty="0"/>
            </a:br>
            <a:r>
              <a:rPr lang="en-US" sz="1600" dirty="0"/>
              <a:t>(Lesser in June 2010 </a:t>
            </a:r>
            <a:r>
              <a:rPr lang="en-US" sz="1600" i="1" dirty="0" err="1"/>
              <a:t>NASGEm</a:t>
            </a:r>
            <a:r>
              <a:rPr lang="en-US" sz="1600" i="1" dirty="0"/>
              <a:t> News</a:t>
            </a:r>
            <a:r>
              <a:rPr lang="en-US" sz="1600" dirty="0"/>
              <a:t>)</a:t>
            </a:r>
            <a:r>
              <a:rPr lang="en-US" sz="2800" dirty="0"/>
              <a:t/>
            </a:r>
            <a:br>
              <a:rPr lang="en-US" sz="2800" dirty="0"/>
            </a:br>
            <a:r>
              <a:rPr lang="en-US" sz="2800" dirty="0" smtClean="0"/>
              <a:t>Expected winnings from player #1’s first spin:</a:t>
            </a:r>
            <a:br>
              <a:rPr lang="en-US" sz="2800" dirty="0" smtClean="0"/>
            </a:br>
            <a:r>
              <a:rPr lang="en-US" sz="3600" dirty="0" smtClean="0"/>
              <a:t>(1/6)(</a:t>
            </a:r>
            <a:r>
              <a:rPr lang="en-US" sz="3600" i="1" dirty="0" smtClean="0"/>
              <a:t>N + </a:t>
            </a:r>
            <a:r>
              <a:rPr lang="en-US" sz="3600" dirty="0" smtClean="0"/>
              <a:t>1 + 2 – 1 – 2 – 2) = (</a:t>
            </a:r>
            <a:r>
              <a:rPr lang="en-US" sz="3600" i="1" dirty="0" smtClean="0"/>
              <a:t>N</a:t>
            </a:r>
            <a:r>
              <a:rPr lang="en-US" sz="3600" dirty="0" smtClean="0"/>
              <a:t> - 2)/6</a:t>
            </a:r>
            <a:r>
              <a:rPr lang="en-US" dirty="0" smtClean="0"/>
              <a:t/>
            </a:r>
            <a:br>
              <a:rPr lang="en-US" dirty="0" smtClean="0"/>
            </a:br>
            <a:endParaRPr lang="en-US" dirty="0" smtClean="0"/>
          </a:p>
        </p:txBody>
      </p:sp>
      <p:sp>
        <p:nvSpPr>
          <p:cNvPr id="25603" name="Content Placeholder 2"/>
          <p:cNvSpPr>
            <a:spLocks noGrp="1"/>
          </p:cNvSpPr>
          <p:nvPr>
            <p:ph idx="1"/>
          </p:nvPr>
        </p:nvSpPr>
        <p:spPr/>
        <p:txBody>
          <a:bodyPr/>
          <a:lstStyle/>
          <a:p>
            <a:endParaRPr lang="en-US" smtClean="0"/>
          </a:p>
        </p:txBody>
      </p:sp>
      <p:graphicFrame>
        <p:nvGraphicFramePr>
          <p:cNvPr id="4" name="Content Placeholder 4"/>
          <p:cNvGraphicFramePr>
            <a:graphicFrameLocks/>
          </p:cNvGraphicFramePr>
          <p:nvPr/>
        </p:nvGraphicFramePr>
        <p:xfrm>
          <a:off x="457200" y="1676400"/>
          <a:ext cx="8305800" cy="4845051"/>
        </p:xfrm>
        <a:graphic>
          <a:graphicData uri="http://schemas.openxmlformats.org/drawingml/2006/table">
            <a:tbl>
              <a:tblPr firstRow="1" bandRow="1">
                <a:tableStyleId>{5C22544A-7EE6-4342-B048-85BDC9FD1C3A}</a:tableStyleId>
              </a:tblPr>
              <a:tblGrid>
                <a:gridCol w="2076450"/>
                <a:gridCol w="2076450"/>
                <a:gridCol w="2076450"/>
                <a:gridCol w="2076450"/>
              </a:tblGrid>
              <a:tr h="640070">
                <a:tc>
                  <a:txBody>
                    <a:bodyPr/>
                    <a:lstStyle/>
                    <a:p>
                      <a:r>
                        <a:rPr lang="en-US" sz="1800" dirty="0" smtClean="0">
                          <a:solidFill>
                            <a:schemeClr val="tx1"/>
                          </a:solidFill>
                        </a:rPr>
                        <a:t>face of </a:t>
                      </a:r>
                      <a:r>
                        <a:rPr lang="en-US" sz="1800" dirty="0" err="1" smtClean="0">
                          <a:solidFill>
                            <a:schemeClr val="tx1"/>
                          </a:solidFill>
                        </a:rPr>
                        <a:t>pirinola</a:t>
                      </a:r>
                      <a:endParaRPr lang="en-US" sz="1800" dirty="0">
                        <a:solidFill>
                          <a:schemeClr val="tx1"/>
                        </a:solidFill>
                      </a:endParaRPr>
                    </a:p>
                  </a:txBody>
                  <a:tcPr marT="45716" marB="45716"/>
                </a:tc>
                <a:tc>
                  <a:txBody>
                    <a:bodyPr/>
                    <a:lstStyle/>
                    <a:p>
                      <a:r>
                        <a:rPr lang="en-US" sz="1800" dirty="0" smtClean="0">
                          <a:solidFill>
                            <a:schemeClr val="tx1"/>
                          </a:solidFill>
                        </a:rPr>
                        <a:t>Action </a:t>
                      </a:r>
                    </a:p>
                    <a:p>
                      <a:r>
                        <a:rPr lang="en-US" sz="1800" dirty="0" smtClean="0">
                          <a:solidFill>
                            <a:schemeClr val="tx1"/>
                          </a:solidFill>
                        </a:rPr>
                        <a:t>(S = spinner)</a:t>
                      </a:r>
                      <a:endParaRPr lang="en-US" sz="1800" dirty="0">
                        <a:solidFill>
                          <a:schemeClr val="tx1"/>
                        </a:solidFill>
                      </a:endParaRPr>
                    </a:p>
                  </a:txBody>
                  <a:tcPr marT="45716" marB="45716"/>
                </a:tc>
                <a:tc>
                  <a:txBody>
                    <a:bodyPr/>
                    <a:lstStyle/>
                    <a:p>
                      <a:r>
                        <a:rPr lang="en-US" sz="1800" dirty="0" smtClean="0">
                          <a:solidFill>
                            <a:schemeClr val="tx1"/>
                          </a:solidFill>
                        </a:rPr>
                        <a:t>Result for S</a:t>
                      </a:r>
                      <a:r>
                        <a:rPr lang="en-US" sz="1800" baseline="0" dirty="0" smtClean="0">
                          <a:solidFill>
                            <a:schemeClr val="tx1"/>
                          </a:solidFill>
                        </a:rPr>
                        <a:t>:</a:t>
                      </a:r>
                      <a:endParaRPr lang="en-US" sz="1800" dirty="0">
                        <a:solidFill>
                          <a:schemeClr val="tx1"/>
                        </a:solidFill>
                      </a:endParaRPr>
                    </a:p>
                  </a:txBody>
                  <a:tcPr marT="45716" marB="45716"/>
                </a:tc>
                <a:tc>
                  <a:txBody>
                    <a:bodyPr/>
                    <a:lstStyle/>
                    <a:p>
                      <a:r>
                        <a:rPr lang="en-US" sz="1800" dirty="0" smtClean="0">
                          <a:solidFill>
                            <a:schemeClr val="tx1"/>
                          </a:solidFill>
                        </a:rPr>
                        <a:t>probability</a:t>
                      </a:r>
                      <a:endParaRPr lang="en-US" sz="1800" dirty="0">
                        <a:solidFill>
                          <a:schemeClr val="tx1"/>
                        </a:solidFill>
                      </a:endParaRPr>
                    </a:p>
                  </a:txBody>
                  <a:tcPr marT="45716" marB="45716"/>
                </a:tc>
              </a:tr>
              <a:tr h="1021059">
                <a:tc>
                  <a:txBody>
                    <a:bodyPr/>
                    <a:lstStyle/>
                    <a:p>
                      <a:r>
                        <a:rPr lang="en-US" sz="2000" dirty="0" err="1" smtClean="0"/>
                        <a:t>Toma</a:t>
                      </a:r>
                      <a:r>
                        <a:rPr lang="en-US" sz="2000" dirty="0" smtClean="0"/>
                        <a:t> </a:t>
                      </a:r>
                      <a:r>
                        <a:rPr lang="en-US" sz="2000" dirty="0" err="1" smtClean="0"/>
                        <a:t>todo</a:t>
                      </a:r>
                      <a:endParaRPr lang="en-US" sz="2000" dirty="0"/>
                    </a:p>
                  </a:txBody>
                  <a:tcPr marT="45716" marB="45716"/>
                </a:tc>
                <a:tc>
                  <a:txBody>
                    <a:bodyPr/>
                    <a:lstStyle/>
                    <a:p>
                      <a:r>
                        <a:rPr lang="en-US" sz="2000" dirty="0" smtClean="0"/>
                        <a:t>S</a:t>
                      </a:r>
                      <a:r>
                        <a:rPr lang="en-US" sz="2000" baseline="0" dirty="0" smtClean="0"/>
                        <a:t> takes</a:t>
                      </a:r>
                      <a:r>
                        <a:rPr lang="en-US" sz="2000" dirty="0" smtClean="0"/>
                        <a:t> all</a:t>
                      </a:r>
                      <a:endParaRPr lang="en-US" sz="2000" dirty="0"/>
                    </a:p>
                  </a:txBody>
                  <a:tcPr marT="45716" marB="45716"/>
                </a:tc>
                <a:tc>
                  <a:txBody>
                    <a:bodyPr/>
                    <a:lstStyle/>
                    <a:p>
                      <a:r>
                        <a:rPr lang="en-US" sz="2000" dirty="0" smtClean="0"/>
                        <a:t>+N</a:t>
                      </a:r>
                      <a:endParaRPr lang="en-US" sz="2000" dirty="0"/>
                    </a:p>
                  </a:txBody>
                  <a:tcPr marT="45716" marB="45716"/>
                </a:tc>
                <a:tc>
                  <a:txBody>
                    <a:bodyPr/>
                    <a:lstStyle/>
                    <a:p>
                      <a:r>
                        <a:rPr lang="en-US" sz="2000" dirty="0" smtClean="0"/>
                        <a:t>1/6</a:t>
                      </a:r>
                      <a:endParaRPr lang="en-US" sz="2000" dirty="0"/>
                    </a:p>
                  </a:txBody>
                  <a:tcPr marT="45716" marB="45716"/>
                </a:tc>
              </a:tr>
              <a:tr h="636784">
                <a:tc>
                  <a:txBody>
                    <a:bodyPr/>
                    <a:lstStyle/>
                    <a:p>
                      <a:r>
                        <a:rPr lang="en-US" sz="2000" dirty="0" err="1" smtClean="0"/>
                        <a:t>Toma</a:t>
                      </a:r>
                      <a:r>
                        <a:rPr lang="en-US" sz="2000" dirty="0" smtClean="0"/>
                        <a:t> Uno</a:t>
                      </a:r>
                      <a:endParaRPr lang="en-US" sz="2000" dirty="0"/>
                    </a:p>
                  </a:txBody>
                  <a:tcPr marT="45716" marB="45716"/>
                </a:tc>
                <a:tc>
                  <a:txBody>
                    <a:bodyPr/>
                    <a:lstStyle/>
                    <a:p>
                      <a:r>
                        <a:rPr lang="en-US" sz="2000" dirty="0" smtClean="0"/>
                        <a:t>S takes</a:t>
                      </a:r>
                      <a:r>
                        <a:rPr lang="en-US" sz="2000" baseline="0" dirty="0" smtClean="0"/>
                        <a:t> 1</a:t>
                      </a:r>
                      <a:endParaRPr lang="en-US" sz="2000" dirty="0"/>
                    </a:p>
                  </a:txBody>
                  <a:tcPr marT="45716" marB="45716"/>
                </a:tc>
                <a:tc>
                  <a:txBody>
                    <a:bodyPr/>
                    <a:lstStyle/>
                    <a:p>
                      <a:r>
                        <a:rPr lang="en-US" sz="2000" dirty="0" smtClean="0"/>
                        <a:t>+1</a:t>
                      </a:r>
                      <a:endParaRPr lang="en-US" sz="2000" dirty="0"/>
                    </a:p>
                  </a:txBody>
                  <a:tcPr marT="45716" marB="45716"/>
                </a:tc>
                <a:tc>
                  <a:txBody>
                    <a:bodyPr/>
                    <a:lstStyle/>
                    <a:p>
                      <a:r>
                        <a:rPr lang="en-US" sz="2000" dirty="0" smtClean="0"/>
                        <a:t>1/6</a:t>
                      </a:r>
                      <a:endParaRPr lang="en-US" sz="2000" dirty="0"/>
                    </a:p>
                  </a:txBody>
                  <a:tcPr marT="45716" marB="45716"/>
                </a:tc>
              </a:tr>
              <a:tr h="636784">
                <a:tc>
                  <a:txBody>
                    <a:bodyPr/>
                    <a:lstStyle/>
                    <a:p>
                      <a:r>
                        <a:rPr lang="en-US" sz="2000" dirty="0" err="1" smtClean="0"/>
                        <a:t>Toma</a:t>
                      </a:r>
                      <a:r>
                        <a:rPr lang="en-US" sz="2000" dirty="0" smtClean="0"/>
                        <a:t> Dos</a:t>
                      </a:r>
                      <a:endParaRPr lang="en-US" sz="2000" dirty="0"/>
                    </a:p>
                  </a:txBody>
                  <a:tcPr marT="45716" marB="45716"/>
                </a:tc>
                <a:tc>
                  <a:txBody>
                    <a:bodyPr/>
                    <a:lstStyle/>
                    <a:p>
                      <a:r>
                        <a:rPr lang="en-US" sz="2000" dirty="0" smtClean="0"/>
                        <a:t>S takes 2</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r h="636784">
                <a:tc>
                  <a:txBody>
                    <a:bodyPr/>
                    <a:lstStyle/>
                    <a:p>
                      <a:r>
                        <a:rPr lang="en-US" sz="2000" dirty="0" err="1" smtClean="0"/>
                        <a:t>Pon</a:t>
                      </a:r>
                      <a:r>
                        <a:rPr lang="en-US" sz="2000" dirty="0" smtClean="0"/>
                        <a:t> Uno</a:t>
                      </a:r>
                      <a:endParaRPr lang="en-US" sz="2000" dirty="0"/>
                    </a:p>
                  </a:txBody>
                  <a:tcPr marT="45716" marB="45716"/>
                </a:tc>
                <a:tc>
                  <a:txBody>
                    <a:bodyPr/>
                    <a:lstStyle/>
                    <a:p>
                      <a:r>
                        <a:rPr lang="en-US" sz="2000" dirty="0" smtClean="0"/>
                        <a:t>S puts in 1</a:t>
                      </a:r>
                      <a:endParaRPr lang="en-US" sz="2000" dirty="0"/>
                    </a:p>
                  </a:txBody>
                  <a:tcPr marT="45716" marB="45716"/>
                </a:tc>
                <a:tc>
                  <a:txBody>
                    <a:bodyPr/>
                    <a:lstStyle/>
                    <a:p>
                      <a:r>
                        <a:rPr lang="en-US" sz="2000" dirty="0" smtClean="0"/>
                        <a:t>-1</a:t>
                      </a:r>
                      <a:endParaRPr lang="en-US" sz="2000" dirty="0"/>
                    </a:p>
                  </a:txBody>
                  <a:tcPr marT="45716" marB="45716"/>
                </a:tc>
                <a:tc>
                  <a:txBody>
                    <a:bodyPr/>
                    <a:lstStyle/>
                    <a:p>
                      <a:r>
                        <a:rPr lang="en-US" sz="2000" dirty="0" smtClean="0"/>
                        <a:t>1/6</a:t>
                      </a:r>
                      <a:endParaRPr lang="en-US" sz="2000" dirty="0"/>
                    </a:p>
                  </a:txBody>
                  <a:tcPr marT="45716" marB="45716"/>
                </a:tc>
              </a:tr>
              <a:tr h="636784">
                <a:tc>
                  <a:txBody>
                    <a:bodyPr/>
                    <a:lstStyle/>
                    <a:p>
                      <a:r>
                        <a:rPr lang="en-US" sz="2000" dirty="0" err="1" smtClean="0"/>
                        <a:t>Pon</a:t>
                      </a:r>
                      <a:r>
                        <a:rPr lang="en-US" sz="2000" dirty="0" smtClean="0"/>
                        <a:t> Dos</a:t>
                      </a:r>
                      <a:endParaRPr lang="en-US" sz="2000" dirty="0"/>
                    </a:p>
                  </a:txBody>
                  <a:tcPr marT="45716" marB="45716"/>
                </a:tc>
                <a:tc>
                  <a:txBody>
                    <a:bodyPr/>
                    <a:lstStyle/>
                    <a:p>
                      <a:r>
                        <a:rPr lang="en-US" sz="2000" dirty="0" smtClean="0"/>
                        <a:t>S puts in 2</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r h="636784">
                <a:tc>
                  <a:txBody>
                    <a:bodyPr/>
                    <a:lstStyle/>
                    <a:p>
                      <a:r>
                        <a:rPr lang="en-US" sz="2000" dirty="0" err="1" smtClean="0"/>
                        <a:t>Todos</a:t>
                      </a:r>
                      <a:r>
                        <a:rPr lang="en-US" sz="2000" dirty="0" smtClean="0"/>
                        <a:t> </a:t>
                      </a:r>
                      <a:r>
                        <a:rPr lang="en-US" sz="2000" dirty="0" err="1" smtClean="0"/>
                        <a:t>Ponen</a:t>
                      </a:r>
                      <a:endParaRPr lang="en-US" sz="2000" dirty="0"/>
                    </a:p>
                  </a:txBody>
                  <a:tcPr marT="45716" marB="45716"/>
                </a:tc>
                <a:tc>
                  <a:txBody>
                    <a:bodyPr/>
                    <a:lstStyle/>
                    <a:p>
                      <a:r>
                        <a:rPr lang="en-US" sz="2000" dirty="0" smtClean="0"/>
                        <a:t>Each</a:t>
                      </a:r>
                      <a:r>
                        <a:rPr lang="en-US" sz="2000" baseline="0" dirty="0" smtClean="0"/>
                        <a:t> puts in 2</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bl>
          </a:graphicData>
        </a:graphic>
      </p:graphicFrame>
    </p:spTree>
    <p:extLst>
      <p:ext uri="{BB962C8B-B14F-4D97-AF65-F5344CB8AC3E}">
        <p14:creationId xmlns:p14="http://schemas.microsoft.com/office/powerpoint/2010/main" val="5533544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274638"/>
            <a:ext cx="8763000" cy="1143000"/>
          </a:xfrm>
        </p:spPr>
        <p:txBody>
          <a:bodyPr/>
          <a:lstStyle/>
          <a:p>
            <a:r>
              <a:rPr lang="en-US" sz="2800" dirty="0" smtClean="0"/>
              <a:t/>
            </a:r>
            <a:br>
              <a:rPr lang="en-US" sz="2800" dirty="0" smtClean="0"/>
            </a:br>
            <a:r>
              <a:rPr lang="en-US" sz="2800" dirty="0"/>
              <a:t/>
            </a:r>
            <a:br>
              <a:rPr lang="en-US" sz="2800" dirty="0"/>
            </a:br>
            <a:r>
              <a:rPr lang="en-US" sz="1600" dirty="0"/>
              <a:t>(Lesser in June 2010 </a:t>
            </a:r>
            <a:r>
              <a:rPr lang="en-US" sz="1600" i="1" dirty="0" err="1"/>
              <a:t>NASGEm</a:t>
            </a:r>
            <a:r>
              <a:rPr lang="en-US" sz="1600" i="1" dirty="0"/>
              <a:t> News</a:t>
            </a:r>
            <a:r>
              <a:rPr lang="en-US" sz="1600" dirty="0"/>
              <a:t>)</a:t>
            </a:r>
            <a:r>
              <a:rPr lang="en-US" sz="2800" dirty="0"/>
              <a:t/>
            </a:r>
            <a:br>
              <a:rPr lang="en-US" sz="2800" dirty="0"/>
            </a:br>
            <a:r>
              <a:rPr lang="en-US" sz="2800" dirty="0"/>
              <a:t>Expected </a:t>
            </a:r>
            <a:r>
              <a:rPr lang="en-US" sz="2800" dirty="0" smtClean="0"/>
              <a:t>winnings from player #2’s first spin:</a:t>
            </a:r>
            <a:br>
              <a:rPr lang="en-US" sz="2800" dirty="0" smtClean="0"/>
            </a:br>
            <a:r>
              <a:rPr lang="en-US" sz="3200" dirty="0" smtClean="0"/>
              <a:t>(1/6)(7</a:t>
            </a:r>
            <a:r>
              <a:rPr lang="en-US" sz="3200" i="1" dirty="0" smtClean="0"/>
              <a:t>N/6 + </a:t>
            </a:r>
            <a:r>
              <a:rPr lang="en-US" sz="3200" dirty="0" smtClean="0"/>
              <a:t>1 + 2 – 1 – 2 – 2) = (7</a:t>
            </a:r>
            <a:r>
              <a:rPr lang="en-US" sz="3200" i="1" dirty="0" smtClean="0"/>
              <a:t>N</a:t>
            </a:r>
            <a:r>
              <a:rPr lang="en-US" sz="3200" dirty="0" smtClean="0"/>
              <a:t> - 12)/36, which is greater than (</a:t>
            </a:r>
            <a:r>
              <a:rPr lang="en-US" sz="3200" i="1" dirty="0" smtClean="0"/>
              <a:t>N</a:t>
            </a:r>
            <a:r>
              <a:rPr lang="en-US" sz="3200" dirty="0" smtClean="0"/>
              <a:t>-2)/6 = (6</a:t>
            </a:r>
            <a:r>
              <a:rPr lang="en-US" sz="3200" i="1" dirty="0" smtClean="0"/>
              <a:t>N</a:t>
            </a:r>
            <a:r>
              <a:rPr lang="en-US" sz="3200" dirty="0" smtClean="0"/>
              <a:t>-12)/36</a:t>
            </a:r>
            <a:r>
              <a:rPr lang="en-US" dirty="0" smtClean="0"/>
              <a:t/>
            </a:r>
            <a:br>
              <a:rPr lang="en-US" dirty="0" smtClean="0"/>
            </a:br>
            <a:endParaRPr lang="en-US" dirty="0" smtClean="0"/>
          </a:p>
        </p:txBody>
      </p:sp>
      <p:sp>
        <p:nvSpPr>
          <p:cNvPr id="26627" name="Content Placeholder 2"/>
          <p:cNvSpPr>
            <a:spLocks noGrp="1"/>
          </p:cNvSpPr>
          <p:nvPr>
            <p:ph idx="1"/>
          </p:nvPr>
        </p:nvSpPr>
        <p:spPr>
          <a:xfrm>
            <a:off x="457200" y="2590800"/>
            <a:ext cx="8229600" cy="4525963"/>
          </a:xfrm>
        </p:spPr>
        <p:txBody>
          <a:bodyPr/>
          <a:lstStyle/>
          <a:p>
            <a:endParaRPr lang="en-US" dirty="0" smtClean="0"/>
          </a:p>
        </p:txBody>
      </p:sp>
      <p:graphicFrame>
        <p:nvGraphicFramePr>
          <p:cNvPr id="4" name="Content Placeholder 4"/>
          <p:cNvGraphicFramePr>
            <a:graphicFrameLocks/>
          </p:cNvGraphicFramePr>
          <p:nvPr>
            <p:extLst>
              <p:ext uri="{D42A27DB-BD31-4B8C-83A1-F6EECF244321}">
                <p14:modId xmlns:p14="http://schemas.microsoft.com/office/powerpoint/2010/main" val="1887964783"/>
              </p:ext>
            </p:extLst>
          </p:nvPr>
        </p:nvGraphicFramePr>
        <p:xfrm>
          <a:off x="457200" y="1828799"/>
          <a:ext cx="8229600" cy="4975227"/>
        </p:xfrm>
        <a:graphic>
          <a:graphicData uri="http://schemas.openxmlformats.org/drawingml/2006/table">
            <a:tbl>
              <a:tblPr firstRow="1" bandRow="1">
                <a:tableStyleId>{5C22544A-7EE6-4342-B048-85BDC9FD1C3A}</a:tableStyleId>
              </a:tblPr>
              <a:tblGrid>
                <a:gridCol w="1905000"/>
                <a:gridCol w="4876800"/>
                <a:gridCol w="1447800"/>
              </a:tblGrid>
              <a:tr h="644831">
                <a:tc>
                  <a:txBody>
                    <a:bodyPr/>
                    <a:lstStyle/>
                    <a:p>
                      <a:r>
                        <a:rPr lang="en-US" sz="1800" dirty="0" smtClean="0">
                          <a:solidFill>
                            <a:schemeClr val="tx1"/>
                          </a:solidFill>
                        </a:rPr>
                        <a:t>face of </a:t>
                      </a:r>
                      <a:r>
                        <a:rPr lang="en-US" sz="1800" dirty="0" err="1" smtClean="0">
                          <a:solidFill>
                            <a:schemeClr val="tx1"/>
                          </a:solidFill>
                        </a:rPr>
                        <a:t>pirinola</a:t>
                      </a:r>
                      <a:endParaRPr lang="en-US" sz="1800" dirty="0">
                        <a:solidFill>
                          <a:schemeClr val="tx1"/>
                        </a:solidFill>
                      </a:endParaRPr>
                    </a:p>
                  </a:txBody>
                  <a:tcPr marT="45716" marB="45716"/>
                </a:tc>
                <a:tc>
                  <a:txBody>
                    <a:bodyPr/>
                    <a:lstStyle/>
                    <a:p>
                      <a:r>
                        <a:rPr lang="en-US" sz="1800" dirty="0" smtClean="0">
                          <a:solidFill>
                            <a:schemeClr val="tx1"/>
                          </a:solidFill>
                        </a:rPr>
                        <a:t>result for the player who just spun:</a:t>
                      </a:r>
                      <a:endParaRPr lang="en-US" sz="1800" dirty="0">
                        <a:solidFill>
                          <a:schemeClr val="tx1"/>
                        </a:solidFill>
                      </a:endParaRPr>
                    </a:p>
                  </a:txBody>
                  <a:tcPr marT="45716" marB="45716"/>
                </a:tc>
                <a:tc>
                  <a:txBody>
                    <a:bodyPr/>
                    <a:lstStyle/>
                    <a:p>
                      <a:r>
                        <a:rPr lang="en-US" sz="1800" dirty="0" smtClean="0">
                          <a:solidFill>
                            <a:schemeClr val="tx1"/>
                          </a:solidFill>
                        </a:rPr>
                        <a:t>probability</a:t>
                      </a:r>
                      <a:endParaRPr lang="en-US" sz="1800" dirty="0">
                        <a:solidFill>
                          <a:schemeClr val="tx1"/>
                        </a:solidFill>
                      </a:endParaRPr>
                    </a:p>
                  </a:txBody>
                  <a:tcPr marT="45716" marB="45716"/>
                </a:tc>
              </a:tr>
              <a:tr h="1106741">
                <a:tc>
                  <a:txBody>
                    <a:bodyPr/>
                    <a:lstStyle/>
                    <a:p>
                      <a:r>
                        <a:rPr lang="en-US" sz="2000" dirty="0" err="1" smtClean="0"/>
                        <a:t>Toma</a:t>
                      </a:r>
                      <a:r>
                        <a:rPr lang="en-US" sz="2000" dirty="0" smtClean="0"/>
                        <a:t> </a:t>
                      </a:r>
                      <a:r>
                        <a:rPr lang="en-US" sz="2000" dirty="0" err="1" smtClean="0"/>
                        <a:t>todo</a:t>
                      </a:r>
                      <a:endParaRPr lang="en-US" sz="2000" dirty="0"/>
                    </a:p>
                  </a:txBody>
                  <a:tcPr marT="45716" marB="45716"/>
                </a:tc>
                <a:tc>
                  <a:txBody>
                    <a:bodyPr/>
                    <a:lstStyle/>
                    <a:p>
                      <a:r>
                        <a:rPr lang="en-US" sz="2400" dirty="0" smtClean="0"/>
                        <a:t>+7</a:t>
                      </a:r>
                      <a:r>
                        <a:rPr lang="en-US" sz="2400" i="1" dirty="0" smtClean="0"/>
                        <a:t>N</a:t>
                      </a:r>
                      <a:r>
                        <a:rPr lang="en-US" sz="2400" dirty="0" smtClean="0"/>
                        <a:t>/6</a:t>
                      </a:r>
                      <a:r>
                        <a:rPr lang="en-US" sz="2000" dirty="0" smtClean="0"/>
                        <a:t>,  the </a:t>
                      </a:r>
                      <a:r>
                        <a:rPr lang="en-US" sz="2000" baseline="0" dirty="0" smtClean="0"/>
                        <a:t>mean of the (equally) possible pot sizes after player 1’s turn: </a:t>
                      </a:r>
                    </a:p>
                    <a:p>
                      <a:r>
                        <a:rPr lang="en-US" sz="2000" i="1" baseline="0" dirty="0" smtClean="0"/>
                        <a:t>N</a:t>
                      </a:r>
                      <a:r>
                        <a:rPr lang="en-US" sz="2000" baseline="0" dirty="0" smtClean="0"/>
                        <a:t>, </a:t>
                      </a:r>
                      <a:r>
                        <a:rPr lang="en-US" sz="2000" i="1" baseline="0" dirty="0" smtClean="0"/>
                        <a:t>N</a:t>
                      </a:r>
                      <a:r>
                        <a:rPr lang="en-US" sz="2000" baseline="0" dirty="0" smtClean="0"/>
                        <a:t>-1, </a:t>
                      </a:r>
                      <a:r>
                        <a:rPr lang="en-US" sz="2000" i="1" baseline="0" dirty="0" smtClean="0"/>
                        <a:t>N</a:t>
                      </a:r>
                      <a:r>
                        <a:rPr lang="en-US" sz="2000" baseline="0" dirty="0" smtClean="0"/>
                        <a:t>-2, </a:t>
                      </a:r>
                      <a:r>
                        <a:rPr lang="en-US" sz="2000" i="1" baseline="0" dirty="0" smtClean="0"/>
                        <a:t>N</a:t>
                      </a:r>
                      <a:r>
                        <a:rPr lang="en-US" sz="2000" baseline="0" dirty="0" smtClean="0"/>
                        <a:t>+1, </a:t>
                      </a:r>
                      <a:r>
                        <a:rPr lang="en-US" sz="2000" i="1" baseline="0" dirty="0" smtClean="0"/>
                        <a:t>N</a:t>
                      </a:r>
                      <a:r>
                        <a:rPr lang="en-US" sz="2000" baseline="0" dirty="0" smtClean="0"/>
                        <a:t>+2, 2</a:t>
                      </a:r>
                      <a:r>
                        <a:rPr lang="en-US" sz="2000" i="1" baseline="0" dirty="0" smtClean="0"/>
                        <a:t>N</a:t>
                      </a:r>
                      <a:endParaRPr lang="en-US" sz="2000" i="1" dirty="0"/>
                    </a:p>
                  </a:txBody>
                  <a:tcPr marT="45716" marB="45716"/>
                </a:tc>
                <a:tc>
                  <a:txBody>
                    <a:bodyPr/>
                    <a:lstStyle/>
                    <a:p>
                      <a:r>
                        <a:rPr lang="en-US" sz="2000" dirty="0" smtClean="0"/>
                        <a:t>1/6</a:t>
                      </a:r>
                      <a:endParaRPr lang="en-US" sz="2000" dirty="0"/>
                    </a:p>
                  </a:txBody>
                  <a:tcPr marT="45716" marB="45716"/>
                </a:tc>
              </a:tr>
              <a:tr h="644731">
                <a:tc>
                  <a:txBody>
                    <a:bodyPr/>
                    <a:lstStyle/>
                    <a:p>
                      <a:r>
                        <a:rPr lang="en-US" sz="2000" dirty="0" err="1" smtClean="0"/>
                        <a:t>Toma</a:t>
                      </a:r>
                      <a:r>
                        <a:rPr lang="en-US" sz="2000" dirty="0" smtClean="0"/>
                        <a:t> Uno</a:t>
                      </a:r>
                      <a:endParaRPr lang="en-US" sz="2000" dirty="0"/>
                    </a:p>
                  </a:txBody>
                  <a:tcPr marT="45716" marB="45716"/>
                </a:tc>
                <a:tc>
                  <a:txBody>
                    <a:bodyPr/>
                    <a:lstStyle/>
                    <a:p>
                      <a:r>
                        <a:rPr lang="en-US" sz="2000" dirty="0" smtClean="0"/>
                        <a:t>+1</a:t>
                      </a:r>
                      <a:endParaRPr lang="en-US" sz="2000" dirty="0"/>
                    </a:p>
                  </a:txBody>
                  <a:tcPr marT="45716" marB="45716"/>
                </a:tc>
                <a:tc>
                  <a:txBody>
                    <a:bodyPr/>
                    <a:lstStyle/>
                    <a:p>
                      <a:r>
                        <a:rPr lang="en-US" sz="2000" dirty="0" smtClean="0"/>
                        <a:t>1/6</a:t>
                      </a:r>
                      <a:endParaRPr lang="en-US" sz="2000" dirty="0"/>
                    </a:p>
                  </a:txBody>
                  <a:tcPr marT="45716" marB="45716"/>
                </a:tc>
              </a:tr>
              <a:tr h="644731">
                <a:tc>
                  <a:txBody>
                    <a:bodyPr/>
                    <a:lstStyle/>
                    <a:p>
                      <a:r>
                        <a:rPr lang="en-US" sz="2000" dirty="0" err="1" smtClean="0"/>
                        <a:t>Toma</a:t>
                      </a:r>
                      <a:r>
                        <a:rPr lang="en-US" sz="2000" dirty="0" smtClean="0"/>
                        <a:t> Dos</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r h="644731">
                <a:tc>
                  <a:txBody>
                    <a:bodyPr/>
                    <a:lstStyle/>
                    <a:p>
                      <a:r>
                        <a:rPr lang="en-US" sz="2000" dirty="0" err="1" smtClean="0"/>
                        <a:t>Pon</a:t>
                      </a:r>
                      <a:r>
                        <a:rPr lang="en-US" sz="2000" dirty="0" smtClean="0"/>
                        <a:t> Uno</a:t>
                      </a:r>
                      <a:endParaRPr lang="en-US" sz="2000" dirty="0"/>
                    </a:p>
                  </a:txBody>
                  <a:tcPr marT="45716" marB="45716"/>
                </a:tc>
                <a:tc>
                  <a:txBody>
                    <a:bodyPr/>
                    <a:lstStyle/>
                    <a:p>
                      <a:r>
                        <a:rPr lang="en-US" sz="2000" dirty="0" smtClean="0"/>
                        <a:t>-1</a:t>
                      </a:r>
                      <a:endParaRPr lang="en-US" sz="2000" dirty="0"/>
                    </a:p>
                  </a:txBody>
                  <a:tcPr marT="45716" marB="45716"/>
                </a:tc>
                <a:tc>
                  <a:txBody>
                    <a:bodyPr/>
                    <a:lstStyle/>
                    <a:p>
                      <a:r>
                        <a:rPr lang="en-US" sz="2000" dirty="0" smtClean="0"/>
                        <a:t>1/6</a:t>
                      </a:r>
                      <a:endParaRPr lang="en-US" sz="2000" dirty="0"/>
                    </a:p>
                  </a:txBody>
                  <a:tcPr marT="45716" marB="45716"/>
                </a:tc>
              </a:tr>
              <a:tr h="644731">
                <a:tc>
                  <a:txBody>
                    <a:bodyPr/>
                    <a:lstStyle/>
                    <a:p>
                      <a:r>
                        <a:rPr lang="en-US" sz="2000" dirty="0" err="1" smtClean="0"/>
                        <a:t>Pon</a:t>
                      </a:r>
                      <a:r>
                        <a:rPr lang="en-US" sz="2000" dirty="0" smtClean="0"/>
                        <a:t> Dos</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r h="644731">
                <a:tc>
                  <a:txBody>
                    <a:bodyPr/>
                    <a:lstStyle/>
                    <a:p>
                      <a:r>
                        <a:rPr lang="en-US" sz="2000" dirty="0" err="1" smtClean="0"/>
                        <a:t>Todos</a:t>
                      </a:r>
                      <a:r>
                        <a:rPr lang="en-US" sz="2000" dirty="0" smtClean="0"/>
                        <a:t> </a:t>
                      </a:r>
                      <a:r>
                        <a:rPr lang="en-US" sz="2000" dirty="0" err="1" smtClean="0"/>
                        <a:t>Ponen</a:t>
                      </a:r>
                      <a:endParaRPr lang="en-US" sz="2000" dirty="0"/>
                    </a:p>
                  </a:txBody>
                  <a:tcPr marT="45716" marB="45716"/>
                </a:tc>
                <a:tc>
                  <a:txBody>
                    <a:bodyPr/>
                    <a:lstStyle/>
                    <a:p>
                      <a:r>
                        <a:rPr lang="en-US" sz="2000" dirty="0" smtClean="0"/>
                        <a:t>-2</a:t>
                      </a:r>
                      <a:endParaRPr lang="en-US" sz="2000" dirty="0"/>
                    </a:p>
                  </a:txBody>
                  <a:tcPr marT="45716" marB="45716"/>
                </a:tc>
                <a:tc>
                  <a:txBody>
                    <a:bodyPr/>
                    <a:lstStyle/>
                    <a:p>
                      <a:r>
                        <a:rPr lang="en-US" sz="2000" dirty="0" smtClean="0"/>
                        <a:t>1/6</a:t>
                      </a:r>
                      <a:endParaRPr lang="en-US" sz="2000" dirty="0"/>
                    </a:p>
                  </a:txBody>
                  <a:tcPr marT="45716" marB="45716"/>
                </a:tc>
              </a:tr>
            </a:tbl>
          </a:graphicData>
        </a:graphic>
      </p:graphicFrame>
    </p:spTree>
    <p:extLst>
      <p:ext uri="{BB962C8B-B14F-4D97-AF65-F5344CB8AC3E}">
        <p14:creationId xmlns:p14="http://schemas.microsoft.com/office/powerpoint/2010/main" val="1839128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but (Hanukkah) </a:t>
            </a:r>
            <a:r>
              <a:rPr lang="en-US" i="1" dirty="0" err="1" smtClean="0"/>
              <a:t>dreidel</a:t>
            </a:r>
            <a:r>
              <a:rPr lang="en-US" dirty="0" smtClean="0"/>
              <a:t> game</a:t>
            </a:r>
            <a:br>
              <a:rPr lang="en-US" dirty="0" smtClean="0"/>
            </a:br>
            <a:r>
              <a:rPr lang="en-US" dirty="0" smtClean="0"/>
              <a:t>favors </a:t>
            </a:r>
            <a:r>
              <a:rPr lang="en-US" i="1" dirty="0" smtClean="0"/>
              <a:t>1st</a:t>
            </a:r>
            <a:r>
              <a:rPr lang="en-US" dirty="0" smtClean="0"/>
              <a:t> player to spin</a:t>
            </a:r>
            <a:r>
              <a:rPr lang="en-US" dirty="0"/>
              <a:t>!</a:t>
            </a:r>
            <a:br>
              <a:rPr lang="en-US" dirty="0"/>
            </a:br>
            <a:r>
              <a:rPr lang="en-US" sz="1600" dirty="0"/>
              <a:t>(Lesser in June 2010 </a:t>
            </a:r>
            <a:r>
              <a:rPr lang="en-US" sz="1600" i="1" dirty="0" err="1"/>
              <a:t>NASGEm</a:t>
            </a:r>
            <a:r>
              <a:rPr lang="en-US" sz="1600" i="1" dirty="0"/>
              <a:t> News</a:t>
            </a:r>
            <a:r>
              <a:rPr lang="en-US" sz="1600" dirty="0"/>
              <a:t>)</a:t>
            </a:r>
            <a:endParaRPr lang="en-US" sz="1600" dirty="0" smtClean="0"/>
          </a:p>
        </p:txBody>
      </p:sp>
      <p:graphicFrame>
        <p:nvGraphicFramePr>
          <p:cNvPr id="5" name="Content Placeholder 4"/>
          <p:cNvGraphicFramePr>
            <a:graphicFrameLocks noGrp="1"/>
          </p:cNvGraphicFramePr>
          <p:nvPr>
            <p:ph sz="half" idx="2"/>
          </p:nvPr>
        </p:nvGraphicFramePr>
        <p:xfrm>
          <a:off x="4673600" y="1981200"/>
          <a:ext cx="4013200" cy="4495800"/>
        </p:xfrm>
        <a:graphic>
          <a:graphicData uri="http://schemas.openxmlformats.org/drawingml/2006/table">
            <a:tbl>
              <a:tblPr firstRow="1" bandRow="1">
                <a:tableStyleId>{5C22544A-7EE6-4342-B048-85BDC9FD1C3A}</a:tableStyleId>
              </a:tblPr>
              <a:tblGrid>
                <a:gridCol w="2006600"/>
                <a:gridCol w="2006600"/>
              </a:tblGrid>
              <a:tr h="899232">
                <a:tc>
                  <a:txBody>
                    <a:bodyPr/>
                    <a:lstStyle/>
                    <a:p>
                      <a:r>
                        <a:rPr lang="en-US" dirty="0" smtClean="0">
                          <a:solidFill>
                            <a:schemeClr val="tx1"/>
                          </a:solidFill>
                        </a:rPr>
                        <a:t>face of </a:t>
                      </a:r>
                      <a:r>
                        <a:rPr lang="en-US" dirty="0" err="1" smtClean="0">
                          <a:solidFill>
                            <a:schemeClr val="tx1"/>
                          </a:solidFill>
                        </a:rPr>
                        <a:t>dreidel</a:t>
                      </a:r>
                      <a:endParaRPr lang="en-US" dirty="0">
                        <a:solidFill>
                          <a:schemeClr val="tx1"/>
                        </a:solidFill>
                      </a:endParaRPr>
                    </a:p>
                  </a:txBody>
                  <a:tcPr/>
                </a:tc>
                <a:tc>
                  <a:txBody>
                    <a:bodyPr/>
                    <a:lstStyle/>
                    <a:p>
                      <a:r>
                        <a:rPr lang="en-US" dirty="0" smtClean="0">
                          <a:solidFill>
                            <a:schemeClr val="tx1"/>
                          </a:solidFill>
                        </a:rPr>
                        <a:t>Action </a:t>
                      </a:r>
                    </a:p>
                    <a:p>
                      <a:r>
                        <a:rPr lang="en-US" dirty="0" smtClean="0">
                          <a:solidFill>
                            <a:schemeClr val="tx1"/>
                          </a:solidFill>
                        </a:rPr>
                        <a:t>(S = spinner)</a:t>
                      </a:r>
                      <a:endParaRPr lang="en-US" dirty="0">
                        <a:solidFill>
                          <a:schemeClr val="tx1"/>
                        </a:solidFill>
                      </a:endParaRPr>
                    </a:p>
                  </a:txBody>
                  <a:tcPr/>
                </a:tc>
              </a:tr>
              <a:tr h="899142">
                <a:tc>
                  <a:txBody>
                    <a:bodyPr/>
                    <a:lstStyle/>
                    <a:p>
                      <a:r>
                        <a:rPr lang="en-US" sz="2800" dirty="0" err="1" smtClean="0"/>
                        <a:t>Gimel</a:t>
                      </a:r>
                      <a:endParaRPr lang="en-US" sz="2800" dirty="0"/>
                    </a:p>
                  </a:txBody>
                  <a:tcPr/>
                </a:tc>
                <a:tc>
                  <a:txBody>
                    <a:bodyPr/>
                    <a:lstStyle/>
                    <a:p>
                      <a:r>
                        <a:rPr lang="en-US" sz="2800" dirty="0" smtClean="0"/>
                        <a:t>S gets all</a:t>
                      </a:r>
                      <a:endParaRPr lang="en-US" sz="2800" dirty="0"/>
                    </a:p>
                  </a:txBody>
                  <a:tcPr/>
                </a:tc>
              </a:tr>
              <a:tr h="899142">
                <a:tc>
                  <a:txBody>
                    <a:bodyPr/>
                    <a:lstStyle/>
                    <a:p>
                      <a:r>
                        <a:rPr lang="en-US" sz="2800" dirty="0" smtClean="0"/>
                        <a:t>Hay</a:t>
                      </a:r>
                      <a:endParaRPr lang="en-US" sz="2800" dirty="0"/>
                    </a:p>
                  </a:txBody>
                  <a:tcPr/>
                </a:tc>
                <a:tc>
                  <a:txBody>
                    <a:bodyPr/>
                    <a:lstStyle/>
                    <a:p>
                      <a:r>
                        <a:rPr lang="en-US" sz="2800" dirty="0" smtClean="0"/>
                        <a:t>S gets</a:t>
                      </a:r>
                      <a:r>
                        <a:rPr lang="en-US" sz="2800" baseline="0" dirty="0" smtClean="0"/>
                        <a:t> half</a:t>
                      </a:r>
                      <a:endParaRPr lang="en-US" sz="2800" dirty="0"/>
                    </a:p>
                  </a:txBody>
                  <a:tcPr/>
                </a:tc>
              </a:tr>
              <a:tr h="899142">
                <a:tc>
                  <a:txBody>
                    <a:bodyPr/>
                    <a:lstStyle/>
                    <a:p>
                      <a:r>
                        <a:rPr lang="en-US" sz="2800" dirty="0" smtClean="0"/>
                        <a:t>Nun</a:t>
                      </a:r>
                      <a:endParaRPr lang="en-US" sz="2800" dirty="0"/>
                    </a:p>
                  </a:txBody>
                  <a:tcPr/>
                </a:tc>
                <a:tc>
                  <a:txBody>
                    <a:bodyPr/>
                    <a:lstStyle/>
                    <a:p>
                      <a:r>
                        <a:rPr lang="en-US" sz="2800" dirty="0" smtClean="0"/>
                        <a:t>nothing</a:t>
                      </a:r>
                      <a:endParaRPr lang="en-US" sz="2800" dirty="0"/>
                    </a:p>
                  </a:txBody>
                  <a:tcPr/>
                </a:tc>
              </a:tr>
              <a:tr h="899142">
                <a:tc>
                  <a:txBody>
                    <a:bodyPr/>
                    <a:lstStyle/>
                    <a:p>
                      <a:r>
                        <a:rPr lang="en-US" sz="2800" dirty="0" smtClean="0"/>
                        <a:t>Shin</a:t>
                      </a:r>
                      <a:endParaRPr lang="en-US" sz="2800" dirty="0"/>
                    </a:p>
                  </a:txBody>
                  <a:tcPr/>
                </a:tc>
                <a:tc>
                  <a:txBody>
                    <a:bodyPr/>
                    <a:lstStyle/>
                    <a:p>
                      <a:r>
                        <a:rPr lang="en-US" sz="2800" dirty="0" smtClean="0"/>
                        <a:t>S puts in 1</a:t>
                      </a:r>
                      <a:endParaRPr lang="en-US" sz="2800" dirty="0"/>
                    </a:p>
                  </a:txBody>
                  <a:tcPr/>
                </a:tc>
              </a:tr>
            </a:tbl>
          </a:graphicData>
        </a:graphic>
      </p:graphicFrame>
      <p:pic>
        <p:nvPicPr>
          <p:cNvPr id="27671"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81200"/>
            <a:ext cx="4191000" cy="4572000"/>
          </a:xfrm>
        </p:spPr>
      </p:pic>
    </p:spTree>
    <p:extLst>
      <p:ext uri="{BB962C8B-B14F-4D97-AF65-F5344CB8AC3E}">
        <p14:creationId xmlns:p14="http://schemas.microsoft.com/office/powerpoint/2010/main" val="33727161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304800"/>
            <a:ext cx="8763000" cy="792162"/>
          </a:xfrm>
        </p:spPr>
        <p:txBody>
          <a:bodyPr/>
          <a:lstStyle/>
          <a:p>
            <a:r>
              <a:rPr lang="en-US" dirty="0" smtClean="0"/>
              <a:t>tossing (asymmetric) moon blocks</a:t>
            </a:r>
            <a:br>
              <a:rPr lang="en-US" dirty="0" smtClean="0"/>
            </a:br>
            <a:r>
              <a:rPr lang="en-US" sz="2400" dirty="0" smtClean="0"/>
              <a:t>to disrupt </a:t>
            </a:r>
            <a:r>
              <a:rPr lang="en-US" sz="2400" dirty="0" err="1" smtClean="0"/>
              <a:t>equiprobability</a:t>
            </a:r>
            <a:r>
              <a:rPr lang="en-US" sz="2400" dirty="0"/>
              <a:t> </a:t>
            </a:r>
            <a:r>
              <a:rPr lang="en-US" sz="2400" dirty="0" smtClean="0"/>
              <a:t>bias</a:t>
            </a:r>
          </a:p>
        </p:txBody>
      </p:sp>
      <p:sp>
        <p:nvSpPr>
          <p:cNvPr id="3" name="Content Placeholder 2"/>
          <p:cNvSpPr>
            <a:spLocks noGrp="1"/>
          </p:cNvSpPr>
          <p:nvPr>
            <p:ph sz="half" idx="1"/>
          </p:nvPr>
        </p:nvSpPr>
        <p:spPr>
          <a:xfrm>
            <a:off x="304800" y="1600200"/>
            <a:ext cx="4165600" cy="4525963"/>
          </a:xfrm>
        </p:spPr>
        <p:txBody>
          <a:bodyPr/>
          <a:lstStyle/>
          <a:p>
            <a:pPr>
              <a:defRPr/>
            </a:pPr>
            <a:r>
              <a:rPr lang="en-US" dirty="0"/>
              <a:t>e</a:t>
            </a:r>
            <a:r>
              <a:rPr lang="en-US" dirty="0" smtClean="0"/>
              <a:t>ach crescent-shaped block has flat(</a:t>
            </a:r>
            <a:r>
              <a:rPr lang="en-US" i="1" dirty="0" smtClean="0"/>
              <a:t>yang</a:t>
            </a:r>
            <a:r>
              <a:rPr lang="en-US" dirty="0" smtClean="0"/>
              <a:t>) and curved(</a:t>
            </a:r>
            <a:r>
              <a:rPr lang="en-US" i="1" dirty="0" smtClean="0"/>
              <a:t>yin</a:t>
            </a:r>
            <a:r>
              <a:rPr lang="en-US" dirty="0" smtClean="0"/>
              <a:t>) sides</a:t>
            </a:r>
          </a:p>
          <a:p>
            <a:pPr>
              <a:defRPr/>
            </a:pPr>
            <a:r>
              <a:rPr lang="en-US" dirty="0" smtClean="0"/>
              <a:t>used </a:t>
            </a:r>
            <a:r>
              <a:rPr lang="en-US" dirty="0"/>
              <a:t>in China, Hong Kong, Taiwan, etc. </a:t>
            </a:r>
            <a:r>
              <a:rPr lang="en-US" dirty="0" smtClean="0"/>
              <a:t>to indicate negative </a:t>
            </a:r>
            <a:r>
              <a:rPr lang="en-US" dirty="0"/>
              <a:t>(2 yins) </a:t>
            </a:r>
            <a:r>
              <a:rPr lang="en-US" dirty="0" smtClean="0"/>
              <a:t>or positive</a:t>
            </a:r>
            <a:r>
              <a:rPr lang="en-US" dirty="0"/>
              <a:t> </a:t>
            </a:r>
            <a:r>
              <a:rPr lang="en-US" dirty="0" smtClean="0"/>
              <a:t>(1 </a:t>
            </a:r>
            <a:r>
              <a:rPr lang="en-US" dirty="0"/>
              <a:t>of each) </a:t>
            </a:r>
            <a:r>
              <a:rPr lang="en-US" dirty="0" smtClean="0"/>
              <a:t>fortune</a:t>
            </a:r>
          </a:p>
          <a:p>
            <a:pPr>
              <a:defRPr/>
            </a:pPr>
            <a:r>
              <a:rPr lang="en-US" dirty="0" smtClean="0"/>
              <a:t>What’s probability of the latter?</a:t>
            </a:r>
          </a:p>
          <a:p>
            <a:pPr>
              <a:defRPr/>
            </a:pPr>
            <a:endParaRPr lang="en-US" dirty="0"/>
          </a:p>
          <a:p>
            <a:pPr marL="0" indent="0">
              <a:buFontTx/>
              <a:buNone/>
              <a:defRPr/>
            </a:pPr>
            <a:endParaRPr lang="en-US" dirty="0"/>
          </a:p>
        </p:txBody>
      </p:sp>
      <p:pic>
        <p:nvPicPr>
          <p:cNvPr id="3482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828800"/>
            <a:ext cx="4135437" cy="3962400"/>
          </a:xfrm>
          <a:noFill/>
        </p:spPr>
      </p:pic>
    </p:spTree>
    <p:extLst>
      <p:ext uri="{BB962C8B-B14F-4D97-AF65-F5344CB8AC3E}">
        <p14:creationId xmlns:p14="http://schemas.microsoft.com/office/powerpoint/2010/main" val="25576594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639762"/>
          </a:xfrm>
        </p:spPr>
        <p:txBody>
          <a:bodyPr/>
          <a:lstStyle/>
          <a:p>
            <a:r>
              <a:rPr lang="en-US" sz="3200" dirty="0" smtClean="0"/>
              <a:t>exercise 5.12  from </a:t>
            </a:r>
            <a:r>
              <a:rPr lang="en-US" sz="3200" i="1" dirty="0" smtClean="0"/>
              <a:t>FAPP</a:t>
            </a:r>
            <a:r>
              <a:rPr lang="en-US" sz="3200" dirty="0" smtClean="0"/>
              <a:t> 8/e (2009)  </a:t>
            </a:r>
            <a:r>
              <a:rPr lang="en-US" sz="4000" dirty="0" smtClean="0"/>
              <a:t/>
            </a:r>
            <a:br>
              <a:rPr lang="en-US" sz="4000" dirty="0" smtClean="0"/>
            </a:br>
            <a:endParaRPr lang="en-US" sz="4000" dirty="0" smtClean="0"/>
          </a:p>
        </p:txBody>
      </p:sp>
      <p:sp>
        <p:nvSpPr>
          <p:cNvPr id="54275" name="Rectangle 3"/>
          <p:cNvSpPr>
            <a:spLocks noGrp="1" noChangeArrowheads="1"/>
          </p:cNvSpPr>
          <p:nvPr>
            <p:ph type="body" idx="1"/>
          </p:nvPr>
        </p:nvSpPr>
        <p:spPr>
          <a:xfrm>
            <a:off x="457200" y="1143000"/>
            <a:ext cx="8229600" cy="5334000"/>
          </a:xfrm>
        </p:spPr>
        <p:txBody>
          <a:bodyPr/>
          <a:lstStyle/>
          <a:p>
            <a:pPr>
              <a:buFontTx/>
              <a:buNone/>
            </a:pPr>
            <a:r>
              <a:rPr lang="en-US" dirty="0" smtClean="0"/>
              <a:t>In Malay, the expression for the mean is </a:t>
            </a:r>
            <a:r>
              <a:rPr lang="en-US" i="1" dirty="0" err="1" smtClean="0"/>
              <a:t>sama</a:t>
            </a:r>
            <a:r>
              <a:rPr lang="en-US" i="1" dirty="0" smtClean="0"/>
              <a:t> rata</a:t>
            </a:r>
            <a:r>
              <a:rPr lang="en-US" dirty="0" smtClean="0"/>
              <a:t>, which roughly translates as “same level.”</a:t>
            </a:r>
          </a:p>
          <a:p>
            <a:pPr>
              <a:buFontTx/>
              <a:buNone/>
            </a:pPr>
            <a:r>
              <a:rPr lang="en-US" dirty="0" smtClean="0"/>
              <a:t>Take some poker chips and make stacks with 3, 7 and 8 chips.  Redistribute chips among the stacks until they are at this same level and explain how this relates to the mean.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274638"/>
            <a:ext cx="8686800" cy="1143000"/>
          </a:xfrm>
        </p:spPr>
        <p:txBody>
          <a:bodyPr/>
          <a:lstStyle/>
          <a:p>
            <a:r>
              <a:rPr lang="en-US" smtClean="0"/>
              <a:t>Learn your students’ worlds</a:t>
            </a:r>
          </a:p>
        </p:txBody>
      </p:sp>
      <p:sp>
        <p:nvSpPr>
          <p:cNvPr id="44035" name="Content Placeholder 2"/>
          <p:cNvSpPr>
            <a:spLocks noGrp="1"/>
          </p:cNvSpPr>
          <p:nvPr>
            <p:ph idx="1"/>
          </p:nvPr>
        </p:nvSpPr>
        <p:spPr>
          <a:xfrm>
            <a:off x="228600" y="1600200"/>
            <a:ext cx="8686800" cy="4525963"/>
          </a:xfrm>
        </p:spPr>
        <p:txBody>
          <a:bodyPr/>
          <a:lstStyle/>
          <a:p>
            <a:r>
              <a:rPr lang="en-US" dirty="0" smtClean="0"/>
              <a:t>Survey (find out your students’ favorite music, hobbies, etc.), which can be a class data analysis activity</a:t>
            </a:r>
          </a:p>
          <a:p>
            <a:r>
              <a:rPr lang="en-US" dirty="0" smtClean="0"/>
              <a:t>Community walk (through census tract, noting nearby parks, stores, architecture, geometry of urban space, groceries, stores, cultural/rec centers, etc. to identify evidence of mathematics and resources for lesson planning </a:t>
            </a:r>
            <a:r>
              <a:rPr lang="en-US" sz="1600" dirty="0" smtClean="0"/>
              <a:t>(</a:t>
            </a:r>
            <a:r>
              <a:rPr lang="en-US" sz="1600" dirty="0" err="1" smtClean="0"/>
              <a:t>Rubel</a:t>
            </a:r>
            <a:r>
              <a:rPr lang="en-US" sz="1600" dirty="0" smtClean="0"/>
              <a:t>, Chu, </a:t>
            </a:r>
            <a:r>
              <a:rPr lang="en-US" sz="1600" dirty="0" err="1" smtClean="0"/>
              <a:t>Shookhoff</a:t>
            </a:r>
            <a:r>
              <a:rPr lang="en-US" sz="1600" dirty="0"/>
              <a:t> </a:t>
            </a:r>
            <a:r>
              <a:rPr lang="en-US" sz="1600" dirty="0" smtClean="0"/>
              <a:t>in April 2011 </a:t>
            </a:r>
            <a:r>
              <a:rPr lang="en-US" sz="1600" i="1" dirty="0" smtClean="0"/>
              <a:t>MT</a:t>
            </a:r>
            <a:r>
              <a:rPr lang="en-US" sz="1600" dirty="0" smtClean="0"/>
              <a:t>)</a:t>
            </a:r>
          </a:p>
        </p:txBody>
      </p:sp>
    </p:spTree>
    <p:extLst>
      <p:ext uri="{BB962C8B-B14F-4D97-AF65-F5344CB8AC3E}">
        <p14:creationId xmlns:p14="http://schemas.microsoft.com/office/powerpoint/2010/main" val="10093397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related NCTM resources include</a:t>
            </a:r>
          </a:p>
        </p:txBody>
      </p:sp>
      <p:sp>
        <p:nvSpPr>
          <p:cNvPr id="48131" name="Content Placeholder 2"/>
          <p:cNvSpPr>
            <a:spLocks noGrp="1"/>
          </p:cNvSpPr>
          <p:nvPr>
            <p:ph idx="1"/>
          </p:nvPr>
        </p:nvSpPr>
        <p:spPr>
          <a:xfrm>
            <a:off x="457200" y="1600200"/>
            <a:ext cx="8382000" cy="4525963"/>
          </a:xfrm>
        </p:spPr>
        <p:txBody>
          <a:bodyPr/>
          <a:lstStyle/>
          <a:p>
            <a:r>
              <a:rPr lang="en-US" i="1" dirty="0" smtClean="0"/>
              <a:t>Changing the Faces of Mathematics  </a:t>
            </a:r>
            <a:r>
              <a:rPr lang="en-US" dirty="0" smtClean="0"/>
              <a:t>series</a:t>
            </a:r>
          </a:p>
          <a:p>
            <a:r>
              <a:rPr lang="en-US" i="1" dirty="0" smtClean="0"/>
              <a:t>Mathematics for Every Student: Responding to Diversity  </a:t>
            </a:r>
            <a:r>
              <a:rPr lang="en-US" dirty="0" smtClean="0"/>
              <a:t>series</a:t>
            </a:r>
          </a:p>
          <a:p>
            <a:r>
              <a:rPr lang="en-US" i="1" dirty="0" smtClean="0"/>
              <a:t>Multicultural Mathematics Materials  </a:t>
            </a:r>
          </a:p>
          <a:p>
            <a:r>
              <a:rPr lang="en-US" i="1" dirty="0" smtClean="0"/>
              <a:t>Teaching Mathematics for Social Justice: Conversations with Educators</a:t>
            </a:r>
          </a:p>
        </p:txBody>
      </p:sp>
    </p:spTree>
    <p:extLst>
      <p:ext uri="{BB962C8B-B14F-4D97-AF65-F5344CB8AC3E}">
        <p14:creationId xmlns:p14="http://schemas.microsoft.com/office/powerpoint/2010/main" val="18077938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References </a:t>
            </a:r>
            <a:r>
              <a:rPr lang="en-US" sz="1400" dirty="0"/>
              <a:t>(more at </a:t>
            </a:r>
            <a:r>
              <a:rPr lang="en-US" sz="1400" dirty="0">
                <a:hlinkClick r:id="rId2"/>
              </a:rPr>
              <a:t>http://</a:t>
            </a:r>
            <a:r>
              <a:rPr lang="en-US" sz="1400" dirty="0" smtClean="0">
                <a:hlinkClick r:id="rId2"/>
              </a:rPr>
              <a:t>www.math.utep.edu/Faculty/lesser/equity.html</a:t>
            </a:r>
            <a:r>
              <a:rPr lang="en-US" sz="1400" dirty="0" smtClean="0"/>
              <a:t>) </a:t>
            </a:r>
            <a:endParaRPr lang="en-US" sz="1400" dirty="0"/>
          </a:p>
        </p:txBody>
      </p:sp>
      <p:sp>
        <p:nvSpPr>
          <p:cNvPr id="3" name="Content Placeholder 2"/>
          <p:cNvSpPr>
            <a:spLocks noGrp="1"/>
          </p:cNvSpPr>
          <p:nvPr>
            <p:ph idx="1"/>
          </p:nvPr>
        </p:nvSpPr>
        <p:spPr>
          <a:xfrm>
            <a:off x="457200" y="1219200"/>
            <a:ext cx="8229600" cy="4906963"/>
          </a:xfrm>
        </p:spPr>
        <p:txBody>
          <a:bodyPr/>
          <a:lstStyle/>
          <a:p>
            <a:r>
              <a:rPr lang="en-US" sz="1200" dirty="0" smtClean="0"/>
              <a:t>Gutstein, E. (2006). Driving while black or brown: The mathematics of racial profiling. In J. O. </a:t>
            </a:r>
            <a:r>
              <a:rPr lang="en-US" sz="1200" dirty="0" err="1" smtClean="0"/>
              <a:t>Masingila</a:t>
            </a:r>
            <a:r>
              <a:rPr lang="en-US" sz="1200" dirty="0" smtClean="0"/>
              <a:t> (Ed.), </a:t>
            </a:r>
            <a:r>
              <a:rPr lang="en-US" sz="1200" i="1" dirty="0" smtClean="0"/>
              <a:t>Teachers Engaged in Research Inquiry into Mathematics Classrooms, Grades 6-8 </a:t>
            </a:r>
            <a:r>
              <a:rPr lang="en-US" sz="1200" dirty="0" smtClean="0"/>
              <a:t>(pp. 99-118). Charlotte, NC: Information Age Publishing.</a:t>
            </a:r>
          </a:p>
          <a:p>
            <a:r>
              <a:rPr lang="en-US" sz="1200" dirty="0" smtClean="0"/>
              <a:t>Gutstein, E. &amp; Peterson, B. (2005). </a:t>
            </a:r>
            <a:r>
              <a:rPr lang="en-US" sz="1200" i="1" dirty="0" smtClean="0"/>
              <a:t>Rethinking Mathematics: Teaching Social Justice by the Numbers</a:t>
            </a:r>
            <a:r>
              <a:rPr lang="en-US" sz="1200" dirty="0" smtClean="0"/>
              <a:t>. Milwaukee: Rethinking Schools, Ltd.</a:t>
            </a:r>
          </a:p>
          <a:p>
            <a:r>
              <a:rPr lang="en-US" sz="1200" dirty="0" smtClean="0"/>
              <a:t>Lesser</a:t>
            </a:r>
            <a:r>
              <a:rPr lang="en-US" sz="1200" dirty="0"/>
              <a:t>, L. (2007). Critical Values and Transforming Data: Teaching Statistics with Social Justice. </a:t>
            </a:r>
            <a:r>
              <a:rPr lang="en-US" sz="1200" i="1" dirty="0"/>
              <a:t>Journal of Statistics Education, 15</a:t>
            </a:r>
            <a:r>
              <a:rPr lang="en-US" sz="1200" dirty="0"/>
              <a:t>(1), 1-21.   </a:t>
            </a:r>
            <a:r>
              <a:rPr lang="en-US" sz="1200" u="sng" dirty="0">
                <a:hlinkClick r:id="rId3"/>
              </a:rPr>
              <a:t>http://www.amstat.org/publications/jse/v15n1/lesser.pdf</a:t>
            </a:r>
            <a:r>
              <a:rPr lang="en-US" sz="1200" dirty="0"/>
              <a:t>  </a:t>
            </a:r>
            <a:r>
              <a:rPr lang="en-US" sz="1200" dirty="0" smtClean="0"/>
              <a:t>[also</a:t>
            </a:r>
            <a:r>
              <a:rPr lang="en-US" sz="1200" dirty="0"/>
              <a:t>, see </a:t>
            </a:r>
            <a:r>
              <a:rPr lang="en-US" sz="1200" dirty="0" smtClean="0"/>
              <a:t>related 2008 K-12 webinar</a:t>
            </a:r>
            <a:r>
              <a:rPr lang="en-US" sz="1200" dirty="0"/>
              <a:t> </a:t>
            </a:r>
            <a:r>
              <a:rPr lang="en-US" sz="1200" dirty="0" smtClean="0"/>
              <a:t>at </a:t>
            </a:r>
            <a:r>
              <a:rPr lang="en-US" sz="1200" dirty="0" smtClean="0">
                <a:hlinkClick r:id="rId4"/>
              </a:rPr>
              <a:t>http</a:t>
            </a:r>
            <a:r>
              <a:rPr lang="en-US" sz="1200" dirty="0">
                <a:hlinkClick r:id="rId4"/>
              </a:rPr>
              <a:t>://www.amstat.org/education/webinars</a:t>
            </a:r>
            <a:r>
              <a:rPr lang="en-US" sz="1200" dirty="0" smtClean="0">
                <a:hlinkClick r:id="rId4"/>
              </a:rPr>
              <a:t>/</a:t>
            </a:r>
            <a:r>
              <a:rPr lang="en-US" sz="1200" dirty="0" smtClean="0"/>
              <a:t>]</a:t>
            </a:r>
          </a:p>
          <a:p>
            <a:r>
              <a:rPr lang="en-US" sz="1200" dirty="0" smtClean="0"/>
              <a:t>Lesser</a:t>
            </a:r>
            <a:r>
              <a:rPr lang="en-US" sz="1200" dirty="0"/>
              <a:t>, L. (2009). Equity, Social Justice, and the Mission of TODOS: Connections and Motivations. </a:t>
            </a:r>
            <a:r>
              <a:rPr lang="en-US" sz="1200" i="1" dirty="0"/>
              <a:t>Teaching for Excellence and Equity in Mathematics</a:t>
            </a:r>
            <a:r>
              <a:rPr lang="en-US" sz="1200" dirty="0"/>
              <a:t>, </a:t>
            </a:r>
            <a:r>
              <a:rPr lang="en-US" sz="1200" i="1" dirty="0"/>
              <a:t>1</a:t>
            </a:r>
            <a:r>
              <a:rPr lang="en-US" sz="1200" dirty="0"/>
              <a:t>(1), 22-27. </a:t>
            </a:r>
            <a:endParaRPr lang="en-US" sz="1200" dirty="0" smtClean="0"/>
          </a:p>
          <a:p>
            <a:r>
              <a:rPr lang="en-US" sz="1200" dirty="0"/>
              <a:t>Lesser, L.  (2009). Social Justice, Gender Equity, and Service Learning in Statistics Education: Lessons Learned from the DOE-Funded Project </a:t>
            </a:r>
            <a:r>
              <a:rPr lang="en-US" sz="1200" dirty="0" smtClean="0"/>
              <a:t>ACE.</a:t>
            </a:r>
            <a:r>
              <a:rPr lang="en-US" sz="1200" dirty="0"/>
              <a:t> </a:t>
            </a:r>
            <a:r>
              <a:rPr lang="en-US" sz="1200" i="1" dirty="0"/>
              <a:t>Proceedings of the 2008 Joint Statistical Meetings, Section on Statistical Education</a:t>
            </a:r>
            <a:r>
              <a:rPr lang="en-US" sz="1200" dirty="0"/>
              <a:t>, pp. 424-431.  </a:t>
            </a:r>
            <a:r>
              <a:rPr lang="en-US" sz="1200" u="sng" dirty="0">
                <a:hlinkClick r:id="rId5"/>
              </a:rPr>
              <a:t>https://</a:t>
            </a:r>
            <a:r>
              <a:rPr lang="en-US" sz="1200" u="sng" dirty="0" smtClean="0">
                <a:hlinkClick r:id="rId5"/>
              </a:rPr>
              <a:t>www.amstat.org/membersonly/proceedings/papers/300471.pdf</a:t>
            </a:r>
            <a:endParaRPr lang="en-US" sz="1200" u="sng" dirty="0" smtClean="0"/>
          </a:p>
          <a:p>
            <a:r>
              <a:rPr lang="en-US" sz="1200" dirty="0" smtClean="0"/>
              <a:t>Lesser</a:t>
            </a:r>
            <a:r>
              <a:rPr lang="en-US" sz="1200" dirty="0"/>
              <a:t>, L. (2010). An </a:t>
            </a:r>
            <a:r>
              <a:rPr lang="en-US" sz="1200" dirty="0" err="1"/>
              <a:t>Ethnomathematics</a:t>
            </a:r>
            <a:r>
              <a:rPr lang="en-US" sz="1200" dirty="0"/>
              <a:t> Spin on Statistics Class. </a:t>
            </a:r>
            <a:r>
              <a:rPr lang="en-US" sz="1200" i="1" dirty="0"/>
              <a:t>Notices of the North American Study Group in </a:t>
            </a:r>
            <a:r>
              <a:rPr lang="en-US" sz="1200" i="1" dirty="0" err="1"/>
              <a:t>Ethnomathematics</a:t>
            </a:r>
            <a:r>
              <a:rPr lang="en-US" sz="1200" dirty="0"/>
              <a:t> (</a:t>
            </a:r>
            <a:r>
              <a:rPr lang="en-US" sz="1200" i="1" dirty="0" err="1"/>
              <a:t>NASGEm</a:t>
            </a:r>
            <a:r>
              <a:rPr lang="en-US" sz="1200" i="1" dirty="0"/>
              <a:t> News</a:t>
            </a:r>
            <a:r>
              <a:rPr lang="en-US" sz="1200" dirty="0"/>
              <a:t>), </a:t>
            </a:r>
            <a:r>
              <a:rPr lang="en-US" sz="1200" i="1" dirty="0"/>
              <a:t>3</a:t>
            </a:r>
            <a:r>
              <a:rPr lang="en-US" sz="1200" dirty="0"/>
              <a:t>(2), 5-6. </a:t>
            </a:r>
            <a:r>
              <a:rPr lang="en-US" sz="1200" u="sng" dirty="0">
                <a:hlinkClick r:id="rId6"/>
              </a:rPr>
              <a:t>http://nasgem.rpi.edu/files/2055</a:t>
            </a:r>
            <a:r>
              <a:rPr lang="en-US" sz="1200" u="sng" dirty="0" smtClean="0">
                <a:hlinkClick r:id="rId6"/>
              </a:rPr>
              <a:t>/</a:t>
            </a:r>
            <a:endParaRPr lang="en-US" sz="1200" u="sng" dirty="0" smtClean="0"/>
          </a:p>
          <a:p>
            <a:r>
              <a:rPr lang="en-US" sz="1200" dirty="0" smtClean="0"/>
              <a:t>Lesser</a:t>
            </a:r>
            <a:r>
              <a:rPr lang="en-US" sz="1200" dirty="0"/>
              <a:t>, L. (</a:t>
            </a:r>
            <a:r>
              <a:rPr lang="en-US" sz="1200" dirty="0" smtClean="0"/>
              <a:t>2010). Equity </a:t>
            </a:r>
            <a:r>
              <a:rPr lang="en-US" sz="1200" dirty="0"/>
              <a:t>and the increasingly diverse tertiary student population: challenges and opportunities in statistics education.  </a:t>
            </a:r>
            <a:r>
              <a:rPr lang="en-US" sz="1200" i="1" dirty="0"/>
              <a:t>Proceedings</a:t>
            </a:r>
            <a:r>
              <a:rPr lang="en-US" sz="1200" dirty="0"/>
              <a:t> </a:t>
            </a:r>
            <a:r>
              <a:rPr lang="en-US" sz="1200" i="1" dirty="0"/>
              <a:t>of the Eighth International Conference on Teaching </a:t>
            </a:r>
            <a:r>
              <a:rPr lang="en-US" sz="1200" i="1" dirty="0" smtClean="0"/>
              <a:t>Statistics</a:t>
            </a:r>
            <a:r>
              <a:rPr lang="en-US" sz="1200" dirty="0" smtClean="0"/>
              <a:t>.</a:t>
            </a:r>
            <a:r>
              <a:rPr lang="en-US" sz="1200" dirty="0"/>
              <a:t> </a:t>
            </a:r>
            <a:r>
              <a:rPr lang="en-US" sz="1200" dirty="0" smtClean="0"/>
              <a:t> </a:t>
            </a:r>
            <a:r>
              <a:rPr lang="en-US" sz="1200" u="sng" dirty="0" smtClean="0">
                <a:hlinkClick r:id="rId7"/>
              </a:rPr>
              <a:t>http</a:t>
            </a:r>
            <a:r>
              <a:rPr lang="en-US" sz="1200" u="sng" dirty="0">
                <a:hlinkClick r:id="rId7"/>
              </a:rPr>
              <a:t>://iase-web.org/documents/papers/icots8/ICOTS8_3G3_LESSER.pdf</a:t>
            </a:r>
            <a:endParaRPr lang="en-US" sz="1200" u="sng" dirty="0"/>
          </a:p>
          <a:p>
            <a:r>
              <a:rPr lang="en-US" sz="1200" dirty="0" smtClean="0"/>
              <a:t>Lesser</a:t>
            </a:r>
            <a:r>
              <a:rPr lang="en-US" sz="1200" dirty="0"/>
              <a:t>, L. (2011). Supporting Learners of Varying Levels of English Proficiency. </a:t>
            </a:r>
            <a:r>
              <a:rPr lang="en-US" sz="1200" i="1" dirty="0"/>
              <a:t>Statistics Teacher Network</a:t>
            </a:r>
            <a:r>
              <a:rPr lang="en-US" sz="1200" dirty="0"/>
              <a:t>, 77, 2-5.  </a:t>
            </a:r>
            <a:r>
              <a:rPr lang="en-US" sz="1200" u="sng" dirty="0">
                <a:hlinkClick r:id="rId8"/>
              </a:rPr>
              <a:t>http://www.amstat.org/education/stn/pdfs/STN77.pdf</a:t>
            </a:r>
            <a:endParaRPr lang="en-US" sz="1200" u="sng" dirty="0"/>
          </a:p>
          <a:p>
            <a:r>
              <a:rPr lang="en-US" sz="1200" dirty="0" smtClean="0"/>
              <a:t>Lesser</a:t>
            </a:r>
            <a:r>
              <a:rPr lang="en-US" sz="1200" dirty="0"/>
              <a:t>, L. (April 2014). Staring down stereotypes. </a:t>
            </a:r>
            <a:r>
              <a:rPr lang="en-US" sz="1200" i="1" dirty="0"/>
              <a:t>Mathematics Teacher</a:t>
            </a:r>
            <a:r>
              <a:rPr lang="en-US" sz="1200" dirty="0"/>
              <a:t>, </a:t>
            </a:r>
            <a:r>
              <a:rPr lang="en-US" sz="1200" i="1" dirty="0"/>
              <a:t>107</a:t>
            </a:r>
            <a:r>
              <a:rPr lang="en-US" sz="1200" dirty="0"/>
              <a:t>(8), 568-571.</a:t>
            </a:r>
          </a:p>
          <a:p>
            <a:r>
              <a:rPr lang="en-US" sz="1200" dirty="0" err="1" smtClean="0"/>
              <a:t>Lyublinskaya</a:t>
            </a:r>
            <a:r>
              <a:rPr lang="en-US" sz="1200" dirty="0" smtClean="0"/>
              <a:t>, I.E. (2005). How fair is the drug test? Mathematics Teacher, </a:t>
            </a:r>
            <a:r>
              <a:rPr lang="en-US" sz="1200" i="1" dirty="0" smtClean="0"/>
              <a:t>98</a:t>
            </a:r>
            <a:r>
              <a:rPr lang="en-US" sz="1200" dirty="0" smtClean="0"/>
              <a:t>(8), 536-543.</a:t>
            </a:r>
          </a:p>
          <a:p>
            <a:endParaRPr lang="en-US" sz="1200" dirty="0" smtClean="0"/>
          </a:p>
          <a:p>
            <a:endParaRPr lang="en-US" sz="1200" dirty="0"/>
          </a:p>
          <a:p>
            <a:r>
              <a:rPr lang="en-US" sz="1200" dirty="0" smtClean="0"/>
              <a:t>Multilingual </a:t>
            </a:r>
            <a:r>
              <a:rPr lang="en-US" sz="1200" dirty="0"/>
              <a:t>statistics glossary: </a:t>
            </a:r>
            <a:r>
              <a:rPr lang="en-US" sz="1200" dirty="0">
                <a:hlinkClick r:id="rId9"/>
              </a:rPr>
              <a:t>http://</a:t>
            </a:r>
            <a:r>
              <a:rPr lang="en-US" sz="1200" dirty="0" smtClean="0">
                <a:hlinkClick r:id="rId9"/>
              </a:rPr>
              <a:t>www.isi-web.org/glossary</a:t>
            </a:r>
            <a:r>
              <a:rPr lang="en-US" sz="1200" dirty="0" smtClean="0"/>
              <a:t> </a:t>
            </a:r>
          </a:p>
          <a:p>
            <a:r>
              <a:rPr lang="en-US" sz="1200" dirty="0" smtClean="0"/>
              <a:t>Pre-K-12 </a:t>
            </a:r>
            <a:r>
              <a:rPr lang="en-US" sz="1200" dirty="0"/>
              <a:t>GAISE guidelines: </a:t>
            </a:r>
            <a:r>
              <a:rPr lang="en-US" sz="1200" dirty="0">
                <a:hlinkClick r:id="rId10"/>
              </a:rPr>
              <a:t>http://</a:t>
            </a:r>
            <a:r>
              <a:rPr lang="en-US" sz="1200" dirty="0" smtClean="0">
                <a:hlinkClick r:id="rId10"/>
              </a:rPr>
              <a:t>www.amstat.org/education/gaise/GAISEPreK-12_Full.pdf</a:t>
            </a:r>
            <a:r>
              <a:rPr lang="en-US" sz="1200" dirty="0" smtClean="0"/>
              <a:t> </a:t>
            </a:r>
          </a:p>
          <a:p>
            <a:endParaRPr lang="en-US" sz="1200" dirty="0"/>
          </a:p>
        </p:txBody>
      </p:sp>
    </p:spTree>
    <p:extLst>
      <p:ext uri="{BB962C8B-B14F-4D97-AF65-F5344CB8AC3E}">
        <p14:creationId xmlns:p14="http://schemas.microsoft.com/office/powerpoint/2010/main" val="23273750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tips on easing into this...</a:t>
            </a:r>
            <a:br>
              <a:rPr lang="en-US" smtClean="0"/>
            </a:br>
            <a:r>
              <a:rPr lang="en-US" sz="2000" smtClean="0"/>
              <a:t>(adapted from Lesser 2007)</a:t>
            </a:r>
          </a:p>
        </p:txBody>
      </p:sp>
      <p:sp>
        <p:nvSpPr>
          <p:cNvPr id="61443" name="Rectangle 3"/>
          <p:cNvSpPr>
            <a:spLocks noGrp="1" noChangeArrowheads="1"/>
          </p:cNvSpPr>
          <p:nvPr>
            <p:ph type="body" idx="1"/>
          </p:nvPr>
        </p:nvSpPr>
        <p:spPr>
          <a:xfrm>
            <a:off x="228600" y="1600200"/>
            <a:ext cx="8458200" cy="4953000"/>
          </a:xfrm>
        </p:spPr>
        <p:txBody>
          <a:bodyPr/>
          <a:lstStyle/>
          <a:p>
            <a:r>
              <a:rPr lang="en-US" sz="2000" smtClean="0"/>
              <a:t>Make exploring equity one of many project </a:t>
            </a:r>
            <a:r>
              <a:rPr lang="en-US" sz="2000" u="sng" smtClean="0"/>
              <a:t>options.</a:t>
            </a:r>
          </a:p>
          <a:p>
            <a:r>
              <a:rPr lang="en-US" sz="2000" smtClean="0"/>
              <a:t>Note </a:t>
            </a:r>
            <a:r>
              <a:rPr lang="en-US" sz="2000" u="sng" smtClean="0"/>
              <a:t>precedent &amp; examples </a:t>
            </a:r>
            <a:r>
              <a:rPr lang="en-US" sz="2000" smtClean="0"/>
              <a:t>in mainstream sources &amp; in mission statements, and (emerging) supporting evidence</a:t>
            </a:r>
          </a:p>
          <a:p>
            <a:r>
              <a:rPr lang="en-US" sz="2000" u="sng" smtClean="0"/>
              <a:t>Understated terms </a:t>
            </a:r>
            <a:r>
              <a:rPr lang="en-US" sz="2000" smtClean="0"/>
              <a:t>(e.g., inequality vs. inequity; underrepresented vs. oppressed)</a:t>
            </a:r>
          </a:p>
          <a:p>
            <a:pPr eaLnBrk="1" hangingPunct="1">
              <a:lnSpc>
                <a:spcPct val="80000"/>
              </a:lnSpc>
            </a:pPr>
            <a:r>
              <a:rPr lang="en-US" sz="2000" u="sng" smtClean="0"/>
              <a:t>Choice of levels:</a:t>
            </a:r>
            <a:r>
              <a:rPr lang="en-US" sz="2000" smtClean="0"/>
              <a:t> At the most basic level, students are given datasets and predetermined methods to analyze them.  At further levels, students have more opportunity to discuss context, choose topic, and find (or collect) data.</a:t>
            </a:r>
          </a:p>
          <a:p>
            <a:pPr eaLnBrk="1" hangingPunct="1">
              <a:lnSpc>
                <a:spcPct val="80000"/>
              </a:lnSpc>
            </a:pPr>
            <a:r>
              <a:rPr lang="en-US" sz="2000" smtClean="0"/>
              <a:t>No matter what comes up in discussion, you can play </a:t>
            </a:r>
            <a:r>
              <a:rPr lang="en-US" sz="2000" u="sng" smtClean="0"/>
              <a:t>“devil’s advocate”</a:t>
            </a:r>
            <a:r>
              <a:rPr lang="en-US" sz="2000" smtClean="0"/>
              <a:t> and ask “What other interpretations are consistent with this data?” or “What further data would you need to collect to investigate your conjecture?”</a:t>
            </a:r>
          </a:p>
          <a:p>
            <a:pPr eaLnBrk="1" hangingPunct="1">
              <a:lnSpc>
                <a:spcPct val="80000"/>
              </a:lnSpc>
            </a:pPr>
            <a:r>
              <a:rPr lang="en-US" sz="2000" smtClean="0"/>
              <a:t>Consider how exploring equity can be as “neutral” as a “traditional” curriculum and need not require having a particular ideology.</a:t>
            </a:r>
          </a:p>
          <a:p>
            <a:pPr>
              <a:buFontTx/>
              <a:buNone/>
            </a:pPr>
            <a:endParaRPr lang="en-US" sz="2800" smtClean="0"/>
          </a:p>
          <a:p>
            <a:pPr>
              <a:buFontTx/>
              <a:buNone/>
            </a:pPr>
            <a:endParaRPr lang="en-US" sz="280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15962"/>
          </a:xfrm>
        </p:spPr>
        <p:txBody>
          <a:bodyPr/>
          <a:lstStyle/>
          <a:p>
            <a:r>
              <a:rPr lang="en-US" smtClean="0"/>
              <a:t>Time for Discussion/Q&amp;A !</a:t>
            </a:r>
            <a:endParaRPr lang="en-US" sz="2000" smtClean="0"/>
          </a:p>
        </p:txBody>
      </p:sp>
      <p:sp>
        <p:nvSpPr>
          <p:cNvPr id="68611" name="Rectangle 3"/>
          <p:cNvSpPr>
            <a:spLocks noGrp="1" noChangeArrowheads="1"/>
          </p:cNvSpPr>
          <p:nvPr>
            <p:ph type="body" idx="1"/>
          </p:nvPr>
        </p:nvSpPr>
        <p:spPr>
          <a:xfrm>
            <a:off x="457200" y="1600200"/>
            <a:ext cx="8229600" cy="5257800"/>
          </a:xfrm>
        </p:spPr>
        <p:txBody>
          <a:bodyPr/>
          <a:lstStyle/>
          <a:p>
            <a:pPr>
              <a:lnSpc>
                <a:spcPct val="90000"/>
              </a:lnSpc>
              <a:buFontTx/>
              <a:buNone/>
            </a:pPr>
            <a:r>
              <a:rPr lang="en-US" dirty="0" smtClean="0"/>
              <a:t>You’re invited to:</a:t>
            </a:r>
            <a:endParaRPr lang="en-US" sz="1400" dirty="0" smtClean="0"/>
          </a:p>
          <a:p>
            <a:pPr>
              <a:lnSpc>
                <a:spcPct val="90000"/>
              </a:lnSpc>
            </a:pPr>
            <a:r>
              <a:rPr lang="en-US" dirty="0" smtClean="0"/>
              <a:t>Discuss what I’ve shared</a:t>
            </a:r>
          </a:p>
          <a:p>
            <a:pPr>
              <a:lnSpc>
                <a:spcPct val="90000"/>
              </a:lnSpc>
            </a:pPr>
            <a:r>
              <a:rPr lang="en-US" dirty="0" smtClean="0"/>
              <a:t>Ask questions</a:t>
            </a:r>
          </a:p>
          <a:p>
            <a:pPr>
              <a:lnSpc>
                <a:spcPct val="90000"/>
              </a:lnSpc>
            </a:pPr>
            <a:r>
              <a:rPr lang="en-US" dirty="0" smtClean="0"/>
              <a:t>Share your insights, examples, &amp; experiences</a:t>
            </a:r>
          </a:p>
          <a:p>
            <a:pPr>
              <a:lnSpc>
                <a:spcPct val="90000"/>
              </a:lnSpc>
              <a:buFontTx/>
              <a:buNone/>
            </a:pPr>
            <a:endParaRPr lang="en-US" sz="900" dirty="0" smtClean="0"/>
          </a:p>
          <a:p>
            <a:pPr>
              <a:buFontTx/>
              <a:buNone/>
            </a:pPr>
            <a:r>
              <a:rPr lang="en-US" dirty="0" smtClean="0"/>
              <a:t>ENJOY THE CONFERENCE! </a:t>
            </a:r>
          </a:p>
          <a:p>
            <a:pPr>
              <a:buFontTx/>
              <a:buNone/>
            </a:pPr>
            <a:r>
              <a:rPr lang="en-US" b="1" dirty="0" smtClean="0"/>
              <a:t>Larry Lesser</a:t>
            </a:r>
            <a:endParaRPr lang="en-US" dirty="0"/>
          </a:p>
          <a:p>
            <a:pPr>
              <a:buFontTx/>
              <a:buNone/>
            </a:pPr>
            <a:r>
              <a:rPr lang="en-US" sz="2800" dirty="0" smtClean="0"/>
              <a:t>www.math.utep.edu/Faculty/lesser</a:t>
            </a:r>
            <a:r>
              <a:rPr lang="en-US" sz="2800" dirty="0"/>
              <a:t>/</a:t>
            </a:r>
            <a:endParaRPr lang="en-US" sz="2800" dirty="0" smtClean="0"/>
          </a:p>
          <a:p>
            <a:pPr>
              <a:buFontTx/>
              <a:buNone/>
            </a:pPr>
            <a:endParaRPr lang="en-US" sz="2800" dirty="0" smtClean="0"/>
          </a:p>
        </p:txBody>
      </p:sp>
      <p:pic>
        <p:nvPicPr>
          <p:cNvPr id="68612" name="Picture 4" descr="group_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75360"/>
            <a:ext cx="292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n_c-turke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724400"/>
            <a:ext cx="28956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ut is equity an “add-on”?</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a:t>n</a:t>
            </a:r>
            <a:r>
              <a:rPr lang="en-US" dirty="0" smtClean="0"/>
              <a:t>ot if it’s a VEHICLE to engage with:</a:t>
            </a:r>
          </a:p>
          <a:p>
            <a:r>
              <a:rPr lang="en-US" dirty="0" smtClean="0"/>
              <a:t>Data analysis</a:t>
            </a:r>
          </a:p>
          <a:p>
            <a:r>
              <a:rPr lang="en-US" dirty="0" smtClean="0"/>
              <a:t>Randomness</a:t>
            </a:r>
          </a:p>
          <a:p>
            <a:r>
              <a:rPr lang="en-US" dirty="0" smtClean="0"/>
              <a:t>Probability</a:t>
            </a:r>
          </a:p>
          <a:p>
            <a:r>
              <a:rPr lang="en-US" dirty="0" smtClean="0"/>
              <a:t>Independence</a:t>
            </a:r>
          </a:p>
          <a:p>
            <a:r>
              <a:rPr lang="en-US" dirty="0" smtClean="0"/>
              <a:t>Expected value (e.g., of a “fair share”)</a:t>
            </a:r>
          </a:p>
          <a:p>
            <a:r>
              <a:rPr lang="en-US" dirty="0" smtClean="0"/>
              <a:t>Descriptive Statistics</a:t>
            </a:r>
          </a:p>
          <a:p>
            <a:r>
              <a:rPr lang="en-US" dirty="0" smtClean="0"/>
              <a:t>Inferential Statistics</a:t>
            </a:r>
            <a:endParaRPr lang="en-US" dirty="0"/>
          </a:p>
          <a:p>
            <a:endParaRPr lang="en-US" dirty="0"/>
          </a:p>
        </p:txBody>
      </p:sp>
    </p:spTree>
    <p:extLst>
      <p:ext uri="{BB962C8B-B14F-4D97-AF65-F5344CB8AC3E}">
        <p14:creationId xmlns:p14="http://schemas.microsoft.com/office/powerpoint/2010/main" val="975291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2133600" y="533400"/>
            <a:ext cx="6705600" cy="6186309"/>
          </a:xfrm>
          <a:prstGeom prst="rect">
            <a:avLst/>
          </a:prstGeom>
          <a:noFill/>
          <a:ln w="9525">
            <a:noFill/>
            <a:miter lim="800000"/>
            <a:headEnd/>
            <a:tailEnd/>
          </a:ln>
        </p:spPr>
        <p:txBody>
          <a:bodyPr>
            <a:spAutoFit/>
          </a:bodyPr>
          <a:lstStyle/>
          <a:p>
            <a:r>
              <a:rPr lang="en-US" sz="3600" b="1" dirty="0"/>
              <a:t>Tips for a great conference!</a:t>
            </a:r>
          </a:p>
          <a:p>
            <a:endParaRPr lang="en-US" sz="2800" dirty="0"/>
          </a:p>
          <a:p>
            <a:r>
              <a:rPr lang="en-US" sz="2800" dirty="0">
                <a:latin typeface="Verdana" pitchFamily="34" charset="0"/>
              </a:rPr>
              <a:t>Rate this presentation on the conference app </a:t>
            </a:r>
            <a:r>
              <a:rPr lang="en-US" sz="3000" b="1" dirty="0">
                <a:latin typeface="Verdana" pitchFamily="34" charset="0"/>
              </a:rPr>
              <a:t>www.nctm.org/confapp</a:t>
            </a:r>
          </a:p>
          <a:p>
            <a:endParaRPr lang="en-US" sz="2800" dirty="0">
              <a:latin typeface="Verdana" pitchFamily="34" charset="0"/>
            </a:endParaRPr>
          </a:p>
          <a:p>
            <a:pPr>
              <a:buFont typeface="Arial" charset="0"/>
              <a:buNone/>
            </a:pPr>
            <a:r>
              <a:rPr lang="en-US" sz="2800" dirty="0">
                <a:latin typeface="Verdana" pitchFamily="34" charset="0"/>
              </a:rPr>
              <a:t>Download available presentation handouts from the Online Planner! </a:t>
            </a:r>
            <a:r>
              <a:rPr lang="en-US" sz="3000" b="1" dirty="0">
                <a:latin typeface="Verdana" pitchFamily="34" charset="0"/>
              </a:rPr>
              <a:t>www.nctm.org/planner</a:t>
            </a:r>
          </a:p>
          <a:p>
            <a:pPr>
              <a:buFont typeface="Arial" charset="0"/>
              <a:buNone/>
            </a:pPr>
            <a:endParaRPr lang="en-US" sz="2800" dirty="0">
              <a:latin typeface="Verdana" pitchFamily="34" charset="0"/>
            </a:endParaRPr>
          </a:p>
          <a:p>
            <a:pPr>
              <a:buFont typeface="Arial" charset="0"/>
              <a:buNone/>
            </a:pPr>
            <a:r>
              <a:rPr lang="en-US" sz="2800" dirty="0">
                <a:latin typeface="Verdana" pitchFamily="34" charset="0"/>
              </a:rPr>
              <a:t>Join the conversation! Tweet us using the hashtag </a:t>
            </a:r>
            <a:r>
              <a:rPr lang="en-US" sz="3000" b="1" dirty="0">
                <a:latin typeface="Verdana" pitchFamily="34" charset="0"/>
              </a:rPr>
              <a:t>#</a:t>
            </a:r>
            <a:r>
              <a:rPr lang="en-US" sz="3000" b="1" dirty="0" err="1" smtClean="0">
                <a:latin typeface="Verdana" pitchFamily="34" charset="0"/>
              </a:rPr>
              <a:t>NCTMHouston</a:t>
            </a:r>
            <a:endParaRPr lang="en-US" sz="3000" b="1" dirty="0">
              <a:latin typeface="Verdana" pitchFamily="34" charset="0"/>
            </a:endParaRPr>
          </a:p>
          <a:p>
            <a:endParaRPr lang="en-US" dirty="0"/>
          </a:p>
        </p:txBody>
      </p:sp>
      <p:pic>
        <p:nvPicPr>
          <p:cNvPr id="2051" name="Picture 5"/>
          <p:cNvPicPr>
            <a:picLocks noChangeAspect="1" noChangeArrowheads="1"/>
          </p:cNvPicPr>
          <p:nvPr/>
        </p:nvPicPr>
        <p:blipFill>
          <a:blip r:embed="rId2" cstate="print"/>
          <a:stretch>
            <a:fillRect/>
          </a:stretch>
        </p:blipFill>
        <p:spPr bwMode="auto">
          <a:xfrm>
            <a:off x="0" y="0"/>
            <a:ext cx="1792288" cy="6858000"/>
          </a:xfrm>
          <a:prstGeom prst="rect">
            <a:avLst/>
          </a:prstGeom>
          <a:noFill/>
          <a:ln w="9525">
            <a:noFill/>
            <a:miter lim="800000"/>
            <a:headEnd/>
            <a:tailEnd/>
          </a:ln>
        </p:spPr>
      </p:pic>
    </p:spTree>
    <p:extLst>
      <p:ext uri="{BB962C8B-B14F-4D97-AF65-F5344CB8AC3E}">
        <p14:creationId xmlns:p14="http://schemas.microsoft.com/office/powerpoint/2010/main" val="339476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74638"/>
            <a:ext cx="8763000" cy="1143000"/>
          </a:xfrm>
        </p:spPr>
        <p:txBody>
          <a:bodyPr/>
          <a:lstStyle/>
          <a:p>
            <a:r>
              <a:rPr lang="en-US" sz="3600" dirty="0" smtClean="0"/>
              <a:t>Math/stat needed to explore equity! </a:t>
            </a:r>
            <a:r>
              <a:rPr lang="en-US" sz="1600" dirty="0" smtClean="0"/>
              <a:t>(Lesser 2007)</a:t>
            </a:r>
          </a:p>
        </p:txBody>
      </p:sp>
      <p:sp>
        <p:nvSpPr>
          <p:cNvPr id="62467" name="Rectangle 3"/>
          <p:cNvSpPr>
            <a:spLocks noGrp="1" noChangeArrowheads="1"/>
          </p:cNvSpPr>
          <p:nvPr>
            <p:ph type="body" idx="1"/>
          </p:nvPr>
        </p:nvSpPr>
        <p:spPr>
          <a:xfrm>
            <a:off x="457200" y="1828800"/>
            <a:ext cx="8229600" cy="4297363"/>
          </a:xfrm>
        </p:spPr>
        <p:txBody>
          <a:bodyPr/>
          <a:lstStyle/>
          <a:p>
            <a:pPr>
              <a:lnSpc>
                <a:spcPct val="90000"/>
              </a:lnSpc>
              <a:buFontTx/>
              <a:buNone/>
            </a:pPr>
            <a:r>
              <a:rPr lang="en-US" sz="2800" dirty="0" smtClean="0"/>
              <a:t>Tools to identify </a:t>
            </a:r>
            <a:r>
              <a:rPr lang="en-US" sz="2800" dirty="0" smtClean="0">
                <a:solidFill>
                  <a:srgbClr val="FF0000"/>
                </a:solidFill>
              </a:rPr>
              <a:t>group differences or patterns </a:t>
            </a:r>
            <a:r>
              <a:rPr lang="en-US" sz="2800" dirty="0" smtClean="0"/>
              <a:t>can help people recognize, analyze or address social inequalities</a:t>
            </a:r>
          </a:p>
          <a:p>
            <a:pPr>
              <a:lnSpc>
                <a:spcPct val="90000"/>
              </a:lnSpc>
              <a:buFontTx/>
              <a:buNone/>
            </a:pPr>
            <a:r>
              <a:rPr lang="en-US" sz="2800" dirty="0" smtClean="0"/>
              <a:t>Calculating </a:t>
            </a:r>
            <a:r>
              <a:rPr lang="en-US" sz="2800" dirty="0" smtClean="0">
                <a:solidFill>
                  <a:srgbClr val="FF0000"/>
                </a:solidFill>
              </a:rPr>
              <a:t>expected value of a “fair share” </a:t>
            </a:r>
            <a:r>
              <a:rPr lang="en-US" sz="2800" dirty="0" smtClean="0"/>
              <a:t>and how much deviation might be viewed as innocuous offers a benchmark to discussions about what is “fair.” </a:t>
            </a:r>
          </a:p>
        </p:txBody>
      </p:sp>
    </p:spTree>
    <p:extLst>
      <p:ext uri="{BB962C8B-B14F-4D97-AF65-F5344CB8AC3E}">
        <p14:creationId xmlns:p14="http://schemas.microsoft.com/office/powerpoint/2010/main" val="367552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274638"/>
            <a:ext cx="8382000" cy="868362"/>
          </a:xfrm>
        </p:spPr>
        <p:txBody>
          <a:bodyPr/>
          <a:lstStyle/>
          <a:p>
            <a:r>
              <a:rPr lang="en-US" dirty="0"/>
              <a:t>e</a:t>
            </a:r>
            <a:r>
              <a:rPr lang="en-US" dirty="0" smtClean="0"/>
              <a:t>quity is often in the media</a:t>
            </a:r>
          </a:p>
        </p:txBody>
      </p:sp>
      <p:sp>
        <p:nvSpPr>
          <p:cNvPr id="47107" name="Rectangle 3"/>
          <p:cNvSpPr>
            <a:spLocks noGrp="1" noChangeArrowheads="1"/>
          </p:cNvSpPr>
          <p:nvPr>
            <p:ph type="body" idx="1"/>
          </p:nvPr>
        </p:nvSpPr>
        <p:spPr/>
        <p:txBody>
          <a:bodyPr/>
          <a:lstStyle/>
          <a:p>
            <a:endParaRPr lang="en-US" smtClean="0"/>
          </a:p>
        </p:txBody>
      </p:sp>
      <p:pic>
        <p:nvPicPr>
          <p:cNvPr id="47108" name="Picture 4" descr="792DE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762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2800" dirty="0" smtClean="0"/>
              <a:t>Areas for data-based explorations of equity </a:t>
            </a:r>
            <a:r>
              <a:rPr lang="en-US" sz="4000" dirty="0"/>
              <a:t/>
            </a:r>
            <a:br>
              <a:rPr lang="en-US" sz="4000" dirty="0"/>
            </a:br>
            <a:r>
              <a:rPr lang="en-US" sz="2800" dirty="0"/>
              <a:t>identified by Pollack &amp; </a:t>
            </a:r>
            <a:r>
              <a:rPr lang="en-US" sz="2800" dirty="0" err="1"/>
              <a:t>Wunderlich</a:t>
            </a:r>
            <a:r>
              <a:rPr lang="en-US" sz="4000" dirty="0"/>
              <a:t> </a:t>
            </a:r>
            <a:br>
              <a:rPr lang="en-US" sz="4000" dirty="0"/>
            </a:br>
            <a:r>
              <a:rPr lang="en-US" sz="1600" dirty="0"/>
              <a:t>(table in June 2005 </a:t>
            </a:r>
            <a:r>
              <a:rPr lang="en-US" sz="1600" i="1" dirty="0" err="1"/>
              <a:t>Amstat</a:t>
            </a:r>
            <a:r>
              <a:rPr lang="en-US" sz="1600" i="1" dirty="0"/>
              <a:t> News </a:t>
            </a:r>
            <a:r>
              <a:rPr lang="en-US" sz="1600" dirty="0"/>
              <a:t>is reproduced in Lesser 2007</a:t>
            </a:r>
            <a:r>
              <a:rPr lang="en-US" sz="1600" i="1" dirty="0"/>
              <a:t>)</a:t>
            </a:r>
          </a:p>
        </p:txBody>
      </p:sp>
      <p:sp>
        <p:nvSpPr>
          <p:cNvPr id="50179" name="Rectangle 3"/>
          <p:cNvSpPr>
            <a:spLocks noGrp="1" noChangeArrowheads="1"/>
          </p:cNvSpPr>
          <p:nvPr>
            <p:ph type="body" idx="1"/>
          </p:nvPr>
        </p:nvSpPr>
        <p:spPr/>
        <p:txBody>
          <a:bodyPr/>
          <a:lstStyle/>
          <a:p>
            <a:pPr eaLnBrk="1" hangingPunct="1">
              <a:lnSpc>
                <a:spcPct val="80000"/>
              </a:lnSpc>
              <a:spcBef>
                <a:spcPts val="500"/>
              </a:spcBef>
              <a:spcAft>
                <a:spcPts val="500"/>
              </a:spcAft>
              <a:buFontTx/>
              <a:buNone/>
            </a:pPr>
            <a:r>
              <a:rPr lang="en-US" sz="2800" b="1" smtClean="0"/>
              <a:t>Labor markets</a:t>
            </a:r>
            <a:r>
              <a:rPr lang="en-US" sz="2800" smtClean="0"/>
              <a:t>: hiring, interviewing, wages, evaluation, promotion, layoffs, rehiring</a:t>
            </a:r>
          </a:p>
          <a:p>
            <a:pPr eaLnBrk="1" hangingPunct="1">
              <a:lnSpc>
                <a:spcPct val="80000"/>
              </a:lnSpc>
              <a:spcBef>
                <a:spcPts val="500"/>
              </a:spcBef>
              <a:spcAft>
                <a:spcPts val="500"/>
              </a:spcAft>
              <a:buFontTx/>
              <a:buNone/>
            </a:pPr>
            <a:r>
              <a:rPr lang="en-US" sz="2800" b="1" smtClean="0"/>
              <a:t>Education</a:t>
            </a:r>
            <a:r>
              <a:rPr lang="en-US" sz="2800" smtClean="0"/>
              <a:t>: college acceptance, financial aid, track placement, evaluation, special ed. placement, promotion</a:t>
            </a:r>
          </a:p>
          <a:p>
            <a:pPr eaLnBrk="1" hangingPunct="1">
              <a:lnSpc>
                <a:spcPct val="80000"/>
              </a:lnSpc>
              <a:spcBef>
                <a:spcPts val="500"/>
              </a:spcBef>
              <a:spcAft>
                <a:spcPts val="500"/>
              </a:spcAft>
              <a:buFontTx/>
              <a:buNone/>
            </a:pPr>
            <a:r>
              <a:rPr lang="en-US" sz="2800" b="1" smtClean="0"/>
              <a:t>Housing</a:t>
            </a:r>
            <a:r>
              <a:rPr lang="en-US" sz="2800" smtClean="0"/>
              <a:t>: steering, mortgage redlining, loan pricing, resale value; wealth accumulation </a:t>
            </a:r>
          </a:p>
          <a:p>
            <a:pPr eaLnBrk="1" hangingPunct="1">
              <a:lnSpc>
                <a:spcPct val="80000"/>
              </a:lnSpc>
              <a:spcBef>
                <a:spcPts val="500"/>
              </a:spcBef>
              <a:spcAft>
                <a:spcPts val="500"/>
              </a:spcAft>
              <a:buFontTx/>
              <a:buNone/>
            </a:pPr>
            <a:r>
              <a:rPr lang="en-US" sz="2800" b="1" smtClean="0"/>
              <a:t>Criminal justice</a:t>
            </a:r>
            <a:r>
              <a:rPr lang="en-US" sz="2800" smtClean="0"/>
              <a:t>: police behaviors, arrests, police treatment, legal representation, parole, sentencing</a:t>
            </a:r>
          </a:p>
          <a:p>
            <a:pPr eaLnBrk="1" hangingPunct="1">
              <a:lnSpc>
                <a:spcPct val="80000"/>
              </a:lnSpc>
              <a:spcBef>
                <a:spcPts val="500"/>
              </a:spcBef>
              <a:spcAft>
                <a:spcPts val="500"/>
              </a:spcAft>
              <a:buFontTx/>
              <a:buNone/>
            </a:pPr>
            <a:r>
              <a:rPr lang="en-US" sz="2800" b="1" smtClean="0"/>
              <a:t>Health care</a:t>
            </a:r>
            <a:r>
              <a:rPr lang="en-US" sz="2800" smtClean="0"/>
              <a:t>: access, insurance, quality, price, referrals</a:t>
            </a:r>
          </a:p>
          <a:p>
            <a:pPr eaLnBrk="1" hangingPunct="1">
              <a:lnSpc>
                <a:spcPct val="80000"/>
              </a:lnSpc>
            </a:pPr>
            <a:endParaRPr lang="en-US" sz="2800" smtClean="0"/>
          </a:p>
        </p:txBody>
      </p:sp>
    </p:spTree>
    <p:extLst>
      <p:ext uri="{BB962C8B-B14F-4D97-AF65-F5344CB8AC3E}">
        <p14:creationId xmlns:p14="http://schemas.microsoft.com/office/powerpoint/2010/main" val="357061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Assumption</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sz="4400" dirty="0" smtClean="0"/>
              <a:t>Each instructor is the best judge </a:t>
            </a:r>
          </a:p>
          <a:p>
            <a:pPr marL="0" indent="0" algn="ctr">
              <a:buNone/>
            </a:pPr>
            <a:r>
              <a:rPr lang="en-US" sz="4400" dirty="0" smtClean="0"/>
              <a:t>of what examples</a:t>
            </a:r>
          </a:p>
          <a:p>
            <a:pPr marL="0" indent="0" algn="ctr">
              <a:buNone/>
            </a:pPr>
            <a:r>
              <a:rPr lang="en-US" sz="4400" dirty="0" smtClean="0"/>
              <a:t>work best with his/her students.</a:t>
            </a:r>
            <a:endParaRPr lang="en-US" sz="4400" dirty="0"/>
          </a:p>
        </p:txBody>
      </p:sp>
    </p:spTree>
    <p:extLst>
      <p:ext uri="{BB962C8B-B14F-4D97-AF65-F5344CB8AC3E}">
        <p14:creationId xmlns:p14="http://schemas.microsoft.com/office/powerpoint/2010/main" val="341971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 y="274638"/>
            <a:ext cx="8458200" cy="1143000"/>
          </a:xfrm>
        </p:spPr>
        <p:txBody>
          <a:bodyPr rtlCol="0">
            <a:normAutofit fontScale="90000"/>
          </a:bodyPr>
          <a:lstStyle/>
          <a:p>
            <a:pPr eaLnBrk="1" fontAlgn="auto" hangingPunct="1">
              <a:spcAft>
                <a:spcPts val="0"/>
              </a:spcAft>
              <a:defRPr/>
            </a:pPr>
            <a:r>
              <a:rPr lang="en-US" sz="3600" dirty="0" smtClean="0"/>
              <a:t>Like it or not, our students</a:t>
            </a:r>
            <a:r>
              <a:rPr lang="en-US" sz="3600" dirty="0"/>
              <a:t>’ concepts of “fairness” </a:t>
            </a:r>
            <a:r>
              <a:rPr lang="en-US" sz="3600" dirty="0" smtClean="0"/>
              <a:t>affect </a:t>
            </a:r>
            <a:r>
              <a:rPr lang="en-US" sz="3600" dirty="0"/>
              <a:t>how they encounter content</a:t>
            </a:r>
            <a:r>
              <a:rPr lang="en-US" sz="2800" dirty="0"/>
              <a:t/>
            </a:r>
            <a:br>
              <a:rPr lang="en-US" sz="2800" dirty="0"/>
            </a:br>
            <a:r>
              <a:rPr lang="en-US" sz="800" dirty="0"/>
              <a:t/>
            </a:r>
            <a:br>
              <a:rPr lang="en-US" sz="800" dirty="0"/>
            </a:br>
            <a:r>
              <a:rPr lang="en-US" sz="2000" dirty="0"/>
              <a:t>(Vogt </a:t>
            </a:r>
            <a:r>
              <a:rPr lang="en-US" sz="2000" dirty="0" smtClean="0"/>
              <a:t>2007; </a:t>
            </a:r>
            <a:r>
              <a:rPr lang="en-US" sz="2000" dirty="0"/>
              <a:t>Shaughnessy </a:t>
            </a:r>
            <a:r>
              <a:rPr lang="en-US" sz="2000" dirty="0" smtClean="0"/>
              <a:t>2007; </a:t>
            </a:r>
            <a:r>
              <a:rPr lang="en-US" sz="2000" dirty="0"/>
              <a:t>Lesser </a:t>
            </a:r>
            <a:r>
              <a:rPr lang="en-US" sz="2000" dirty="0" smtClean="0"/>
              <a:t>2008, 2009)</a:t>
            </a:r>
            <a:endParaRPr lang="en-US" sz="2000" dirty="0"/>
          </a:p>
        </p:txBody>
      </p:sp>
      <p:sp>
        <p:nvSpPr>
          <p:cNvPr id="128003" name="Rectangle 3"/>
          <p:cNvSpPr>
            <a:spLocks noGrp="1" noChangeArrowheads="1"/>
          </p:cNvSpPr>
          <p:nvPr>
            <p:ph type="body" idx="1"/>
          </p:nvPr>
        </p:nvSpPr>
        <p:spPr>
          <a:xfrm>
            <a:off x="0" y="1905000"/>
            <a:ext cx="8915400" cy="4724400"/>
          </a:xfrm>
        </p:spPr>
        <p:txBody>
          <a:bodyPr rtlCol="0">
            <a:normAutofit/>
          </a:bodyPr>
          <a:lstStyle/>
          <a:p>
            <a:pPr eaLnBrk="1" fontAlgn="auto" hangingPunct="1">
              <a:lnSpc>
                <a:spcPct val="90000"/>
              </a:lnSpc>
              <a:spcAft>
                <a:spcPts val="0"/>
              </a:spcAft>
              <a:buFont typeface="Arial" pitchFamily="34" charset="0"/>
              <a:buChar char="•"/>
              <a:defRPr/>
            </a:pPr>
            <a:r>
              <a:rPr lang="en-US" u="sng" dirty="0">
                <a:solidFill>
                  <a:srgbClr val="FF0000"/>
                </a:solidFill>
              </a:rPr>
              <a:t>Random selection of survey participants</a:t>
            </a:r>
            <a:r>
              <a:rPr lang="en-US" dirty="0"/>
              <a:t>:  </a:t>
            </a:r>
          </a:p>
          <a:p>
            <a:pPr eaLnBrk="1" fontAlgn="auto" hangingPunct="1">
              <a:lnSpc>
                <a:spcPct val="90000"/>
              </a:lnSpc>
              <a:spcAft>
                <a:spcPts val="0"/>
              </a:spcAft>
              <a:buFont typeface="Arial" charset="0"/>
              <a:buNone/>
              <a:defRPr/>
            </a:pPr>
            <a:r>
              <a:rPr lang="en-US" dirty="0"/>
              <a:t>    some students believe process should be choice, not chance; others believe all demographic groups must be represented [proportionally</a:t>
            </a:r>
            <a:r>
              <a:rPr lang="en-US" dirty="0" smtClean="0"/>
              <a:t>]</a:t>
            </a:r>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pitchFamily="34" charset="0"/>
              <a:buChar char="•"/>
              <a:defRPr/>
            </a:pPr>
            <a:r>
              <a:rPr lang="en-US" u="sng" dirty="0" smtClean="0">
                <a:solidFill>
                  <a:srgbClr val="FF0000"/>
                </a:solidFill>
              </a:rPr>
              <a:t>Random </a:t>
            </a:r>
            <a:r>
              <a:rPr lang="en-US" u="sng" dirty="0">
                <a:solidFill>
                  <a:srgbClr val="FF0000"/>
                </a:solidFill>
              </a:rPr>
              <a:t>assignment of experimental treatments</a:t>
            </a:r>
            <a:r>
              <a:rPr lang="en-US" dirty="0"/>
              <a:t>: </a:t>
            </a:r>
            <a:r>
              <a:rPr lang="en-US" dirty="0" smtClean="0"/>
              <a:t>some </a:t>
            </a:r>
            <a:r>
              <a:rPr lang="en-US" dirty="0"/>
              <a:t>students believe treatment resources should go to neediest, not luckiest </a:t>
            </a:r>
            <a:endParaRPr lang="en-US" sz="2400" dirty="0"/>
          </a:p>
          <a:p>
            <a:pPr eaLnBrk="1" fontAlgn="auto" hangingPunct="1">
              <a:lnSpc>
                <a:spcPct val="90000"/>
              </a:lnSpc>
              <a:spcAft>
                <a:spcPts val="0"/>
              </a:spcAft>
              <a:buFontTx/>
              <a:buNone/>
              <a:defRPr/>
            </a:pPr>
            <a:endParaRPr lang="en-US" sz="2400" dirty="0"/>
          </a:p>
        </p:txBody>
      </p:sp>
    </p:spTree>
    <p:extLst>
      <p:ext uri="{BB962C8B-B14F-4D97-AF65-F5344CB8AC3E}">
        <p14:creationId xmlns:p14="http://schemas.microsoft.com/office/powerpoint/2010/main" val="16886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 y="274638"/>
            <a:ext cx="8458200" cy="1143000"/>
          </a:xfrm>
        </p:spPr>
        <p:txBody>
          <a:bodyPr rtlCol="0">
            <a:normAutofit fontScale="90000"/>
          </a:bodyPr>
          <a:lstStyle/>
          <a:p>
            <a:pPr eaLnBrk="1" fontAlgn="auto" hangingPunct="1">
              <a:spcAft>
                <a:spcPts val="0"/>
              </a:spcAft>
              <a:defRPr/>
            </a:pPr>
            <a:r>
              <a:rPr lang="en-US" sz="3600" dirty="0" smtClean="0"/>
              <a:t>Like it or not, our students</a:t>
            </a:r>
            <a:r>
              <a:rPr lang="en-US" sz="3600" dirty="0"/>
              <a:t>’ concepts of “fairness” </a:t>
            </a:r>
            <a:r>
              <a:rPr lang="en-US" sz="3600" dirty="0" smtClean="0"/>
              <a:t>affect </a:t>
            </a:r>
            <a:r>
              <a:rPr lang="en-US" sz="3600" dirty="0"/>
              <a:t>how they encounter content</a:t>
            </a:r>
            <a:r>
              <a:rPr lang="en-US" sz="2800" dirty="0"/>
              <a:t/>
            </a:r>
            <a:br>
              <a:rPr lang="en-US" sz="2800" dirty="0"/>
            </a:br>
            <a:r>
              <a:rPr lang="en-US" sz="800" dirty="0"/>
              <a:t/>
            </a:r>
            <a:br>
              <a:rPr lang="en-US" sz="800" dirty="0"/>
            </a:br>
            <a:r>
              <a:rPr lang="en-US" sz="2000" dirty="0"/>
              <a:t>(Vogt </a:t>
            </a:r>
            <a:r>
              <a:rPr lang="en-US" sz="2000" dirty="0" smtClean="0"/>
              <a:t>2007; </a:t>
            </a:r>
            <a:r>
              <a:rPr lang="en-US" sz="2000" dirty="0"/>
              <a:t>Shaughnessy </a:t>
            </a:r>
            <a:r>
              <a:rPr lang="en-US" sz="2000" dirty="0" smtClean="0"/>
              <a:t>2007; </a:t>
            </a:r>
            <a:r>
              <a:rPr lang="en-US" sz="2000" dirty="0"/>
              <a:t>Lesser </a:t>
            </a:r>
            <a:r>
              <a:rPr lang="en-US" sz="2000" dirty="0" smtClean="0"/>
              <a:t>2008, 2009)</a:t>
            </a:r>
            <a:endParaRPr lang="en-US" sz="2000" dirty="0"/>
          </a:p>
        </p:txBody>
      </p:sp>
      <p:sp>
        <p:nvSpPr>
          <p:cNvPr id="128003" name="Rectangle 3"/>
          <p:cNvSpPr>
            <a:spLocks noGrp="1" noChangeArrowheads="1"/>
          </p:cNvSpPr>
          <p:nvPr>
            <p:ph type="body" idx="1"/>
          </p:nvPr>
        </p:nvSpPr>
        <p:spPr>
          <a:xfrm>
            <a:off x="0" y="1905000"/>
            <a:ext cx="8915400" cy="4724400"/>
          </a:xfrm>
        </p:spPr>
        <p:txBody>
          <a:bodyPr rtlCol="0">
            <a:normAutofit/>
          </a:bodyPr>
          <a:lstStyle/>
          <a:p>
            <a:pPr eaLnBrk="1" fontAlgn="auto" hangingPunct="1">
              <a:lnSpc>
                <a:spcPct val="90000"/>
              </a:lnSpc>
              <a:spcAft>
                <a:spcPts val="0"/>
              </a:spcAft>
              <a:buFont typeface="Arial" pitchFamily="34" charset="0"/>
              <a:buChar char="•"/>
              <a:defRPr/>
            </a:pPr>
            <a:r>
              <a:rPr lang="en-US" dirty="0" smtClean="0"/>
              <a:t>students felt having a 50% chance at the larger piece of cake (which implies an </a:t>
            </a:r>
            <a:r>
              <a:rPr lang="en-US" u="sng" dirty="0">
                <a:solidFill>
                  <a:srgbClr val="FF0000"/>
                </a:solidFill>
              </a:rPr>
              <a:t>expected value</a:t>
            </a:r>
            <a:r>
              <a:rPr lang="en-US" dirty="0">
                <a:solidFill>
                  <a:srgbClr val="FF0000"/>
                </a:solidFill>
              </a:rPr>
              <a:t> </a:t>
            </a:r>
            <a:r>
              <a:rPr lang="en-US" dirty="0" smtClean="0"/>
              <a:t>of half the cake) was less fair than “you cut, I choose”</a:t>
            </a:r>
          </a:p>
          <a:p>
            <a:pPr marL="0" indent="0" eaLnBrk="1" fontAlgn="auto" hangingPunct="1">
              <a:lnSpc>
                <a:spcPct val="90000"/>
              </a:lnSpc>
              <a:spcAft>
                <a:spcPts val="0"/>
              </a:spcAft>
              <a:buNone/>
              <a:defRPr/>
            </a:pPr>
            <a:r>
              <a:rPr lang="en-US" dirty="0"/>
              <a:t/>
            </a:r>
            <a:br>
              <a:rPr lang="en-US" dirty="0"/>
            </a:br>
            <a:r>
              <a:rPr lang="en-US" dirty="0" smtClean="0"/>
              <a:t>VERIFY: suppose “</a:t>
            </a:r>
            <a:r>
              <a:rPr lang="en-US" i="1" dirty="0" smtClean="0"/>
              <a:t>x</a:t>
            </a:r>
            <a:r>
              <a:rPr lang="en-US" dirty="0" smtClean="0"/>
              <a:t>” amount of cake is cut into two pieces, one twice as big as the other: </a:t>
            </a:r>
          </a:p>
          <a:p>
            <a:pPr marL="0" indent="0" eaLnBrk="1" fontAlgn="auto" hangingPunct="1">
              <a:lnSpc>
                <a:spcPct val="90000"/>
              </a:lnSpc>
              <a:spcAft>
                <a:spcPts val="0"/>
              </a:spcAft>
              <a:buNone/>
              <a:defRPr/>
            </a:pPr>
            <a:r>
              <a:rPr lang="en-US" dirty="0"/>
              <a:t> </a:t>
            </a:r>
            <a:r>
              <a:rPr lang="en-US" dirty="0" smtClean="0"/>
              <a:t>                               2</a:t>
            </a:r>
            <a:r>
              <a:rPr lang="en-US" i="1" dirty="0" smtClean="0"/>
              <a:t>x</a:t>
            </a:r>
            <a:r>
              <a:rPr lang="en-US" dirty="0" smtClean="0"/>
              <a:t>/3   and   </a:t>
            </a:r>
            <a:r>
              <a:rPr lang="en-US" i="1" dirty="0" smtClean="0"/>
              <a:t>x</a:t>
            </a:r>
            <a:r>
              <a:rPr lang="en-US" dirty="0" smtClean="0"/>
              <a:t>/3</a:t>
            </a:r>
          </a:p>
          <a:p>
            <a:pPr marL="0" indent="0" eaLnBrk="1" fontAlgn="auto" hangingPunct="1">
              <a:lnSpc>
                <a:spcPct val="90000"/>
              </a:lnSpc>
              <a:spcAft>
                <a:spcPts val="0"/>
              </a:spcAft>
              <a:buNone/>
              <a:defRPr/>
            </a:pPr>
            <a:endParaRPr lang="en-US" sz="2400" dirty="0"/>
          </a:p>
          <a:p>
            <a:pPr marL="0" indent="0" eaLnBrk="1" fontAlgn="auto" hangingPunct="1">
              <a:lnSpc>
                <a:spcPct val="90000"/>
              </a:lnSpc>
              <a:spcAft>
                <a:spcPts val="0"/>
              </a:spcAft>
              <a:buNone/>
              <a:defRPr/>
            </a:pPr>
            <a:r>
              <a:rPr lang="en-US" sz="2400" dirty="0" smtClean="0"/>
              <a:t>If you flip a coin to pick your piece, the expected value is…..</a:t>
            </a:r>
          </a:p>
        </p:txBody>
      </p:sp>
    </p:spTree>
    <p:extLst>
      <p:ext uri="{BB962C8B-B14F-4D97-AF65-F5344CB8AC3E}">
        <p14:creationId xmlns:p14="http://schemas.microsoft.com/office/powerpoint/2010/main" val="276029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 y="274638"/>
            <a:ext cx="8458200" cy="1143000"/>
          </a:xfrm>
        </p:spPr>
        <p:txBody>
          <a:bodyPr rtlCol="0">
            <a:normAutofit fontScale="90000"/>
          </a:bodyPr>
          <a:lstStyle/>
          <a:p>
            <a:pPr eaLnBrk="1" fontAlgn="auto" hangingPunct="1">
              <a:spcAft>
                <a:spcPts val="0"/>
              </a:spcAft>
              <a:defRPr/>
            </a:pPr>
            <a:r>
              <a:rPr lang="en-US" sz="3600" dirty="0" smtClean="0"/>
              <a:t>Like it or not, our students</a:t>
            </a:r>
            <a:r>
              <a:rPr lang="en-US" sz="3600" dirty="0"/>
              <a:t>’ concepts of “fairness” </a:t>
            </a:r>
            <a:r>
              <a:rPr lang="en-US" sz="3600" dirty="0" smtClean="0"/>
              <a:t>affect </a:t>
            </a:r>
            <a:r>
              <a:rPr lang="en-US" sz="3600" dirty="0"/>
              <a:t>how they encounter content</a:t>
            </a:r>
            <a:r>
              <a:rPr lang="en-US" sz="2800" dirty="0"/>
              <a:t/>
            </a:r>
            <a:br>
              <a:rPr lang="en-US" sz="2800" dirty="0"/>
            </a:br>
            <a:r>
              <a:rPr lang="en-US" sz="800" dirty="0"/>
              <a:t/>
            </a:r>
            <a:br>
              <a:rPr lang="en-US" sz="800" dirty="0"/>
            </a:br>
            <a:r>
              <a:rPr lang="en-US" sz="2000" dirty="0"/>
              <a:t>(Vogt </a:t>
            </a:r>
            <a:r>
              <a:rPr lang="en-US" sz="2000" dirty="0" smtClean="0"/>
              <a:t>2007; </a:t>
            </a:r>
            <a:r>
              <a:rPr lang="en-US" sz="2000" dirty="0"/>
              <a:t>Shaughnessy </a:t>
            </a:r>
            <a:r>
              <a:rPr lang="en-US" sz="2000" dirty="0" smtClean="0"/>
              <a:t>2007; </a:t>
            </a:r>
            <a:r>
              <a:rPr lang="en-US" sz="2000" dirty="0"/>
              <a:t>Lesser </a:t>
            </a:r>
            <a:r>
              <a:rPr lang="en-US" sz="2000" dirty="0" smtClean="0"/>
              <a:t>2008, 2009)</a:t>
            </a:r>
            <a:endParaRPr lang="en-US" sz="2000" dirty="0"/>
          </a:p>
        </p:txBody>
      </p:sp>
      <p:sp>
        <p:nvSpPr>
          <p:cNvPr id="128003" name="Rectangle 3"/>
          <p:cNvSpPr>
            <a:spLocks noGrp="1" noChangeArrowheads="1"/>
          </p:cNvSpPr>
          <p:nvPr>
            <p:ph type="body" idx="1"/>
          </p:nvPr>
        </p:nvSpPr>
        <p:spPr>
          <a:xfrm>
            <a:off x="0" y="1905000"/>
            <a:ext cx="8915400" cy="4724400"/>
          </a:xfrm>
        </p:spPr>
        <p:txBody>
          <a:bodyPr rtlCol="0">
            <a:normAutofit/>
          </a:bodyPr>
          <a:lstStyle/>
          <a:p>
            <a:pPr marL="0" indent="0" eaLnBrk="1" fontAlgn="auto" hangingPunct="1">
              <a:lnSpc>
                <a:spcPct val="90000"/>
              </a:lnSpc>
              <a:spcAft>
                <a:spcPts val="0"/>
              </a:spcAft>
              <a:buNone/>
              <a:defRPr/>
            </a:pPr>
            <a:r>
              <a:rPr lang="en-US" dirty="0" smtClean="0"/>
              <a:t>EXAMPLE: suppose “</a:t>
            </a:r>
            <a:r>
              <a:rPr lang="en-US" i="1" dirty="0" smtClean="0"/>
              <a:t>x</a:t>
            </a:r>
            <a:r>
              <a:rPr lang="en-US" dirty="0" smtClean="0"/>
              <a:t>” amount of cake is cut into two pieces, one twice as big as the other: 2</a:t>
            </a:r>
            <a:r>
              <a:rPr lang="en-US" i="1" dirty="0" smtClean="0"/>
              <a:t>x</a:t>
            </a:r>
            <a:r>
              <a:rPr lang="en-US" dirty="0" smtClean="0"/>
              <a:t>/3 and </a:t>
            </a:r>
            <a:r>
              <a:rPr lang="en-US" i="1" dirty="0" smtClean="0"/>
              <a:t>x</a:t>
            </a:r>
            <a:r>
              <a:rPr lang="en-US" dirty="0" smtClean="0"/>
              <a:t>/3</a:t>
            </a:r>
          </a:p>
          <a:p>
            <a:pPr marL="0" indent="0" eaLnBrk="1" fontAlgn="auto" hangingPunct="1">
              <a:lnSpc>
                <a:spcPct val="90000"/>
              </a:lnSpc>
              <a:spcAft>
                <a:spcPts val="0"/>
              </a:spcAft>
              <a:buNone/>
              <a:defRPr/>
            </a:pPr>
            <a:endParaRPr lang="en-US" sz="2400" dirty="0"/>
          </a:p>
          <a:p>
            <a:pPr marL="0" indent="0" eaLnBrk="1" fontAlgn="auto" hangingPunct="1">
              <a:lnSpc>
                <a:spcPct val="90000"/>
              </a:lnSpc>
              <a:spcAft>
                <a:spcPts val="0"/>
              </a:spcAft>
              <a:buNone/>
              <a:defRPr/>
            </a:pPr>
            <a:r>
              <a:rPr lang="en-US" sz="2400" dirty="0" smtClean="0"/>
              <a:t>If you flip a coin to pick your piece, EV = </a:t>
            </a:r>
          </a:p>
          <a:p>
            <a:pPr marL="0" indent="0" eaLnBrk="1" fontAlgn="auto" hangingPunct="1">
              <a:lnSpc>
                <a:spcPct val="90000"/>
              </a:lnSpc>
              <a:spcAft>
                <a:spcPts val="0"/>
              </a:spcAft>
              <a:buNone/>
              <a:defRPr/>
            </a:pPr>
            <a:r>
              <a:rPr lang="en-US" sz="2400" dirty="0" smtClean="0"/>
              <a:t>(1/2)*(2</a:t>
            </a:r>
            <a:r>
              <a:rPr lang="en-US" sz="2400" i="1" dirty="0" smtClean="0"/>
              <a:t>x</a:t>
            </a:r>
            <a:r>
              <a:rPr lang="en-US" sz="2400" dirty="0" smtClean="0"/>
              <a:t>/3) + (1/2)*(</a:t>
            </a:r>
            <a:r>
              <a:rPr lang="en-US" sz="2400" i="1" dirty="0" smtClean="0"/>
              <a:t>x</a:t>
            </a:r>
            <a:r>
              <a:rPr lang="en-US" sz="2400" dirty="0" smtClean="0"/>
              <a:t>/3) =</a:t>
            </a:r>
            <a:r>
              <a:rPr lang="en-US" sz="2400" i="1" dirty="0"/>
              <a:t> </a:t>
            </a:r>
            <a:endParaRPr lang="en-US" sz="2400" i="1" dirty="0" smtClean="0"/>
          </a:p>
          <a:p>
            <a:pPr marL="0" indent="0" eaLnBrk="1" fontAlgn="auto" hangingPunct="1">
              <a:lnSpc>
                <a:spcPct val="90000"/>
              </a:lnSpc>
              <a:spcAft>
                <a:spcPts val="0"/>
              </a:spcAft>
              <a:buNone/>
              <a:defRPr/>
            </a:pPr>
            <a:r>
              <a:rPr lang="en-US" sz="2400" i="1" dirty="0"/>
              <a:t> </a:t>
            </a:r>
            <a:r>
              <a:rPr lang="en-US" sz="2400" i="1" dirty="0" smtClean="0"/>
              <a:t>     x</a:t>
            </a:r>
            <a:r>
              <a:rPr lang="en-US" sz="2400" dirty="0" smtClean="0"/>
              <a:t>/3        +</a:t>
            </a:r>
            <a:r>
              <a:rPr lang="en-US" sz="2400" i="1" dirty="0" smtClean="0"/>
              <a:t>       x</a:t>
            </a:r>
            <a:r>
              <a:rPr lang="en-US" sz="2400" dirty="0" smtClean="0"/>
              <a:t>/6       = </a:t>
            </a:r>
            <a:r>
              <a:rPr lang="en-US" sz="2400" i="1" dirty="0" smtClean="0"/>
              <a:t>x</a:t>
            </a:r>
            <a:r>
              <a:rPr lang="en-US" sz="2400" dirty="0" smtClean="0"/>
              <a:t>/2 = HALF the cake!</a:t>
            </a:r>
          </a:p>
          <a:p>
            <a:pPr marL="0" indent="0" eaLnBrk="1" fontAlgn="auto" hangingPunct="1">
              <a:lnSpc>
                <a:spcPct val="90000"/>
              </a:lnSpc>
              <a:spcAft>
                <a:spcPts val="0"/>
              </a:spcAft>
              <a:buNone/>
              <a:defRPr/>
            </a:pPr>
            <a:endParaRPr lang="en-US" sz="2400" dirty="0"/>
          </a:p>
          <a:p>
            <a:pPr marL="0" indent="0" eaLnBrk="1" fontAlgn="auto" hangingPunct="1">
              <a:lnSpc>
                <a:spcPct val="90000"/>
              </a:lnSpc>
              <a:spcAft>
                <a:spcPts val="0"/>
              </a:spcAft>
              <a:buNone/>
              <a:defRPr/>
            </a:pPr>
            <a:r>
              <a:rPr lang="en-US" sz="2400" dirty="0" smtClean="0"/>
              <a:t>More generally, if the pieces have sizes “</a:t>
            </a:r>
            <a:r>
              <a:rPr lang="en-US" sz="2400" i="1" dirty="0" smtClean="0"/>
              <a:t>a</a:t>
            </a:r>
            <a:r>
              <a:rPr lang="en-US" sz="2400" dirty="0" smtClean="0"/>
              <a:t>” and “</a:t>
            </a:r>
            <a:r>
              <a:rPr lang="en-US" sz="2400" i="1" dirty="0" smtClean="0"/>
              <a:t>x-a</a:t>
            </a:r>
            <a:r>
              <a:rPr lang="en-US" sz="2400" dirty="0" smtClean="0"/>
              <a:t>”,</a:t>
            </a:r>
          </a:p>
          <a:p>
            <a:pPr marL="0" indent="0" eaLnBrk="1" fontAlgn="auto" hangingPunct="1">
              <a:lnSpc>
                <a:spcPct val="90000"/>
              </a:lnSpc>
              <a:spcAft>
                <a:spcPts val="0"/>
              </a:spcAft>
              <a:buNone/>
              <a:defRPr/>
            </a:pPr>
            <a:r>
              <a:rPr lang="en-US" sz="2400" dirty="0"/>
              <a:t>(1/2</a:t>
            </a:r>
            <a:r>
              <a:rPr lang="en-US" sz="2400" dirty="0" smtClean="0"/>
              <a:t>)*(</a:t>
            </a:r>
            <a:r>
              <a:rPr lang="en-US" sz="2400" i="1" dirty="0" smtClean="0"/>
              <a:t>a</a:t>
            </a:r>
            <a:r>
              <a:rPr lang="en-US" sz="2400" dirty="0" smtClean="0"/>
              <a:t>) </a:t>
            </a:r>
            <a:r>
              <a:rPr lang="en-US" sz="2400" dirty="0"/>
              <a:t>+ (1/2</a:t>
            </a:r>
            <a:r>
              <a:rPr lang="en-US" sz="2400" dirty="0" smtClean="0"/>
              <a:t>)*(</a:t>
            </a:r>
            <a:r>
              <a:rPr lang="en-US" sz="2400" i="1" dirty="0" smtClean="0"/>
              <a:t>x-a</a:t>
            </a:r>
            <a:r>
              <a:rPr lang="en-US" sz="2400" dirty="0" smtClean="0"/>
              <a:t>) </a:t>
            </a:r>
            <a:r>
              <a:rPr lang="en-US" sz="2400" dirty="0"/>
              <a:t>= </a:t>
            </a:r>
            <a:r>
              <a:rPr lang="en-US" sz="2400" i="1" dirty="0" smtClean="0"/>
              <a:t>x</a:t>
            </a:r>
            <a:r>
              <a:rPr lang="en-US" sz="2400" dirty="0" smtClean="0"/>
              <a:t>/2  = </a:t>
            </a:r>
            <a:r>
              <a:rPr lang="en-US" sz="2400" dirty="0"/>
              <a:t>HALF the </a:t>
            </a:r>
            <a:r>
              <a:rPr lang="en-US" sz="2400" dirty="0" smtClean="0"/>
              <a:t>cake</a:t>
            </a:r>
            <a:endParaRPr lang="en-US" sz="2400" dirty="0"/>
          </a:p>
          <a:p>
            <a:pPr marL="0" indent="0" eaLnBrk="1" fontAlgn="auto" hangingPunct="1">
              <a:lnSpc>
                <a:spcPct val="90000"/>
              </a:lnSpc>
              <a:spcAft>
                <a:spcPts val="0"/>
              </a:spcAft>
              <a:buNone/>
              <a:defRP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819400"/>
            <a:ext cx="2143125" cy="2143125"/>
          </a:xfrm>
          <a:prstGeom prst="rect">
            <a:avLst/>
          </a:prstGeom>
        </p:spPr>
      </p:pic>
    </p:spTree>
    <p:extLst>
      <p:ext uri="{BB962C8B-B14F-4D97-AF65-F5344CB8AC3E}">
        <p14:creationId xmlns:p14="http://schemas.microsoft.com/office/powerpoint/2010/main" val="28778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 y="274638"/>
            <a:ext cx="8458200" cy="1143000"/>
          </a:xfrm>
        </p:spPr>
        <p:txBody>
          <a:bodyPr rtlCol="0">
            <a:normAutofit fontScale="90000"/>
          </a:bodyPr>
          <a:lstStyle/>
          <a:p>
            <a:pPr eaLnBrk="1" fontAlgn="auto" hangingPunct="1">
              <a:spcAft>
                <a:spcPts val="0"/>
              </a:spcAft>
              <a:defRPr/>
            </a:pPr>
            <a:r>
              <a:rPr lang="en-US" sz="3600" dirty="0" smtClean="0"/>
              <a:t>Like it or not, our students</a:t>
            </a:r>
            <a:r>
              <a:rPr lang="en-US" sz="3600" dirty="0"/>
              <a:t>’ concepts of “fairness” </a:t>
            </a:r>
            <a:r>
              <a:rPr lang="en-US" sz="3600" dirty="0" smtClean="0"/>
              <a:t>affect </a:t>
            </a:r>
            <a:r>
              <a:rPr lang="en-US" sz="3600" dirty="0"/>
              <a:t>how they encounter content</a:t>
            </a:r>
            <a:r>
              <a:rPr lang="en-US" sz="2800" dirty="0"/>
              <a:t/>
            </a:r>
            <a:br>
              <a:rPr lang="en-US" sz="2800" dirty="0"/>
            </a:br>
            <a:r>
              <a:rPr lang="en-US" sz="800" dirty="0"/>
              <a:t/>
            </a:r>
            <a:br>
              <a:rPr lang="en-US" sz="800" dirty="0"/>
            </a:br>
            <a:r>
              <a:rPr lang="en-US" sz="2000" dirty="0"/>
              <a:t>(Vogt </a:t>
            </a:r>
            <a:r>
              <a:rPr lang="en-US" sz="2000" dirty="0" smtClean="0"/>
              <a:t>2007; </a:t>
            </a:r>
            <a:r>
              <a:rPr lang="en-US" sz="2000" dirty="0"/>
              <a:t>Shaughnessy </a:t>
            </a:r>
            <a:r>
              <a:rPr lang="en-US" sz="2000" dirty="0" smtClean="0"/>
              <a:t>2007; </a:t>
            </a:r>
            <a:r>
              <a:rPr lang="en-US" sz="2000" dirty="0"/>
              <a:t>Lesser </a:t>
            </a:r>
            <a:r>
              <a:rPr lang="en-US" sz="2000" dirty="0" smtClean="0"/>
              <a:t>2008, 2009)</a:t>
            </a:r>
            <a:endParaRPr lang="en-US" sz="2000" dirty="0"/>
          </a:p>
        </p:txBody>
      </p:sp>
      <p:sp>
        <p:nvSpPr>
          <p:cNvPr id="128003" name="Rectangle 3"/>
          <p:cNvSpPr>
            <a:spLocks noGrp="1" noChangeArrowheads="1"/>
          </p:cNvSpPr>
          <p:nvPr>
            <p:ph type="body" idx="1"/>
          </p:nvPr>
        </p:nvSpPr>
        <p:spPr>
          <a:xfrm>
            <a:off x="0" y="1905000"/>
            <a:ext cx="8915400" cy="4724400"/>
          </a:xfrm>
        </p:spPr>
        <p:txBody>
          <a:bodyPr rtlCol="0">
            <a:normAutofit/>
          </a:bodyPr>
          <a:lstStyle/>
          <a:p>
            <a:pPr eaLnBrk="1" fontAlgn="auto" hangingPunct="1">
              <a:lnSpc>
                <a:spcPct val="90000"/>
              </a:lnSpc>
              <a:spcAft>
                <a:spcPts val="0"/>
              </a:spcAft>
              <a:buFont typeface="Arial" pitchFamily="34" charset="0"/>
              <a:buChar char="•"/>
              <a:defRPr/>
            </a:pPr>
            <a:r>
              <a:rPr lang="en-US" dirty="0" smtClean="0"/>
              <a:t>Matter-of-fact statistics words like </a:t>
            </a:r>
            <a:r>
              <a:rPr lang="en-US" dirty="0"/>
              <a:t>“</a:t>
            </a:r>
            <a:r>
              <a:rPr lang="en-US" dirty="0">
                <a:solidFill>
                  <a:srgbClr val="FF0000"/>
                </a:solidFill>
              </a:rPr>
              <a:t>bias</a:t>
            </a:r>
            <a:r>
              <a:rPr lang="en-US" dirty="0"/>
              <a:t>” </a:t>
            </a:r>
            <a:r>
              <a:rPr lang="en-US" dirty="0" smtClean="0"/>
              <a:t> or “</a:t>
            </a:r>
            <a:r>
              <a:rPr lang="en-US" dirty="0" smtClean="0">
                <a:solidFill>
                  <a:srgbClr val="FF0000"/>
                </a:solidFill>
              </a:rPr>
              <a:t>discrimination</a:t>
            </a:r>
            <a:r>
              <a:rPr lang="en-US" dirty="0" smtClean="0"/>
              <a:t>” may get confounded by students with their prior experience with equity language</a:t>
            </a:r>
          </a:p>
          <a:p>
            <a:pPr marL="0" indent="0" eaLnBrk="1" fontAlgn="auto" hangingPunct="1">
              <a:lnSpc>
                <a:spcPct val="90000"/>
              </a:lnSpc>
              <a:spcAft>
                <a:spcPts val="0"/>
              </a:spcAft>
              <a:buNone/>
              <a:defRPr/>
            </a:pPr>
            <a:endParaRPr lang="en-US" dirty="0"/>
          </a:p>
          <a:p>
            <a:pPr marL="0" indent="0" eaLnBrk="1" fontAlgn="auto" hangingPunct="1">
              <a:lnSpc>
                <a:spcPct val="90000"/>
              </a:lnSpc>
              <a:spcAft>
                <a:spcPts val="0"/>
              </a:spcAft>
              <a:buNone/>
              <a:defRPr/>
            </a:pPr>
            <a:r>
              <a:rPr lang="en-US" dirty="0" smtClean="0"/>
              <a:t>Example:  Will students interpret </a:t>
            </a:r>
          </a:p>
          <a:p>
            <a:pPr marL="0" indent="0" eaLnBrk="1" fontAlgn="auto" hangingPunct="1">
              <a:lnSpc>
                <a:spcPct val="90000"/>
              </a:lnSpc>
              <a:spcAft>
                <a:spcPts val="0"/>
              </a:spcAft>
              <a:buNone/>
              <a:defRPr/>
            </a:pPr>
            <a:r>
              <a:rPr lang="en-US" dirty="0" smtClean="0"/>
              <a:t>“the survey question is </a:t>
            </a:r>
            <a:r>
              <a:rPr lang="en-US" dirty="0" smtClean="0">
                <a:solidFill>
                  <a:srgbClr val="FF0000"/>
                </a:solidFill>
              </a:rPr>
              <a:t>biased</a:t>
            </a:r>
            <a:r>
              <a:rPr lang="en-US" dirty="0" smtClean="0"/>
              <a:t>”  </a:t>
            </a:r>
          </a:p>
          <a:p>
            <a:pPr marL="0" indent="0" eaLnBrk="1" fontAlgn="auto" hangingPunct="1">
              <a:lnSpc>
                <a:spcPct val="90000"/>
              </a:lnSpc>
              <a:spcAft>
                <a:spcPts val="0"/>
              </a:spcAft>
              <a:buNone/>
              <a:defRPr/>
            </a:pPr>
            <a:r>
              <a:rPr lang="en-US" dirty="0" smtClean="0"/>
              <a:t>as   “some racist guy wrote it”   or </a:t>
            </a:r>
          </a:p>
          <a:p>
            <a:pPr marL="0" indent="0" eaLnBrk="1" fontAlgn="auto" hangingPunct="1">
              <a:lnSpc>
                <a:spcPct val="90000"/>
              </a:lnSpc>
              <a:spcAft>
                <a:spcPts val="0"/>
              </a:spcAft>
              <a:buNone/>
              <a:defRPr/>
            </a:pPr>
            <a:r>
              <a:rPr lang="en-US" dirty="0" smtClean="0"/>
              <a:t>“the question underestimates a parameter” ?</a:t>
            </a:r>
            <a:endParaRPr lang="en-US" dirty="0"/>
          </a:p>
          <a:p>
            <a:pPr eaLnBrk="1" fontAlgn="auto" hangingPunct="1">
              <a:lnSpc>
                <a:spcPct val="90000"/>
              </a:lnSpc>
              <a:spcAft>
                <a:spcPts val="0"/>
              </a:spcAft>
              <a:buFontTx/>
              <a:buNone/>
              <a:defRPr/>
            </a:pPr>
            <a:endParaRPr lang="en-US" sz="2400" dirty="0"/>
          </a:p>
        </p:txBody>
      </p:sp>
    </p:spTree>
    <p:extLst>
      <p:ext uri="{BB962C8B-B14F-4D97-AF65-F5344CB8AC3E}">
        <p14:creationId xmlns:p14="http://schemas.microsoft.com/office/powerpoint/2010/main" val="138545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46037"/>
          </a:xfrm>
        </p:spPr>
        <p:txBody>
          <a:bodyPr/>
          <a:lstStyle/>
          <a:p>
            <a:pPr eaLnBrk="1" hangingPunct="1"/>
            <a:endParaRPr lang="en-US" sz="6000" smtClean="0">
              <a:solidFill>
                <a:schemeClr val="tx1"/>
              </a:solidFill>
              <a:ea typeface="ＭＳ Ｐゴシック" pitchFamily="34" charset="-128"/>
            </a:endParaRPr>
          </a:p>
        </p:txBody>
      </p:sp>
      <p:sp>
        <p:nvSpPr>
          <p:cNvPr id="2051" name="Content Placeholder 2"/>
          <p:cNvSpPr>
            <a:spLocks noGrp="1"/>
          </p:cNvSpPr>
          <p:nvPr>
            <p:ph idx="1"/>
          </p:nvPr>
        </p:nvSpPr>
        <p:spPr>
          <a:xfrm>
            <a:off x="-30480" y="152400"/>
            <a:ext cx="9137650" cy="3429000"/>
          </a:xfrm>
        </p:spPr>
        <p:txBody>
          <a:bodyPr/>
          <a:lstStyle/>
          <a:p>
            <a:pPr algn="ctr" eaLnBrk="1" hangingPunct="1">
              <a:buNone/>
            </a:pPr>
            <a:r>
              <a:rPr lang="en-US" sz="2800" dirty="0">
                <a:ea typeface="ＭＳ Ｐゴシック" pitchFamily="34" charset="-128"/>
              </a:rPr>
              <a:t>2014 NCTM Regional in Houston, TX</a:t>
            </a:r>
          </a:p>
          <a:p>
            <a:pPr algn="ctr" eaLnBrk="1" hangingPunct="1">
              <a:buFontTx/>
              <a:buNone/>
            </a:pPr>
            <a:endParaRPr lang="en-US" altLang="ja-JP" sz="2800" b="1" dirty="0">
              <a:solidFill>
                <a:srgbClr val="FF0000"/>
              </a:solidFill>
              <a:ea typeface="ＭＳ Ｐゴシック" pitchFamily="34" charset="-128"/>
            </a:endParaRPr>
          </a:p>
          <a:p>
            <a:pPr algn="ctr" eaLnBrk="1" hangingPunct="1">
              <a:buFontTx/>
              <a:buNone/>
            </a:pPr>
            <a:r>
              <a:rPr lang="ja-JP" altLang="en-US" sz="2800" b="1" dirty="0" smtClean="0">
                <a:solidFill>
                  <a:srgbClr val="FF0000"/>
                </a:solidFill>
                <a:ea typeface="ＭＳ Ｐゴシック" pitchFamily="34" charset="-128"/>
              </a:rPr>
              <a:t>“</a:t>
            </a:r>
            <a:r>
              <a:rPr lang="en-US" altLang="ja-JP" sz="2800" b="1" dirty="0" smtClean="0">
                <a:solidFill>
                  <a:srgbClr val="FF0000"/>
                </a:solidFill>
                <a:ea typeface="ＭＳ Ｐゴシック" pitchFamily="34" charset="-128"/>
              </a:rPr>
              <a:t>Equity Connections </a:t>
            </a:r>
          </a:p>
          <a:p>
            <a:pPr algn="ctr" eaLnBrk="1" hangingPunct="1">
              <a:buFontTx/>
              <a:buNone/>
            </a:pPr>
            <a:r>
              <a:rPr lang="en-US" altLang="ja-JP" sz="2800" b="1" dirty="0" smtClean="0">
                <a:solidFill>
                  <a:srgbClr val="FF0000"/>
                </a:solidFill>
                <a:ea typeface="ＭＳ Ｐゴシック" pitchFamily="34" charset="-128"/>
              </a:rPr>
              <a:t>with High School Probability/Statistics Content”</a:t>
            </a:r>
          </a:p>
          <a:p>
            <a:pPr algn="ctr" eaLnBrk="1" hangingPunct="1">
              <a:buFontTx/>
              <a:buNone/>
            </a:pPr>
            <a:endParaRPr lang="en-US" dirty="0" smtClean="0">
              <a:ea typeface="ＭＳ Ｐゴシック" pitchFamily="34" charset="-128"/>
            </a:endParaRPr>
          </a:p>
          <a:p>
            <a:pPr algn="ctr" eaLnBrk="1" hangingPunct="1">
              <a:buFontTx/>
              <a:buNone/>
            </a:pPr>
            <a:r>
              <a:rPr lang="en-US" dirty="0" smtClean="0">
                <a:ea typeface="ＭＳ Ｐゴシック" pitchFamily="34" charset="-128"/>
              </a:rPr>
              <a:t>Dr. Larry Lesser, Professor at UT-El Paso </a:t>
            </a:r>
            <a:r>
              <a:rPr lang="en-US" sz="2400" dirty="0" smtClean="0">
                <a:ea typeface="ＭＳ Ｐゴシック" pitchFamily="34" charset="-128"/>
              </a:rPr>
              <a:t>(</a:t>
            </a:r>
            <a:r>
              <a:rPr lang="en-US" sz="2400" dirty="0" smtClean="0">
                <a:ea typeface="ＭＳ Ｐゴシック" pitchFamily="34" charset="-128"/>
                <a:hlinkClick r:id="rId3"/>
              </a:rPr>
              <a:t>Lesser@utep.edu</a:t>
            </a:r>
            <a:r>
              <a:rPr lang="en-US" sz="2400" dirty="0" smtClean="0">
                <a:ea typeface="ＭＳ Ｐゴシック" pitchFamily="34" charset="-128"/>
              </a:rPr>
              <a:t>)</a:t>
            </a:r>
            <a:endParaRPr lang="en-US" sz="2400" dirty="0">
              <a:ea typeface="ＭＳ Ｐゴシック" pitchFamily="34" charset="-128"/>
            </a:endParaRPr>
          </a:p>
          <a:p>
            <a:pPr algn="ctr" eaLnBrk="1" hangingPunct="1">
              <a:buFontTx/>
              <a:buNone/>
            </a:pPr>
            <a:r>
              <a:rPr lang="en-US" sz="2400" dirty="0">
                <a:ea typeface="ＭＳ Ｐゴシック" pitchFamily="34" charset="-128"/>
              </a:rPr>
              <a:t>a</a:t>
            </a:r>
            <a:r>
              <a:rPr lang="en-US" sz="2400" dirty="0" smtClean="0">
                <a:ea typeface="ＭＳ Ｐゴシック" pitchFamily="34" charset="-128"/>
              </a:rPr>
              <a:t>nd a former HS teacher here in Houston!</a:t>
            </a:r>
          </a:p>
          <a:p>
            <a:pPr algn="ctr" eaLnBrk="1" hangingPunct="1">
              <a:buFontTx/>
              <a:buNone/>
            </a:pPr>
            <a:endParaRPr lang="en-US" sz="2400" dirty="0" smtClean="0">
              <a:ea typeface="ＭＳ Ｐゴシック" pitchFamily="34" charset="-128"/>
            </a:endParaRPr>
          </a:p>
          <a:p>
            <a:pPr eaLnBrk="1" hangingPunct="1">
              <a:buFontTx/>
              <a:buNone/>
            </a:pPr>
            <a:r>
              <a:rPr lang="en-US" sz="2400" dirty="0" smtClean="0">
                <a:ea typeface="ＭＳ Ｐゴシック" pitchFamily="34" charset="-128"/>
              </a:rPr>
              <a:t>founding co-editor of </a:t>
            </a:r>
          </a:p>
          <a:p>
            <a:pPr eaLnBrk="1" hangingPunct="1">
              <a:buFontTx/>
              <a:buNone/>
            </a:pPr>
            <a:r>
              <a:rPr lang="en-US" sz="2000" i="1" dirty="0" smtClean="0">
                <a:ea typeface="ＭＳ Ｐゴシック" pitchFamily="34" charset="-128"/>
              </a:rPr>
              <a:t>Teaching for Excellence and Equity in Mathematics</a:t>
            </a:r>
            <a:r>
              <a:rPr lang="en-US" sz="2000" dirty="0" smtClean="0">
                <a:ea typeface="ＭＳ Ｐゴシック" pitchFamily="34" charset="-128"/>
              </a:rPr>
              <a:t>, </a:t>
            </a:r>
          </a:p>
          <a:p>
            <a:pPr eaLnBrk="1" hangingPunct="1">
              <a:buFontTx/>
              <a:buNone/>
            </a:pPr>
            <a:r>
              <a:rPr lang="en-US" sz="2000" dirty="0" smtClean="0">
                <a:ea typeface="ＭＳ Ｐゴシック" pitchFamily="34" charset="-128"/>
              </a:rPr>
              <a:t>refereed journal of the NCTM affiliate organization </a:t>
            </a:r>
          </a:p>
          <a:p>
            <a:pPr eaLnBrk="1" hangingPunct="1">
              <a:buFontTx/>
              <a:buNone/>
            </a:pPr>
            <a:r>
              <a:rPr lang="en-US" sz="2400" dirty="0" smtClean="0">
                <a:ea typeface="ＭＳ Ｐゴシック" pitchFamily="34" charset="-128"/>
              </a:rPr>
              <a:t>TODOS: Mathematics for ALL</a:t>
            </a:r>
          </a:p>
          <a:p>
            <a:pPr eaLnBrk="1" hangingPunct="1">
              <a:buFontTx/>
              <a:buNone/>
            </a:pPr>
            <a:r>
              <a:rPr lang="en-US" i="1" dirty="0" smtClean="0">
                <a:solidFill>
                  <a:srgbClr val="00B0F0"/>
                </a:solidFill>
                <a:ea typeface="ＭＳ Ｐゴシック" pitchFamily="34" charset="-128"/>
              </a:rPr>
              <a:t>www.todos-math.org/teem</a:t>
            </a:r>
          </a:p>
        </p:txBody>
      </p:sp>
      <p:pic>
        <p:nvPicPr>
          <p:cNvPr id="4" name="Picture 15" descr="Todos_Logo_MathforAll6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14800"/>
            <a:ext cx="358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statistics to detect “invisible” prejudice! </a:t>
            </a:r>
            <a:r>
              <a:rPr lang="en-US" sz="1800" dirty="0" smtClean="0"/>
              <a:t>(Lesser, 2010)</a:t>
            </a:r>
            <a:endParaRPr lang="en-US" sz="1800" dirty="0"/>
          </a:p>
        </p:txBody>
      </p:sp>
      <p:sp>
        <p:nvSpPr>
          <p:cNvPr id="3" name="Content Placeholder 2"/>
          <p:cNvSpPr>
            <a:spLocks noGrp="1"/>
          </p:cNvSpPr>
          <p:nvPr>
            <p:ph idx="1"/>
          </p:nvPr>
        </p:nvSpPr>
        <p:spPr/>
        <p:txBody>
          <a:bodyPr/>
          <a:lstStyle/>
          <a:p>
            <a:r>
              <a:rPr lang="en-US" sz="2800" dirty="0" smtClean="0"/>
              <a:t>Disguised-gender experiments show adults perceive baby girls and boys differently </a:t>
            </a:r>
          </a:p>
          <a:p>
            <a:r>
              <a:rPr lang="en-US" sz="2800" dirty="0" smtClean="0"/>
              <a:t>Males randomly assigned to view tape of + or – feedback more likely deem deliverer of               – feedback as incompetent if female</a:t>
            </a:r>
          </a:p>
          <a:p>
            <a:r>
              <a:rPr lang="en-US" sz="2800" dirty="0"/>
              <a:t>stereotype experiments reviewed in my April 2014 </a:t>
            </a:r>
            <a:r>
              <a:rPr lang="en-US" sz="2800" i="1" dirty="0"/>
              <a:t>Mathematics Teacher </a:t>
            </a:r>
            <a:r>
              <a:rPr lang="en-US" sz="2800" dirty="0" err="1" smtClean="0"/>
              <a:t>SOUNDoff</a:t>
            </a:r>
            <a:endParaRPr lang="en-US" sz="2800" dirty="0" smtClean="0"/>
          </a:p>
          <a:p>
            <a:r>
              <a:rPr lang="en-US" sz="2800" dirty="0" smtClean="0"/>
              <a:t>Internet field experiment shows discrimination against same sex couples on housing market</a:t>
            </a:r>
          </a:p>
          <a:p>
            <a:endParaRPr lang="en-US" dirty="0"/>
          </a:p>
        </p:txBody>
      </p:sp>
    </p:spTree>
    <p:extLst>
      <p:ext uri="{BB962C8B-B14F-4D97-AF65-F5344CB8AC3E}">
        <p14:creationId xmlns:p14="http://schemas.microsoft.com/office/powerpoint/2010/main" val="61306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statistics to detect “invisible” prejudice! </a:t>
            </a:r>
            <a:r>
              <a:rPr lang="en-US" sz="1800" dirty="0" smtClean="0"/>
              <a:t>(Lesser, 2010)</a:t>
            </a:r>
            <a:endParaRPr lang="en-US" sz="1800" dirty="0"/>
          </a:p>
        </p:txBody>
      </p:sp>
      <p:sp>
        <p:nvSpPr>
          <p:cNvPr id="3" name="Content Placeholder 2"/>
          <p:cNvSpPr>
            <a:spLocks noGrp="1"/>
          </p:cNvSpPr>
          <p:nvPr>
            <p:ph idx="1"/>
          </p:nvPr>
        </p:nvSpPr>
        <p:spPr/>
        <p:txBody>
          <a:bodyPr/>
          <a:lstStyle/>
          <a:p>
            <a:pPr marL="0" indent="0">
              <a:buNone/>
            </a:pPr>
            <a:r>
              <a:rPr lang="en-US" sz="2800" dirty="0" smtClean="0">
                <a:solidFill>
                  <a:srgbClr val="FF0000"/>
                </a:solidFill>
              </a:rPr>
              <a:t>Randomized Response </a:t>
            </a:r>
            <a:r>
              <a:rPr lang="en-US" sz="2800" dirty="0" smtClean="0"/>
              <a:t>(Warner, 1965)</a:t>
            </a:r>
          </a:p>
          <a:p>
            <a:pPr marL="0" indent="0" algn="ctr">
              <a:buNone/>
            </a:pPr>
            <a:r>
              <a:rPr lang="en-US" sz="2800" dirty="0" smtClean="0"/>
              <a:t>Simple version: </a:t>
            </a:r>
          </a:p>
          <a:p>
            <a:pPr marL="0" indent="0">
              <a:buNone/>
            </a:pPr>
            <a:r>
              <a:rPr lang="en-US" sz="2800" dirty="0" smtClean="0"/>
              <a:t>State yes/no question where YES is “sensitive”.</a:t>
            </a:r>
          </a:p>
          <a:p>
            <a:pPr marL="0" indent="0">
              <a:buNone/>
            </a:pPr>
            <a:r>
              <a:rPr lang="en-US" sz="2800" dirty="0" smtClean="0"/>
              <a:t>Each person privately flips coin.</a:t>
            </a:r>
          </a:p>
          <a:p>
            <a:pPr marL="0" indent="0">
              <a:buNone/>
            </a:pPr>
            <a:r>
              <a:rPr lang="en-US" sz="2800" dirty="0" smtClean="0"/>
              <a:t>If HEADS, say “YES”. If TAILS, answer truthfully.</a:t>
            </a:r>
          </a:p>
          <a:p>
            <a:pPr marL="0" indent="0" algn="ctr">
              <a:buNone/>
            </a:pPr>
            <a:r>
              <a:rPr lang="en-US" sz="2800" dirty="0" smtClean="0"/>
              <a:t>Example:</a:t>
            </a:r>
          </a:p>
          <a:p>
            <a:pPr marL="0" indent="0">
              <a:buNone/>
            </a:pPr>
            <a:r>
              <a:rPr lang="en-US" sz="2800" dirty="0" smtClean="0"/>
              <a:t>Suppose when 50 students are asked with RR “Are girls innately worse at math than boys?”, </a:t>
            </a:r>
          </a:p>
          <a:p>
            <a:pPr marL="0" indent="0">
              <a:buNone/>
            </a:pPr>
            <a:r>
              <a:rPr lang="en-US" sz="2800" dirty="0" smtClean="0"/>
              <a:t>we get 32 </a:t>
            </a:r>
            <a:r>
              <a:rPr lang="en-US" sz="2800" dirty="0" err="1" smtClean="0"/>
              <a:t>YESes</a:t>
            </a:r>
            <a:r>
              <a:rPr lang="en-US" sz="2800" dirty="0" smtClean="0"/>
              <a:t> and 18 </a:t>
            </a:r>
            <a:r>
              <a:rPr lang="en-US" sz="2800" dirty="0" err="1" smtClean="0"/>
              <a:t>NOs.</a:t>
            </a:r>
            <a:endParaRPr lang="en-US" sz="2800" dirty="0"/>
          </a:p>
          <a:p>
            <a:pPr marL="0" indent="0">
              <a:buNone/>
            </a:pPr>
            <a:r>
              <a:rPr lang="en-US" sz="2800" dirty="0" smtClean="0"/>
              <a:t>Estimate proportion who believe girls are worse.</a:t>
            </a:r>
          </a:p>
          <a:p>
            <a:endParaRPr lang="en-US" dirty="0"/>
          </a:p>
        </p:txBody>
      </p:sp>
    </p:spTree>
    <p:extLst>
      <p:ext uri="{BB962C8B-B14F-4D97-AF65-F5344CB8AC3E}">
        <p14:creationId xmlns:p14="http://schemas.microsoft.com/office/powerpoint/2010/main" val="377899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statistics to detect “invisible” prejudice! </a:t>
            </a:r>
            <a:r>
              <a:rPr lang="en-US" sz="1800" dirty="0" smtClean="0"/>
              <a:t>(Lesser, 2010)</a:t>
            </a:r>
            <a:endParaRPr lang="en-US" sz="1800" dirty="0"/>
          </a:p>
        </p:txBody>
      </p:sp>
      <p:sp>
        <p:nvSpPr>
          <p:cNvPr id="3" name="Content Placeholder 2"/>
          <p:cNvSpPr>
            <a:spLocks noGrp="1"/>
          </p:cNvSpPr>
          <p:nvPr>
            <p:ph idx="1"/>
          </p:nvPr>
        </p:nvSpPr>
        <p:spPr/>
        <p:txBody>
          <a:bodyPr/>
          <a:lstStyle/>
          <a:p>
            <a:pPr marL="0" indent="0">
              <a:buNone/>
            </a:pPr>
            <a:r>
              <a:rPr lang="en-US" sz="2800" dirty="0" smtClean="0">
                <a:solidFill>
                  <a:srgbClr val="FF0000"/>
                </a:solidFill>
              </a:rPr>
              <a:t>Randomized Response </a:t>
            </a:r>
            <a:r>
              <a:rPr lang="en-US" sz="2800" dirty="0" smtClean="0"/>
              <a:t>(Warner, 1965)</a:t>
            </a:r>
          </a:p>
          <a:p>
            <a:pPr marL="0" indent="0">
              <a:buNone/>
            </a:pPr>
            <a:r>
              <a:rPr lang="en-US" sz="2800" dirty="0" smtClean="0"/>
              <a:t>If HEADS, say “YES”. If TAILS, answer truthfully.</a:t>
            </a:r>
          </a:p>
          <a:p>
            <a:pPr marL="0" indent="0" algn="ctr">
              <a:buNone/>
            </a:pPr>
            <a:r>
              <a:rPr lang="en-US" sz="2800" dirty="0" smtClean="0"/>
              <a:t>Example:</a:t>
            </a:r>
          </a:p>
          <a:p>
            <a:pPr marL="0" indent="0">
              <a:buNone/>
            </a:pPr>
            <a:r>
              <a:rPr lang="en-US" sz="2800" dirty="0" smtClean="0"/>
              <a:t>Suppose when 50 students are asked with RR </a:t>
            </a:r>
            <a:r>
              <a:rPr lang="en-US" sz="2800" dirty="0"/>
              <a:t>“Are girls innately worse at math than boys?”, </a:t>
            </a:r>
            <a:endParaRPr lang="en-US" sz="2800" dirty="0" smtClean="0"/>
          </a:p>
          <a:p>
            <a:pPr marL="0" indent="0">
              <a:buNone/>
            </a:pPr>
            <a:r>
              <a:rPr lang="en-US" sz="2800" dirty="0" smtClean="0"/>
              <a:t>we get 32 </a:t>
            </a:r>
            <a:r>
              <a:rPr lang="en-US" sz="2800" dirty="0" err="1" smtClean="0"/>
              <a:t>YESes</a:t>
            </a:r>
            <a:r>
              <a:rPr lang="en-US" sz="2800" dirty="0" smtClean="0"/>
              <a:t> and 18 </a:t>
            </a:r>
            <a:r>
              <a:rPr lang="en-US" sz="2800" dirty="0" err="1" smtClean="0"/>
              <a:t>NOs.</a:t>
            </a:r>
            <a:endParaRPr lang="en-US" sz="2800" dirty="0" smtClean="0"/>
          </a:p>
          <a:p>
            <a:pPr marL="0" indent="0">
              <a:buNone/>
            </a:pPr>
            <a:r>
              <a:rPr lang="en-US" sz="2800" dirty="0" smtClean="0">
                <a:solidFill>
                  <a:srgbClr val="FF0000"/>
                </a:solidFill>
              </a:rPr>
              <a:t>We estimate 36 NOs, which </a:t>
            </a:r>
            <a:r>
              <a:rPr lang="en-US" sz="2800" dirty="0" smtClean="0">
                <a:solidFill>
                  <a:srgbClr val="FF0000"/>
                </a:solidFill>
                <a:sym typeface="Wingdings" panose="05000000000000000000" pitchFamily="2" charset="2"/>
              </a:rPr>
              <a:t></a:t>
            </a:r>
            <a:r>
              <a:rPr lang="en-US" sz="2800" dirty="0" smtClean="0">
                <a:solidFill>
                  <a:srgbClr val="FF0000"/>
                </a:solidFill>
              </a:rPr>
              <a:t> 50-36 = 14 </a:t>
            </a:r>
            <a:r>
              <a:rPr lang="en-US" sz="2800" dirty="0" err="1" smtClean="0">
                <a:solidFill>
                  <a:srgbClr val="FF0000"/>
                </a:solidFill>
              </a:rPr>
              <a:t>YESes</a:t>
            </a:r>
            <a:r>
              <a:rPr lang="en-US" sz="2800" dirty="0" smtClean="0">
                <a:solidFill>
                  <a:srgbClr val="FF0000"/>
                </a:solidFill>
              </a:rPr>
              <a:t>, so 14/50 = .28 of sample is estimated as true YES.</a:t>
            </a:r>
            <a:endParaRPr lang="en-US" sz="2800" dirty="0">
              <a:solidFill>
                <a:srgbClr val="FF0000"/>
              </a:solidFill>
            </a:endParaRPr>
          </a:p>
          <a:p>
            <a:pPr marL="0" indent="0">
              <a:buNone/>
            </a:pPr>
            <a:r>
              <a:rPr lang="en-US" sz="2800" dirty="0" smtClean="0"/>
              <a:t>(Note: other RR versions can handle questions where YES and NO are both sensitive.)</a:t>
            </a:r>
          </a:p>
          <a:p>
            <a:endParaRPr lang="en-US" dirty="0"/>
          </a:p>
        </p:txBody>
      </p:sp>
    </p:spTree>
    <p:extLst>
      <p:ext uri="{BB962C8B-B14F-4D97-AF65-F5344CB8AC3E}">
        <p14:creationId xmlns:p14="http://schemas.microsoft.com/office/powerpoint/2010/main" val="151651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statistics to detect “invisible” prejudice! </a:t>
            </a:r>
            <a:r>
              <a:rPr lang="en-US" sz="1800" dirty="0" smtClean="0"/>
              <a:t>(Lesser, 2010)</a:t>
            </a:r>
            <a:endParaRPr lang="en-US" sz="1800"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sz="2800" dirty="0" smtClean="0"/>
              <a:t>Example of “</a:t>
            </a:r>
            <a:r>
              <a:rPr lang="en-US" sz="2800" dirty="0" smtClean="0">
                <a:solidFill>
                  <a:srgbClr val="FF0000"/>
                </a:solidFill>
              </a:rPr>
              <a:t>list experiment</a:t>
            </a:r>
            <a:r>
              <a:rPr lang="en-US" sz="2800" dirty="0" smtClean="0"/>
              <a:t>”</a:t>
            </a:r>
            <a:r>
              <a:rPr lang="en-US" sz="2800" dirty="0" smtClean="0">
                <a:sym typeface="Wingdings" panose="05000000000000000000" pitchFamily="2" charset="2"/>
              </a:rPr>
              <a:t> </a:t>
            </a:r>
            <a:r>
              <a:rPr lang="en-US" sz="1600" dirty="0" smtClean="0">
                <a:sym typeface="Wingdings" panose="05000000000000000000" pitchFamily="2" charset="2"/>
              </a:rPr>
              <a:t>(adapted from </a:t>
            </a:r>
            <a:r>
              <a:rPr lang="en-US" sz="1600" dirty="0" err="1" smtClean="0">
                <a:sym typeface="Wingdings" panose="05000000000000000000" pitchFamily="2" charset="2"/>
              </a:rPr>
              <a:t>Kulinski</a:t>
            </a:r>
            <a:r>
              <a:rPr lang="en-US" sz="1600" dirty="0" smtClean="0">
                <a:sym typeface="Wingdings" panose="05000000000000000000" pitchFamily="2" charset="2"/>
              </a:rPr>
              <a:t> et al., 1997):</a:t>
            </a:r>
            <a:endParaRPr lang="en-US" sz="1600" dirty="0" smtClean="0"/>
          </a:p>
          <a:p>
            <a:pPr marL="0" indent="0">
              <a:buNone/>
            </a:pPr>
            <a:r>
              <a:rPr lang="en-US" sz="2800" i="1" dirty="0" smtClean="0"/>
              <a:t>From your list of items, state </a:t>
            </a:r>
            <a:r>
              <a:rPr lang="en-US" sz="2800" i="1" u="sng" dirty="0" smtClean="0"/>
              <a:t>how many</a:t>
            </a:r>
            <a:r>
              <a:rPr lang="en-US" sz="2800" i="1" dirty="0" smtClean="0"/>
              <a:t> upset you:</a:t>
            </a:r>
          </a:p>
          <a:p>
            <a:pPr marL="0" indent="0">
              <a:buNone/>
            </a:pPr>
            <a:r>
              <a:rPr lang="en-US" sz="2800" dirty="0" smtClean="0"/>
              <a:t>The US government increasing the gasoline tax.</a:t>
            </a:r>
          </a:p>
          <a:p>
            <a:pPr marL="0" indent="0">
              <a:buNone/>
            </a:pPr>
            <a:r>
              <a:rPr lang="en-US" sz="2800" dirty="0" smtClean="0"/>
              <a:t>Pro athletes getting million-dollar contracts.</a:t>
            </a:r>
          </a:p>
          <a:p>
            <a:pPr marL="0" indent="0">
              <a:buNone/>
            </a:pPr>
            <a:r>
              <a:rPr lang="en-US" sz="2800" dirty="0" smtClean="0"/>
              <a:t>Large corporations polluting the environment.</a:t>
            </a:r>
          </a:p>
          <a:p>
            <a:pPr marL="0" indent="0">
              <a:buNone/>
            </a:pPr>
            <a:r>
              <a:rPr lang="en-US" sz="2800" dirty="0" smtClean="0">
                <a:solidFill>
                  <a:srgbClr val="FF0000"/>
                </a:solidFill>
              </a:rPr>
              <a:t>[half the people get a sensitive 4</a:t>
            </a:r>
            <a:r>
              <a:rPr lang="en-US" sz="2800" baseline="30000" dirty="0" smtClean="0">
                <a:solidFill>
                  <a:srgbClr val="FF0000"/>
                </a:solidFill>
              </a:rPr>
              <a:t>th</a:t>
            </a:r>
            <a:r>
              <a:rPr lang="en-US" sz="2800" dirty="0" smtClean="0">
                <a:solidFill>
                  <a:srgbClr val="FF0000"/>
                </a:solidFill>
              </a:rPr>
              <a:t> item inserted]</a:t>
            </a:r>
          </a:p>
          <a:p>
            <a:pPr marL="0" indent="0">
              <a:buNone/>
            </a:pPr>
            <a:endParaRPr lang="en-US" sz="2800" dirty="0">
              <a:solidFill>
                <a:srgbClr val="FF0000"/>
              </a:solidFill>
            </a:endParaRPr>
          </a:p>
          <a:p>
            <a:pPr marL="0" indent="0">
              <a:buNone/>
            </a:pPr>
            <a:r>
              <a:rPr lang="en-US" sz="2800" dirty="0" smtClean="0"/>
              <a:t>What could we estimate if the 3-item group had a mean of 1.6 items that upset them, and the 4-item group had a mean of 2.3 items?</a:t>
            </a:r>
          </a:p>
          <a:p>
            <a:endParaRPr lang="en-US" sz="2800" dirty="0" smtClean="0"/>
          </a:p>
          <a:p>
            <a:endParaRPr lang="en-US" dirty="0"/>
          </a:p>
        </p:txBody>
      </p:sp>
    </p:spTree>
    <p:extLst>
      <p:ext uri="{BB962C8B-B14F-4D97-AF65-F5344CB8AC3E}">
        <p14:creationId xmlns:p14="http://schemas.microsoft.com/office/powerpoint/2010/main" val="293486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statistics to detect “invisible” prejudice! </a:t>
            </a:r>
            <a:r>
              <a:rPr lang="en-US" sz="1800" dirty="0" smtClean="0"/>
              <a:t>(Lesser, 2010)</a:t>
            </a:r>
            <a:endParaRPr lang="en-US" sz="1800"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sz="2800" dirty="0" smtClean="0"/>
              <a:t>Example of “</a:t>
            </a:r>
            <a:r>
              <a:rPr lang="en-US" sz="2800" dirty="0" smtClean="0">
                <a:solidFill>
                  <a:srgbClr val="FF0000"/>
                </a:solidFill>
              </a:rPr>
              <a:t>list experiment</a:t>
            </a:r>
            <a:r>
              <a:rPr lang="en-US" sz="2800" dirty="0" smtClean="0"/>
              <a:t>”</a:t>
            </a:r>
            <a:r>
              <a:rPr lang="en-US" sz="2800" dirty="0" smtClean="0">
                <a:sym typeface="Wingdings" panose="05000000000000000000" pitchFamily="2" charset="2"/>
              </a:rPr>
              <a:t> </a:t>
            </a:r>
            <a:r>
              <a:rPr lang="en-US" sz="1600" dirty="0" smtClean="0">
                <a:sym typeface="Wingdings" panose="05000000000000000000" pitchFamily="2" charset="2"/>
              </a:rPr>
              <a:t>(adapted from </a:t>
            </a:r>
            <a:r>
              <a:rPr lang="en-US" sz="1600" dirty="0" err="1" smtClean="0">
                <a:sym typeface="Wingdings" panose="05000000000000000000" pitchFamily="2" charset="2"/>
              </a:rPr>
              <a:t>Kulinski</a:t>
            </a:r>
            <a:r>
              <a:rPr lang="en-US" sz="1600" dirty="0" smtClean="0">
                <a:sym typeface="Wingdings" panose="05000000000000000000" pitchFamily="2" charset="2"/>
              </a:rPr>
              <a:t> et al., 1997):</a:t>
            </a:r>
            <a:endParaRPr lang="en-US" sz="1600" dirty="0" smtClean="0"/>
          </a:p>
          <a:p>
            <a:pPr marL="0" indent="0">
              <a:buNone/>
            </a:pPr>
            <a:endParaRPr lang="en-US" sz="2800" dirty="0">
              <a:solidFill>
                <a:srgbClr val="FF0000"/>
              </a:solidFill>
            </a:endParaRPr>
          </a:p>
          <a:p>
            <a:pPr marL="0" indent="0">
              <a:buNone/>
            </a:pPr>
            <a:r>
              <a:rPr lang="en-US" sz="2800" dirty="0" smtClean="0"/>
              <a:t>the 3-item group had a mean of 1.6 items that upset them, and the 4-item group had a mean of 2.3 items</a:t>
            </a:r>
          </a:p>
          <a:p>
            <a:pPr marL="0" indent="0">
              <a:buNone/>
            </a:pPr>
            <a:endParaRPr lang="en-US" sz="2800" dirty="0"/>
          </a:p>
          <a:p>
            <a:pPr marL="0" indent="0">
              <a:buNone/>
            </a:pPr>
            <a:r>
              <a:rPr lang="en-US" sz="2800" dirty="0" smtClean="0">
                <a:solidFill>
                  <a:srgbClr val="FF0000"/>
                </a:solidFill>
              </a:rPr>
              <a:t>2.3 – 1.6 = 0.7 = 70%,</a:t>
            </a:r>
          </a:p>
          <a:p>
            <a:pPr marL="0" indent="0">
              <a:buNone/>
            </a:pPr>
            <a:r>
              <a:rPr lang="en-US" sz="2800" dirty="0">
                <a:solidFill>
                  <a:srgbClr val="FF0000"/>
                </a:solidFill>
              </a:rPr>
              <a:t>s</a:t>
            </a:r>
            <a:r>
              <a:rPr lang="en-US" sz="2800" dirty="0" smtClean="0">
                <a:solidFill>
                  <a:srgbClr val="FF0000"/>
                </a:solidFill>
              </a:rPr>
              <a:t>o we estimate that 70% of the respondents are upset by the topic in the extra/sensitive item</a:t>
            </a:r>
          </a:p>
          <a:p>
            <a:pPr marL="0" indent="0">
              <a:buNone/>
            </a:pPr>
            <a:endParaRPr lang="en-US" sz="2800" dirty="0" smtClean="0"/>
          </a:p>
          <a:p>
            <a:endParaRPr lang="en-US" sz="2800" dirty="0" smtClean="0"/>
          </a:p>
          <a:p>
            <a:endParaRPr lang="en-US" dirty="0"/>
          </a:p>
        </p:txBody>
      </p:sp>
    </p:spTree>
    <p:extLst>
      <p:ext uri="{BB962C8B-B14F-4D97-AF65-F5344CB8AC3E}">
        <p14:creationId xmlns:p14="http://schemas.microsoft.com/office/powerpoint/2010/main" val="292675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116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Raise your hand….</a:t>
            </a:r>
            <a:endParaRPr lang="en-US" i="1" dirty="0"/>
          </a:p>
        </p:txBody>
      </p:sp>
      <p:sp>
        <p:nvSpPr>
          <p:cNvPr id="3" name="Content Placeholder 2"/>
          <p:cNvSpPr>
            <a:spLocks noGrp="1"/>
          </p:cNvSpPr>
          <p:nvPr>
            <p:ph idx="1"/>
          </p:nvPr>
        </p:nvSpPr>
        <p:spPr/>
        <p:txBody>
          <a:bodyPr/>
          <a:lstStyle/>
          <a:p>
            <a:pPr marL="0" indent="0">
              <a:buNone/>
            </a:pPr>
            <a:r>
              <a:rPr lang="en-US" sz="5400" dirty="0"/>
              <a:t>i</a:t>
            </a:r>
            <a:r>
              <a:rPr lang="en-US" sz="5400" dirty="0" smtClean="0"/>
              <a:t>f you’re happy with </a:t>
            </a:r>
          </a:p>
          <a:p>
            <a:pPr marL="0" indent="0">
              <a:buNone/>
            </a:pPr>
            <a:r>
              <a:rPr lang="en-US" sz="5400" dirty="0" smtClean="0"/>
              <a:t>the size of your classes </a:t>
            </a:r>
          </a:p>
          <a:p>
            <a:pPr marL="0" indent="0">
              <a:buNone/>
            </a:pPr>
            <a:r>
              <a:rPr lang="en-US" sz="5400" dirty="0" smtClean="0"/>
              <a:t>and don’t wish they were smaller</a:t>
            </a:r>
            <a:endParaRPr lang="en-US" sz="5400" dirty="0"/>
          </a:p>
        </p:txBody>
      </p:sp>
    </p:spTree>
    <p:extLst>
      <p:ext uri="{BB962C8B-B14F-4D97-AF65-F5344CB8AC3E}">
        <p14:creationId xmlns:p14="http://schemas.microsoft.com/office/powerpoint/2010/main" val="134098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7411" name="Content Placeholder 2"/>
          <p:cNvSpPr>
            <a:spLocks noGrp="1"/>
          </p:cNvSpPr>
          <p:nvPr>
            <p:ph idx="1"/>
          </p:nvPr>
        </p:nvSpPr>
        <p:spPr/>
        <p:txBody>
          <a:bodyPr/>
          <a:lstStyle/>
          <a:p>
            <a:endParaRPr lang="en-US"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9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962400" y="1524000"/>
            <a:ext cx="4724400" cy="396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3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3657600"/>
            <a:ext cx="2209800" cy="236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5410200"/>
            <a:ext cx="2209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0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274638"/>
            <a:ext cx="8610600" cy="1143000"/>
          </a:xfrm>
        </p:spPr>
        <p:txBody>
          <a:bodyPr/>
          <a:lstStyle/>
          <a:p>
            <a:r>
              <a:rPr lang="en-US" sz="3200" dirty="0" smtClean="0">
                <a:solidFill>
                  <a:srgbClr val="FF0000"/>
                </a:solidFill>
              </a:rPr>
              <a:t>“Average Class Size” Exploration </a:t>
            </a:r>
            <a:br>
              <a:rPr lang="en-US" sz="3200" dirty="0" smtClean="0">
                <a:solidFill>
                  <a:srgbClr val="FF0000"/>
                </a:solidFill>
              </a:rPr>
            </a:br>
            <a:r>
              <a:rPr lang="en-US" sz="1600" dirty="0" smtClean="0"/>
              <a:t>(my </a:t>
            </a:r>
            <a:r>
              <a:rPr lang="en-US" sz="1600" i="1" dirty="0" smtClean="0"/>
              <a:t>MT</a:t>
            </a:r>
            <a:r>
              <a:rPr lang="en-US" sz="1600" dirty="0" smtClean="0"/>
              <a:t> paper &amp; letter in 2010)</a:t>
            </a:r>
          </a:p>
        </p:txBody>
      </p:sp>
      <p:sp>
        <p:nvSpPr>
          <p:cNvPr id="3" name="Content Placeholder 2"/>
          <p:cNvSpPr>
            <a:spLocks noGrp="1"/>
          </p:cNvSpPr>
          <p:nvPr>
            <p:ph idx="1"/>
          </p:nvPr>
        </p:nvSpPr>
        <p:spPr>
          <a:xfrm>
            <a:off x="228600" y="1600200"/>
            <a:ext cx="8763000" cy="4525963"/>
          </a:xfrm>
        </p:spPr>
        <p:txBody>
          <a:bodyPr/>
          <a:lstStyle/>
          <a:p>
            <a:pPr marL="0" indent="0" algn="ctr">
              <a:buFontTx/>
              <a:buNone/>
              <a:defRPr/>
            </a:pPr>
            <a:r>
              <a:rPr lang="en-US" sz="1800" dirty="0" smtClean="0"/>
              <a:t>My 2010 </a:t>
            </a:r>
            <a:r>
              <a:rPr lang="en-US" sz="1800" i="1" dirty="0" smtClean="0"/>
              <a:t>Mathematics Teacher</a:t>
            </a:r>
            <a:r>
              <a:rPr lang="en-US" sz="1800" dirty="0" smtClean="0"/>
              <a:t> article example:</a:t>
            </a:r>
          </a:p>
          <a:p>
            <a:pPr marL="0" indent="0">
              <a:buFontTx/>
              <a:buNone/>
              <a:defRPr/>
            </a:pPr>
            <a:r>
              <a:rPr lang="en-US" sz="1800" dirty="0" smtClean="0"/>
              <a:t>185 </a:t>
            </a:r>
            <a:r>
              <a:rPr lang="en-US" sz="1800" dirty="0"/>
              <a:t>students are divided among 7 rooms as:  </a:t>
            </a:r>
            <a:r>
              <a:rPr lang="en-US" sz="1800" dirty="0" smtClean="0"/>
              <a:t>20</a:t>
            </a:r>
            <a:r>
              <a:rPr lang="en-US" sz="1800" dirty="0"/>
              <a:t>, 20, 20, 25, 30, 35, </a:t>
            </a:r>
            <a:r>
              <a:rPr lang="en-US" sz="1800" dirty="0" smtClean="0"/>
              <a:t>35</a:t>
            </a:r>
            <a:r>
              <a:rPr lang="en-US" sz="1800" dirty="0"/>
              <a:t>. </a:t>
            </a:r>
            <a:endParaRPr lang="en-US" sz="1800" dirty="0" smtClean="0"/>
          </a:p>
          <a:p>
            <a:pPr marL="0" indent="0" algn="ctr">
              <a:buFontTx/>
              <a:buNone/>
              <a:defRPr/>
            </a:pPr>
            <a:r>
              <a:rPr lang="en-US" sz="1800" dirty="0" smtClean="0"/>
              <a:t>What </a:t>
            </a:r>
            <a:r>
              <a:rPr lang="en-US" sz="1800" dirty="0"/>
              <a:t>would you say is the ‘average class size</a:t>
            </a:r>
            <a:r>
              <a:rPr lang="en-US" sz="1800" dirty="0" smtClean="0"/>
              <a:t>’?</a:t>
            </a:r>
          </a:p>
          <a:p>
            <a:pPr marL="0" indent="0">
              <a:buFontTx/>
              <a:buNone/>
              <a:defRPr/>
            </a:pPr>
            <a:r>
              <a:rPr lang="en-US" dirty="0" smtClean="0"/>
              <a:t>  </a:t>
            </a:r>
            <a:endParaRPr lang="en-US" dirty="0"/>
          </a:p>
          <a:p>
            <a:pPr marL="0" indent="0">
              <a:buFontTx/>
              <a:buNone/>
              <a:defRPr/>
            </a:pPr>
            <a:r>
              <a:rPr lang="en-US" i="1" dirty="0" smtClean="0"/>
              <a:t>For speed, let’s use this simpler dataset:</a:t>
            </a:r>
            <a:r>
              <a:rPr lang="en-US" dirty="0" smtClean="0"/>
              <a:t> </a:t>
            </a:r>
          </a:p>
          <a:p>
            <a:pPr marL="0" indent="0">
              <a:buFontTx/>
              <a:buNone/>
              <a:defRPr/>
            </a:pPr>
            <a:r>
              <a:rPr lang="en-US" dirty="0" smtClean="0">
                <a:solidFill>
                  <a:srgbClr val="FF0000"/>
                </a:solidFill>
              </a:rPr>
              <a:t>20 </a:t>
            </a:r>
            <a:r>
              <a:rPr lang="en-US" dirty="0">
                <a:solidFill>
                  <a:srgbClr val="FF0000"/>
                </a:solidFill>
              </a:rPr>
              <a:t>students divided among 4 rooms </a:t>
            </a:r>
            <a:r>
              <a:rPr lang="en-US" dirty="0" smtClean="0">
                <a:solidFill>
                  <a:srgbClr val="FF0000"/>
                </a:solidFill>
              </a:rPr>
              <a:t>as  </a:t>
            </a:r>
            <a:r>
              <a:rPr lang="en-US" sz="4000" b="1" dirty="0" smtClean="0">
                <a:solidFill>
                  <a:srgbClr val="FF0000"/>
                </a:solidFill>
              </a:rPr>
              <a:t> </a:t>
            </a:r>
          </a:p>
          <a:p>
            <a:pPr marL="0" indent="0" algn="ctr">
              <a:buFontTx/>
              <a:buNone/>
              <a:defRPr/>
            </a:pPr>
            <a:r>
              <a:rPr lang="en-US" sz="4000" b="1" dirty="0" smtClean="0">
                <a:solidFill>
                  <a:srgbClr val="FF0000"/>
                </a:solidFill>
              </a:rPr>
              <a:t>3, 3, 4, 10 </a:t>
            </a:r>
          </a:p>
          <a:p>
            <a:pPr marL="0" indent="0" algn="ctr">
              <a:buFontTx/>
              <a:buNone/>
              <a:defRPr/>
            </a:pPr>
            <a:r>
              <a:rPr lang="en-US" sz="2400" i="1" dirty="0" smtClean="0"/>
              <a:t>What would your </a:t>
            </a:r>
            <a:r>
              <a:rPr lang="en-US" sz="2400" i="1" dirty="0"/>
              <a:t>students </a:t>
            </a:r>
            <a:r>
              <a:rPr lang="en-US" sz="2400" i="1" dirty="0" smtClean="0"/>
              <a:t>likely say is the ‘average class size’?   </a:t>
            </a:r>
          </a:p>
          <a:p>
            <a:pPr marL="0" indent="0" algn="ctr">
              <a:buFontTx/>
              <a:buNone/>
              <a:defRPr/>
            </a:pPr>
            <a:r>
              <a:rPr lang="en-US" sz="2400" i="1" dirty="0" smtClean="0"/>
              <a:t>Go </a:t>
            </a:r>
            <a:r>
              <a:rPr lang="en-US" sz="2400" i="1" dirty="0"/>
              <a:t>ahead, call </a:t>
            </a:r>
            <a:r>
              <a:rPr lang="en-US" sz="2400" i="1" dirty="0" smtClean="0"/>
              <a:t>something</a:t>
            </a:r>
            <a:r>
              <a:rPr lang="en-US" sz="2400" i="1" dirty="0"/>
              <a:t> </a:t>
            </a:r>
            <a:r>
              <a:rPr lang="en-US" sz="2400" i="1" dirty="0" smtClean="0"/>
              <a:t>out</a:t>
            </a:r>
            <a:r>
              <a:rPr lang="en-US" sz="2400" i="1" dirty="0"/>
              <a:t>!</a:t>
            </a:r>
          </a:p>
          <a:p>
            <a:pPr marL="0" indent="0">
              <a:buFontTx/>
              <a:buNone/>
              <a:defRPr/>
            </a:pPr>
            <a:endParaRPr lang="en-US" sz="4000" b="1" dirty="0" smtClean="0"/>
          </a:p>
          <a:p>
            <a:pPr marL="0" indent="0">
              <a:buFontTx/>
              <a:buNone/>
              <a:defRPr/>
            </a:pPr>
            <a:r>
              <a:rPr lang="en-US" b="1" dirty="0" smtClean="0"/>
              <a:t>	</a:t>
            </a:r>
            <a:endParaRPr lang="en-US" dirty="0"/>
          </a:p>
        </p:txBody>
      </p:sp>
    </p:spTree>
    <p:extLst>
      <p:ext uri="{BB962C8B-B14F-4D97-AF65-F5344CB8AC3E}">
        <p14:creationId xmlns:p14="http://schemas.microsoft.com/office/powerpoint/2010/main" val="325697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46037"/>
          </a:xfrm>
        </p:spPr>
        <p:txBody>
          <a:bodyPr/>
          <a:lstStyle/>
          <a:p>
            <a:pPr eaLnBrk="1" hangingPunct="1"/>
            <a:endParaRPr lang="en-US" sz="6000" smtClean="0">
              <a:solidFill>
                <a:schemeClr val="tx1"/>
              </a:solidFill>
              <a:ea typeface="ＭＳ Ｐゴシック" pitchFamily="34" charset="-128"/>
            </a:endParaRPr>
          </a:p>
        </p:txBody>
      </p:sp>
      <p:sp>
        <p:nvSpPr>
          <p:cNvPr id="2051" name="Content Placeholder 2"/>
          <p:cNvSpPr>
            <a:spLocks noGrp="1"/>
          </p:cNvSpPr>
          <p:nvPr>
            <p:ph idx="1"/>
          </p:nvPr>
        </p:nvSpPr>
        <p:spPr>
          <a:xfrm>
            <a:off x="0" y="152400"/>
            <a:ext cx="9137650" cy="3429000"/>
          </a:xfrm>
        </p:spPr>
        <p:txBody>
          <a:bodyPr/>
          <a:lstStyle/>
          <a:p>
            <a:pPr algn="ctr" eaLnBrk="1" hangingPunct="1">
              <a:buFontTx/>
              <a:buNone/>
            </a:pPr>
            <a:r>
              <a:rPr lang="en-US" sz="3600" dirty="0" smtClean="0">
                <a:solidFill>
                  <a:srgbClr val="FF0000"/>
                </a:solidFill>
                <a:ea typeface="ＭＳ Ｐゴシック" pitchFamily="34" charset="-128"/>
              </a:rPr>
              <a:t>The University of Texas at El Paso</a:t>
            </a:r>
            <a:r>
              <a:rPr lang="en-US" sz="2400" dirty="0" smtClean="0">
                <a:ea typeface="ＭＳ Ｐゴシック" pitchFamily="34" charset="-128"/>
              </a:rPr>
              <a:t>,</a:t>
            </a:r>
          </a:p>
          <a:p>
            <a:pPr eaLnBrk="1" hangingPunct="1">
              <a:buFontTx/>
              <a:buNone/>
            </a:pPr>
            <a:r>
              <a:rPr lang="en-US" sz="2400" dirty="0" smtClean="0">
                <a:ea typeface="ＭＳ Ｐゴシック" pitchFamily="34" charset="-128"/>
              </a:rPr>
              <a:t>the only doctoral research intensive university in US </a:t>
            </a:r>
          </a:p>
          <a:p>
            <a:pPr eaLnBrk="1" hangingPunct="1">
              <a:buFontTx/>
              <a:buNone/>
            </a:pPr>
            <a:r>
              <a:rPr lang="en-US" sz="2400" dirty="0" smtClean="0">
                <a:ea typeface="ＭＳ Ｐゴシック" pitchFamily="34" charset="-128"/>
              </a:rPr>
              <a:t>with student body that’s mostly Mexican-American;</a:t>
            </a:r>
          </a:p>
          <a:p>
            <a:pPr eaLnBrk="1" hangingPunct="1">
              <a:buFontTx/>
              <a:buNone/>
            </a:pPr>
            <a:r>
              <a:rPr lang="en-US" sz="2400" dirty="0" smtClean="0">
                <a:ea typeface="ＭＳ Ｐゴシック" pitchFamily="34" charset="-128"/>
              </a:rPr>
              <a:t>ranked #1 (in 2012, 2013, 2014) by </a:t>
            </a:r>
            <a:r>
              <a:rPr lang="en-US" sz="2400" i="1" dirty="0" smtClean="0">
                <a:ea typeface="ＭＳ Ｐゴシック" pitchFamily="34" charset="-128"/>
              </a:rPr>
              <a:t>Washington Monthly</a:t>
            </a:r>
            <a:r>
              <a:rPr lang="en-US" sz="2400" dirty="0" smtClean="0">
                <a:ea typeface="ＭＳ Ｐゴシック" pitchFamily="34" charset="-128"/>
              </a:rPr>
              <a:t> in social mobility (recruitment &amp; graduation of low-income students)</a:t>
            </a:r>
          </a:p>
          <a:p>
            <a:pPr eaLnBrk="1" hangingPunct="1">
              <a:buFontTx/>
              <a:buNone/>
            </a:pPr>
            <a:r>
              <a:rPr lang="en-US" sz="2400" dirty="0">
                <a:ea typeface="ＭＳ Ｐゴシック" pitchFamily="34" charset="-128"/>
              </a:rPr>
              <a:t>r</a:t>
            </a:r>
            <a:r>
              <a:rPr lang="en-US" sz="2400" dirty="0" smtClean="0">
                <a:ea typeface="ＭＳ Ｐゴシック" pitchFamily="34" charset="-128"/>
              </a:rPr>
              <a:t>anked #1 in 2014 by </a:t>
            </a:r>
            <a:r>
              <a:rPr lang="en-US" sz="2400" i="1" dirty="0" smtClean="0">
                <a:ea typeface="ＭＳ Ｐゴシック" pitchFamily="34" charset="-128"/>
              </a:rPr>
              <a:t>Diverse Issues in Higher Education </a:t>
            </a:r>
            <a:r>
              <a:rPr lang="en-US" sz="2400" dirty="0" smtClean="0">
                <a:ea typeface="ＭＳ Ｐゴシック" pitchFamily="34" charset="-128"/>
              </a:rPr>
              <a:t>in math/stat degrees awarded to Hispanics</a:t>
            </a:r>
            <a:endParaRPr lang="en-US" sz="2400" dirty="0">
              <a:ea typeface="ＭＳ Ｐゴシック" pitchFamily="34" charset="-128"/>
            </a:endParaRPr>
          </a:p>
          <a:p>
            <a:pPr eaLnBrk="1" hangingPunct="1">
              <a:buFontTx/>
              <a:buNone/>
            </a:pPr>
            <a:r>
              <a:rPr lang="en-US" sz="2400" dirty="0" smtClean="0">
                <a:ea typeface="ＭＳ Ｐゴシック" pitchFamily="34" charset="-128"/>
              </a:rPr>
              <a:t>(see “Mathematical Lens” in Sept. 2008 </a:t>
            </a:r>
            <a:r>
              <a:rPr lang="en-US" sz="2400" i="1" dirty="0" smtClean="0">
                <a:ea typeface="ＭＳ Ｐゴシック" pitchFamily="34" charset="-128"/>
              </a:rPr>
              <a:t>MT</a:t>
            </a:r>
            <a:r>
              <a:rPr lang="en-US" sz="2400" dirty="0" smtClean="0">
                <a:ea typeface="ＭＳ Ｐゴシック" pitchFamily="34" charset="-128"/>
              </a:rPr>
              <a:t>)</a:t>
            </a:r>
          </a:p>
        </p:txBody>
      </p:sp>
      <p:pic>
        <p:nvPicPr>
          <p:cNvPr id="2052" name="Picture 5" descr="ut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156" y="2971800"/>
            <a:ext cx="20653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72000"/>
            <a:ext cx="2279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ute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60198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rot="582803" flipH="1">
            <a:off x="6989281" y="4017381"/>
            <a:ext cx="118425" cy="1566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Down Arrow 1"/>
          <p:cNvSpPr/>
          <p:nvPr/>
        </p:nvSpPr>
        <p:spPr>
          <a:xfrm>
            <a:off x="2133600" y="3657600"/>
            <a:ext cx="228600" cy="1481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863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what’s Average Class Size?</a:t>
            </a:r>
          </a:p>
        </p:txBody>
      </p:sp>
      <p:sp>
        <p:nvSpPr>
          <p:cNvPr id="21507" name="Content Placeholder 2"/>
          <p:cNvSpPr>
            <a:spLocks noGrp="1"/>
          </p:cNvSpPr>
          <p:nvPr>
            <p:ph idx="1"/>
          </p:nvPr>
        </p:nvSpPr>
        <p:spPr/>
        <p:txBody>
          <a:bodyPr/>
          <a:lstStyle/>
          <a:p>
            <a:r>
              <a:rPr lang="en-US" smtClean="0"/>
              <a:t>Room 1:   3 kids</a:t>
            </a:r>
          </a:p>
          <a:p>
            <a:r>
              <a:rPr lang="en-US" smtClean="0"/>
              <a:t>Room 2:   3 kids</a:t>
            </a:r>
          </a:p>
          <a:p>
            <a:r>
              <a:rPr lang="en-US" smtClean="0"/>
              <a:t>Room 3:   4 kids</a:t>
            </a:r>
          </a:p>
          <a:p>
            <a:r>
              <a:rPr lang="en-US" smtClean="0"/>
              <a:t>Room 4: 10 kids</a:t>
            </a:r>
          </a:p>
          <a:p>
            <a:pPr>
              <a:buFontTx/>
              <a:buNone/>
            </a:pPr>
            <a:endParaRPr lang="en-US" smtClean="0"/>
          </a:p>
          <a:p>
            <a:pPr>
              <a:buFontTx/>
              <a:buNone/>
            </a:pPr>
            <a:r>
              <a:rPr lang="en-US" smtClean="0"/>
              <a:t>Common answers I usually get: </a:t>
            </a:r>
          </a:p>
          <a:p>
            <a:pPr>
              <a:buFontTx/>
              <a:buNone/>
            </a:pPr>
            <a:r>
              <a:rPr lang="en-US" smtClean="0"/>
              <a:t>    5 (mean), 3.5 (median), 3 (mode),</a:t>
            </a:r>
          </a:p>
          <a:p>
            <a:pPr>
              <a:buFontTx/>
              <a:buNone/>
            </a:pPr>
            <a:r>
              <a:rPr lang="en-US" sz="2800" smtClean="0"/>
              <a:t>         and sometimes 6.5 (midrange)</a:t>
            </a:r>
          </a:p>
        </p:txBody>
      </p:sp>
    </p:spTree>
    <p:extLst>
      <p:ext uri="{BB962C8B-B14F-4D97-AF65-F5344CB8AC3E}">
        <p14:creationId xmlns:p14="http://schemas.microsoft.com/office/powerpoint/2010/main" val="3114832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249362"/>
          </a:xfrm>
        </p:spPr>
        <p:txBody>
          <a:bodyPr/>
          <a:lstStyle/>
          <a:p>
            <a:r>
              <a:rPr lang="en-US" smtClean="0"/>
              <a:t>Average per </a:t>
            </a:r>
            <a:r>
              <a:rPr lang="en-US" i="1" smtClean="0"/>
              <a:t>what</a:t>
            </a:r>
            <a:r>
              <a:rPr lang="en-US" smtClean="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3533137"/>
              </p:ext>
            </p:extLst>
          </p:nvPr>
        </p:nvGraphicFramePr>
        <p:xfrm>
          <a:off x="381000" y="1981200"/>
          <a:ext cx="8229600" cy="1736862"/>
        </p:xfrm>
        <a:graphic>
          <a:graphicData uri="http://schemas.openxmlformats.org/drawingml/2006/table">
            <a:tbl>
              <a:tblPr firstRow="1" bandRow="1">
                <a:tableStyleId>{5C22544A-7EE6-4342-B048-85BDC9FD1C3A}</a:tableStyleId>
              </a:tblPr>
              <a:tblGrid>
                <a:gridCol w="1676400"/>
                <a:gridCol w="2514600"/>
                <a:gridCol w="2743200"/>
                <a:gridCol w="1295400"/>
              </a:tblGrid>
              <a:tr h="578908">
                <a:tc>
                  <a:txBody>
                    <a:bodyPr/>
                    <a:lstStyle/>
                    <a:p>
                      <a:endParaRPr lang="en-US" sz="3200" dirty="0"/>
                    </a:p>
                  </a:txBody>
                  <a:tcPr marT="45637" marB="45637"/>
                </a:tc>
                <a:tc>
                  <a:txBody>
                    <a:bodyPr/>
                    <a:lstStyle/>
                    <a:p>
                      <a:pPr algn="r"/>
                      <a:r>
                        <a:rPr lang="en-US" sz="3200" b="0" dirty="0" smtClean="0">
                          <a:solidFill>
                            <a:schemeClr val="tx1"/>
                          </a:solidFill>
                        </a:rPr>
                        <a:t>mode</a:t>
                      </a:r>
                      <a:endParaRPr lang="en-US" sz="3200" b="0" dirty="0">
                        <a:solidFill>
                          <a:schemeClr val="tx1"/>
                        </a:solidFill>
                      </a:endParaRPr>
                    </a:p>
                  </a:txBody>
                  <a:tcPr marT="45637" marB="45637"/>
                </a:tc>
                <a:tc>
                  <a:txBody>
                    <a:bodyPr/>
                    <a:lstStyle/>
                    <a:p>
                      <a:pPr algn="r"/>
                      <a:r>
                        <a:rPr lang="en-US" sz="3200" b="0" dirty="0" smtClean="0">
                          <a:solidFill>
                            <a:schemeClr val="tx1"/>
                          </a:solidFill>
                        </a:rPr>
                        <a:t>median</a:t>
                      </a:r>
                      <a:endParaRPr lang="en-US" sz="3200" b="0" dirty="0">
                        <a:solidFill>
                          <a:schemeClr val="tx1"/>
                        </a:solidFill>
                      </a:endParaRPr>
                    </a:p>
                  </a:txBody>
                  <a:tcPr marT="45637" marB="45637"/>
                </a:tc>
                <a:tc>
                  <a:txBody>
                    <a:bodyPr/>
                    <a:lstStyle/>
                    <a:p>
                      <a:r>
                        <a:rPr lang="en-US" sz="3200" b="0" dirty="0" smtClean="0">
                          <a:solidFill>
                            <a:schemeClr val="tx1"/>
                          </a:solidFill>
                        </a:rPr>
                        <a:t>mean</a:t>
                      </a:r>
                      <a:endParaRPr lang="en-US" sz="3200" b="0" dirty="0">
                        <a:solidFill>
                          <a:schemeClr val="tx1"/>
                        </a:solidFill>
                      </a:endParaRPr>
                    </a:p>
                  </a:txBody>
                  <a:tcPr marT="45637" marB="45637"/>
                </a:tc>
              </a:tr>
              <a:tr h="578908">
                <a:tc>
                  <a:txBody>
                    <a:bodyPr/>
                    <a:lstStyle/>
                    <a:p>
                      <a:r>
                        <a:rPr lang="en-US" sz="3200" dirty="0" smtClean="0"/>
                        <a:t>Class</a:t>
                      </a:r>
                      <a:endParaRPr lang="en-US" sz="3200" dirty="0"/>
                    </a:p>
                  </a:txBody>
                  <a:tcPr marT="45637" marB="45637"/>
                </a:tc>
                <a:tc>
                  <a:txBody>
                    <a:bodyPr/>
                    <a:lstStyle/>
                    <a:p>
                      <a:r>
                        <a:rPr lang="en-US" sz="3200" dirty="0" smtClean="0"/>
                        <a:t>               3</a:t>
                      </a:r>
                      <a:endParaRPr lang="en-US" sz="3200" dirty="0"/>
                    </a:p>
                  </a:txBody>
                  <a:tcPr marT="45637" marB="45637"/>
                </a:tc>
                <a:tc>
                  <a:txBody>
                    <a:bodyPr/>
                    <a:lstStyle/>
                    <a:p>
                      <a:r>
                        <a:rPr lang="en-US" sz="3200" dirty="0" smtClean="0"/>
                        <a:t>                3.5</a:t>
                      </a:r>
                      <a:endParaRPr lang="en-US" sz="3200" dirty="0"/>
                    </a:p>
                  </a:txBody>
                  <a:tcPr marT="45637" marB="45637"/>
                </a:tc>
                <a:tc>
                  <a:txBody>
                    <a:bodyPr/>
                    <a:lstStyle/>
                    <a:p>
                      <a:r>
                        <a:rPr lang="en-US" sz="3200" dirty="0" smtClean="0"/>
                        <a:t>  5</a:t>
                      </a:r>
                      <a:endParaRPr lang="en-US" sz="3200" dirty="0"/>
                    </a:p>
                  </a:txBody>
                  <a:tcPr marT="45637" marB="45637"/>
                </a:tc>
              </a:tr>
              <a:tr h="578908">
                <a:tc>
                  <a:txBody>
                    <a:bodyPr/>
                    <a:lstStyle/>
                    <a:p>
                      <a:r>
                        <a:rPr lang="en-US" sz="3200" dirty="0" smtClean="0"/>
                        <a:t>Student</a:t>
                      </a:r>
                      <a:endParaRPr lang="en-US" sz="3200" dirty="0"/>
                    </a:p>
                  </a:txBody>
                  <a:tcPr marT="45637" marB="45637"/>
                </a:tc>
                <a:tc>
                  <a:txBody>
                    <a:bodyPr/>
                    <a:lstStyle/>
                    <a:p>
                      <a:r>
                        <a:rPr lang="en-US" sz="3200" dirty="0" smtClean="0"/>
                        <a:t>               ?</a:t>
                      </a:r>
                      <a:endParaRPr lang="en-US" sz="3200" dirty="0"/>
                    </a:p>
                  </a:txBody>
                  <a:tcPr marT="45637" marB="45637"/>
                </a:tc>
                <a:tc>
                  <a:txBody>
                    <a:bodyPr/>
                    <a:lstStyle/>
                    <a:p>
                      <a:r>
                        <a:rPr lang="en-US" sz="3200" dirty="0" smtClean="0"/>
                        <a:t>                   ?</a:t>
                      </a:r>
                      <a:endParaRPr lang="en-US" sz="3200" dirty="0"/>
                    </a:p>
                  </a:txBody>
                  <a:tcPr marT="45637" marB="45637"/>
                </a:tc>
                <a:tc>
                  <a:txBody>
                    <a:bodyPr/>
                    <a:lstStyle/>
                    <a:p>
                      <a:r>
                        <a:rPr lang="en-US" sz="3200" dirty="0" smtClean="0"/>
                        <a:t>  ?</a:t>
                      </a:r>
                      <a:endParaRPr lang="en-US" sz="3200" dirty="0"/>
                    </a:p>
                  </a:txBody>
                  <a:tcPr marT="45637" marB="45637"/>
                </a:tc>
              </a:tr>
            </a:tbl>
          </a:graphicData>
        </a:graphic>
      </p:graphicFrame>
      <p:sp>
        <p:nvSpPr>
          <p:cNvPr id="22553" name="TextBox 4"/>
          <p:cNvSpPr txBox="1">
            <a:spLocks noChangeArrowheads="1"/>
          </p:cNvSpPr>
          <p:nvPr/>
        </p:nvSpPr>
        <p:spPr bwMode="auto">
          <a:xfrm>
            <a:off x="-25400" y="4259263"/>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Preceding answers were on per-class basis: {3,3,4,10}. Now, have students use a “per-student basis” with: </a:t>
            </a:r>
          </a:p>
          <a:p>
            <a:pPr eaLnBrk="1" hangingPunct="1"/>
            <a:r>
              <a:rPr lang="en-US" sz="2800"/>
              <a:t> {3,3,3, 3,3,3,  4,4,4,4, 10,10,10,10,10,10,10,10,10,10}</a:t>
            </a:r>
          </a:p>
          <a:p>
            <a:pPr eaLnBrk="1" hangingPunct="1"/>
            <a:r>
              <a:rPr lang="en-US"/>
              <a:t>Al,Bob,Carl,Dee,Ed,Flo;  Gil,Hal,Ivy,Jo;  Kay,Lia,Mo,Ned,Olga,Pat,Qing,Ray,Sue,Ted</a:t>
            </a:r>
            <a:endParaRPr lang="en-US" sz="2800"/>
          </a:p>
        </p:txBody>
      </p:sp>
    </p:spTree>
    <p:extLst>
      <p:ext uri="{BB962C8B-B14F-4D97-AF65-F5344CB8AC3E}">
        <p14:creationId xmlns:p14="http://schemas.microsoft.com/office/powerpoint/2010/main" val="3647211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249362"/>
          </a:xfrm>
        </p:spPr>
        <p:txBody>
          <a:bodyPr/>
          <a:lstStyle/>
          <a:p>
            <a:r>
              <a:rPr lang="en-US" smtClean="0"/>
              <a:t>Average class size per…..?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722820"/>
              </p:ext>
            </p:extLst>
          </p:nvPr>
        </p:nvGraphicFramePr>
        <p:xfrm>
          <a:off x="381000" y="1981200"/>
          <a:ext cx="8229600" cy="1736862"/>
        </p:xfrm>
        <a:graphic>
          <a:graphicData uri="http://schemas.openxmlformats.org/drawingml/2006/table">
            <a:tbl>
              <a:tblPr firstRow="1" bandRow="1">
                <a:tableStyleId>{5C22544A-7EE6-4342-B048-85BDC9FD1C3A}</a:tableStyleId>
              </a:tblPr>
              <a:tblGrid>
                <a:gridCol w="1676400"/>
                <a:gridCol w="1524000"/>
                <a:gridCol w="2438400"/>
                <a:gridCol w="2590800"/>
              </a:tblGrid>
              <a:tr h="578908">
                <a:tc>
                  <a:txBody>
                    <a:bodyPr/>
                    <a:lstStyle/>
                    <a:p>
                      <a:endParaRPr lang="en-US" sz="3200" dirty="0"/>
                    </a:p>
                  </a:txBody>
                  <a:tcPr marT="45637" marB="45637"/>
                </a:tc>
                <a:tc>
                  <a:txBody>
                    <a:bodyPr/>
                    <a:lstStyle/>
                    <a:p>
                      <a:pPr algn="r"/>
                      <a:r>
                        <a:rPr lang="en-US" sz="3200" b="0" dirty="0" smtClean="0">
                          <a:solidFill>
                            <a:schemeClr val="tx1"/>
                          </a:solidFill>
                        </a:rPr>
                        <a:t>mode</a:t>
                      </a:r>
                      <a:endParaRPr lang="en-US" sz="3200" b="0" dirty="0">
                        <a:solidFill>
                          <a:schemeClr val="tx1"/>
                        </a:solidFill>
                      </a:endParaRPr>
                    </a:p>
                  </a:txBody>
                  <a:tcPr marT="45637" marB="45637"/>
                </a:tc>
                <a:tc>
                  <a:txBody>
                    <a:bodyPr/>
                    <a:lstStyle/>
                    <a:p>
                      <a:pPr algn="r"/>
                      <a:r>
                        <a:rPr lang="en-US" sz="3200" b="0" dirty="0" smtClean="0">
                          <a:solidFill>
                            <a:schemeClr val="tx1"/>
                          </a:solidFill>
                        </a:rPr>
                        <a:t>median</a:t>
                      </a:r>
                      <a:endParaRPr lang="en-US" sz="3200" b="0" dirty="0">
                        <a:solidFill>
                          <a:schemeClr val="tx1"/>
                        </a:solidFill>
                      </a:endParaRPr>
                    </a:p>
                  </a:txBody>
                  <a:tcPr marT="45637" marB="45637"/>
                </a:tc>
                <a:tc>
                  <a:txBody>
                    <a:bodyPr/>
                    <a:lstStyle/>
                    <a:p>
                      <a:pPr algn="r"/>
                      <a:r>
                        <a:rPr lang="en-US" sz="3200" b="0" dirty="0" smtClean="0">
                          <a:solidFill>
                            <a:schemeClr val="tx1"/>
                          </a:solidFill>
                        </a:rPr>
                        <a:t>mean</a:t>
                      </a:r>
                      <a:endParaRPr lang="en-US" sz="3200" b="0" dirty="0">
                        <a:solidFill>
                          <a:schemeClr val="tx1"/>
                        </a:solidFill>
                      </a:endParaRPr>
                    </a:p>
                  </a:txBody>
                  <a:tcPr marT="45637" marB="45637"/>
                </a:tc>
              </a:tr>
              <a:tr h="578908">
                <a:tc>
                  <a:txBody>
                    <a:bodyPr/>
                    <a:lstStyle/>
                    <a:p>
                      <a:r>
                        <a:rPr lang="en-US" sz="3200" dirty="0" smtClean="0"/>
                        <a:t>Class</a:t>
                      </a:r>
                      <a:endParaRPr lang="en-US" sz="3200" dirty="0"/>
                    </a:p>
                  </a:txBody>
                  <a:tcPr marT="45637" marB="45637"/>
                </a:tc>
                <a:tc>
                  <a:txBody>
                    <a:bodyPr/>
                    <a:lstStyle/>
                    <a:p>
                      <a:r>
                        <a:rPr lang="en-US" sz="3200" dirty="0" smtClean="0"/>
                        <a:t>3</a:t>
                      </a:r>
                      <a:endParaRPr lang="en-US" sz="3200" dirty="0"/>
                    </a:p>
                  </a:txBody>
                  <a:tcPr marT="45637" marB="45637"/>
                </a:tc>
                <a:tc>
                  <a:txBody>
                    <a:bodyPr/>
                    <a:lstStyle/>
                    <a:p>
                      <a:r>
                        <a:rPr lang="en-US" sz="3200" dirty="0" smtClean="0"/>
                        <a:t>               3.5</a:t>
                      </a:r>
                      <a:endParaRPr lang="en-US" sz="3200" dirty="0"/>
                    </a:p>
                  </a:txBody>
                  <a:tcPr marT="45637" marB="45637"/>
                </a:tc>
                <a:tc>
                  <a:txBody>
                    <a:bodyPr/>
                    <a:lstStyle/>
                    <a:p>
                      <a:pPr algn="r"/>
                      <a:r>
                        <a:rPr lang="en-US" sz="3200" dirty="0" smtClean="0"/>
                        <a:t>  5</a:t>
                      </a:r>
                      <a:endParaRPr lang="en-US" sz="3200" dirty="0"/>
                    </a:p>
                  </a:txBody>
                  <a:tcPr marT="45637" marB="45637"/>
                </a:tc>
              </a:tr>
              <a:tr h="578908">
                <a:tc>
                  <a:txBody>
                    <a:bodyPr/>
                    <a:lstStyle/>
                    <a:p>
                      <a:r>
                        <a:rPr lang="en-US" sz="3200" dirty="0" smtClean="0"/>
                        <a:t>Student</a:t>
                      </a:r>
                      <a:endParaRPr lang="en-US" sz="3200" dirty="0"/>
                    </a:p>
                  </a:txBody>
                  <a:tcPr marT="45637" marB="45637"/>
                </a:tc>
                <a:tc>
                  <a:txBody>
                    <a:bodyPr/>
                    <a:lstStyle/>
                    <a:p>
                      <a:r>
                        <a:rPr lang="en-US" sz="3200" dirty="0" smtClean="0"/>
                        <a:t>10</a:t>
                      </a:r>
                      <a:endParaRPr lang="en-US" sz="3200" dirty="0"/>
                    </a:p>
                  </a:txBody>
                  <a:tcPr marT="45637" marB="45637"/>
                </a:tc>
                <a:tc>
                  <a:txBody>
                    <a:bodyPr/>
                    <a:lstStyle/>
                    <a:p>
                      <a:r>
                        <a:rPr lang="en-US" sz="3200" dirty="0" smtClean="0"/>
                        <a:t>(10+4)/2 = 7</a:t>
                      </a:r>
                      <a:endParaRPr lang="en-US" sz="3200" dirty="0"/>
                    </a:p>
                  </a:txBody>
                  <a:tcPr marT="45637" marB="45637"/>
                </a:tc>
                <a:tc>
                  <a:txBody>
                    <a:bodyPr/>
                    <a:lstStyle/>
                    <a:p>
                      <a:pPr algn="r"/>
                      <a:r>
                        <a:rPr lang="en-US" sz="3200" dirty="0" smtClean="0"/>
                        <a:t>134/20 = 6.7</a:t>
                      </a:r>
                      <a:endParaRPr lang="en-US" sz="3200" dirty="0"/>
                    </a:p>
                  </a:txBody>
                  <a:tcPr marT="45637" marB="45637"/>
                </a:tc>
              </a:tr>
            </a:tbl>
          </a:graphicData>
        </a:graphic>
      </p:graphicFrame>
      <p:sp>
        <p:nvSpPr>
          <p:cNvPr id="23577" name="TextBox 4"/>
          <p:cNvSpPr txBox="1">
            <a:spLocks noChangeArrowheads="1"/>
          </p:cNvSpPr>
          <p:nvPr/>
        </p:nvSpPr>
        <p:spPr bwMode="auto">
          <a:xfrm>
            <a:off x="-30480" y="42672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t>{3,3,4,10} for per-</a:t>
            </a:r>
            <a:r>
              <a:rPr lang="en-US" sz="2800" i="1" dirty="0">
                <a:solidFill>
                  <a:srgbClr val="FF0000"/>
                </a:solidFill>
              </a:rPr>
              <a:t>class</a:t>
            </a:r>
            <a:r>
              <a:rPr lang="en-US" sz="2800" dirty="0"/>
              <a:t> basis</a:t>
            </a:r>
          </a:p>
          <a:p>
            <a:pPr eaLnBrk="1" hangingPunct="1"/>
            <a:endParaRPr lang="en-US" sz="2800" dirty="0"/>
          </a:p>
          <a:p>
            <a:pPr eaLnBrk="1" hangingPunct="1"/>
            <a:r>
              <a:rPr lang="en-US" sz="2800" dirty="0"/>
              <a:t>{3,3,3, 3,3,3,  4,4,4,4, 10,10,10,10,10,10,10,10,10,10}</a:t>
            </a:r>
          </a:p>
          <a:p>
            <a:pPr eaLnBrk="1" hangingPunct="1"/>
            <a:r>
              <a:rPr lang="en-US" sz="2800" dirty="0"/>
              <a:t>for per-</a:t>
            </a:r>
            <a:r>
              <a:rPr lang="en-US" sz="2800" i="1" dirty="0">
                <a:solidFill>
                  <a:srgbClr val="FF0000"/>
                </a:solidFill>
              </a:rPr>
              <a:t>student</a:t>
            </a:r>
            <a:r>
              <a:rPr lang="en-US" sz="2800" dirty="0"/>
              <a:t> basis</a:t>
            </a:r>
          </a:p>
        </p:txBody>
      </p:sp>
      <p:cxnSp>
        <p:nvCxnSpPr>
          <p:cNvPr id="5" name="Straight Arrow Connector 4"/>
          <p:cNvCxnSpPr/>
          <p:nvPr/>
        </p:nvCxnSpPr>
        <p:spPr>
          <a:xfrm flipH="1">
            <a:off x="3543300" y="3532632"/>
            <a:ext cx="2057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12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Whole-class debrief</a:t>
            </a:r>
          </a:p>
        </p:txBody>
      </p:sp>
      <p:sp>
        <p:nvSpPr>
          <p:cNvPr id="3" name="Content Placeholder 2"/>
          <p:cNvSpPr>
            <a:spLocks noGrp="1"/>
          </p:cNvSpPr>
          <p:nvPr>
            <p:ph idx="1"/>
          </p:nvPr>
        </p:nvSpPr>
        <p:spPr>
          <a:xfrm>
            <a:off x="304800" y="1447800"/>
            <a:ext cx="8610600" cy="4876800"/>
          </a:xfrm>
        </p:spPr>
        <p:txBody>
          <a:bodyPr/>
          <a:lstStyle/>
          <a:p>
            <a:pPr>
              <a:defRPr/>
            </a:pPr>
            <a:r>
              <a:rPr lang="en-US" dirty="0" smtClean="0"/>
              <a:t>Ambiguity of the word “average”:  need to specify not only </a:t>
            </a:r>
            <a:r>
              <a:rPr lang="en-US" i="1" dirty="0" smtClean="0"/>
              <a:t>which</a:t>
            </a:r>
            <a:r>
              <a:rPr lang="en-US" dirty="0" smtClean="0"/>
              <a:t> average, but also </a:t>
            </a:r>
            <a:r>
              <a:rPr lang="en-US" i="1" dirty="0" smtClean="0"/>
              <a:t>basis unit </a:t>
            </a:r>
            <a:r>
              <a:rPr lang="en-US" dirty="0" smtClean="0"/>
              <a:t>over which you are averaging!</a:t>
            </a:r>
          </a:p>
          <a:p>
            <a:pPr>
              <a:defRPr/>
            </a:pPr>
            <a:r>
              <a:rPr lang="en-US" dirty="0" smtClean="0"/>
              <a:t>Which basis results in a larger number?</a:t>
            </a:r>
          </a:p>
          <a:p>
            <a:pPr>
              <a:defRPr/>
            </a:pPr>
            <a:r>
              <a:rPr lang="en-US" dirty="0"/>
              <a:t>Which basis is more useful for consumers</a:t>
            </a:r>
            <a:r>
              <a:rPr lang="en-US" dirty="0" smtClean="0"/>
              <a:t>?</a:t>
            </a:r>
          </a:p>
          <a:p>
            <a:pPr>
              <a:defRPr/>
            </a:pPr>
            <a:r>
              <a:rPr lang="en-US" dirty="0" smtClean="0"/>
              <a:t>How to count auditing students, online courses, lab/recitation sections, etc.?</a:t>
            </a:r>
          </a:p>
          <a:p>
            <a:pPr>
              <a:defRPr/>
            </a:pPr>
            <a:r>
              <a:rPr lang="en-US" dirty="0"/>
              <a:t>Connection to “student-teacher ratio”?</a:t>
            </a:r>
          </a:p>
          <a:p>
            <a:pPr marL="0" indent="0">
              <a:buFontTx/>
              <a:buNone/>
              <a:defRPr/>
            </a:pPr>
            <a:endParaRPr lang="en-US" dirty="0" smtClean="0"/>
          </a:p>
          <a:p>
            <a:pPr>
              <a:defRPr/>
            </a:pPr>
            <a:endParaRPr lang="en-US" dirty="0" smtClean="0"/>
          </a:p>
          <a:p>
            <a:pPr>
              <a:defRPr/>
            </a:pPr>
            <a:endParaRPr lang="en-US" dirty="0" smtClean="0"/>
          </a:p>
          <a:p>
            <a:pPr>
              <a:defRPr/>
            </a:pPr>
            <a:endParaRPr lang="en-US" dirty="0" smtClean="0"/>
          </a:p>
          <a:p>
            <a:pPr marL="0" indent="0">
              <a:buFontTx/>
              <a:buNone/>
              <a:defRPr/>
            </a:pPr>
            <a:endParaRPr lang="en-US" sz="1800" dirty="0" smtClean="0"/>
          </a:p>
          <a:p>
            <a:pPr>
              <a:defRPr/>
            </a:pPr>
            <a:endParaRPr lang="en-US" dirty="0"/>
          </a:p>
          <a:p>
            <a:pPr>
              <a:defRPr/>
            </a:pPr>
            <a:endParaRPr lang="en-US" dirty="0" smtClean="0"/>
          </a:p>
          <a:p>
            <a:pPr marL="0" indent="0">
              <a:buFontTx/>
              <a:buNone/>
              <a:defRPr/>
            </a:pPr>
            <a:endParaRPr lang="en-US" dirty="0"/>
          </a:p>
        </p:txBody>
      </p:sp>
    </p:spTree>
    <p:extLst>
      <p:ext uri="{BB962C8B-B14F-4D97-AF65-F5344CB8AC3E}">
        <p14:creationId xmlns:p14="http://schemas.microsoft.com/office/powerpoint/2010/main" val="421129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Data used to explore </a:t>
            </a:r>
            <a:br>
              <a:rPr lang="en-US" dirty="0" smtClean="0"/>
            </a:br>
            <a:r>
              <a:rPr lang="en-US" dirty="0" smtClean="0"/>
              <a:t>school overcrowding </a:t>
            </a:r>
            <a:br>
              <a:rPr lang="en-US" dirty="0" smtClean="0"/>
            </a:br>
            <a:r>
              <a:rPr lang="en-US" sz="1800" dirty="0" smtClean="0"/>
              <a:t>(Turner &amp; </a:t>
            </a:r>
            <a:r>
              <a:rPr lang="en-US" sz="1800" dirty="0" err="1" smtClean="0"/>
              <a:t>Strawhun</a:t>
            </a:r>
            <a:r>
              <a:rPr lang="en-US" sz="1800" dirty="0" smtClean="0"/>
              <a:t>, in May 2007 </a:t>
            </a:r>
            <a:r>
              <a:rPr lang="en-US" sz="1800" i="1" dirty="0" smtClean="0"/>
              <a:t>TCM</a:t>
            </a:r>
            <a:r>
              <a:rPr lang="en-US" sz="1800" dirty="0" smtClean="0"/>
              <a:t>)</a:t>
            </a:r>
          </a:p>
        </p:txBody>
      </p:sp>
      <p:sp>
        <p:nvSpPr>
          <p:cNvPr id="29699" name="Content Placeholder 2"/>
          <p:cNvSpPr>
            <a:spLocks noGrp="1"/>
          </p:cNvSpPr>
          <p:nvPr>
            <p:ph idx="1"/>
          </p:nvPr>
        </p:nvSpPr>
        <p:spPr>
          <a:xfrm>
            <a:off x="457200" y="1752600"/>
            <a:ext cx="8229600" cy="4525963"/>
          </a:xfrm>
        </p:spPr>
        <p:txBody>
          <a:bodyPr/>
          <a:lstStyle/>
          <a:p>
            <a:r>
              <a:rPr lang="en-US" dirty="0" smtClean="0"/>
              <a:t>Teacher asked 6</a:t>
            </a:r>
            <a:r>
              <a:rPr lang="en-US" baseline="30000" dirty="0" smtClean="0"/>
              <a:t>th</a:t>
            </a:r>
            <a:r>
              <a:rPr lang="en-US" dirty="0" smtClean="0"/>
              <a:t>-graders to consider what data would be needed to compare school to the nearest school </a:t>
            </a:r>
          </a:p>
          <a:p>
            <a:r>
              <a:rPr lang="en-US" dirty="0" smtClean="0"/>
              <a:t>Students collected data on area (hallway, classroom, bathroom) per student</a:t>
            </a:r>
          </a:p>
          <a:p>
            <a:r>
              <a:rPr lang="en-US" dirty="0" smtClean="0"/>
              <a:t>Students presented findings to school and district administrators and a proposed increase in enrollment was avoided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710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13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smtClean="0"/>
          </a:p>
        </p:txBody>
      </p:sp>
      <p:sp>
        <p:nvSpPr>
          <p:cNvPr id="48131" name="Rectangle 3"/>
          <p:cNvSpPr>
            <a:spLocks noGrp="1" noChangeArrowheads="1"/>
          </p:cNvSpPr>
          <p:nvPr>
            <p:ph type="body" idx="1"/>
          </p:nvPr>
        </p:nvSpPr>
        <p:spPr/>
        <p:txBody>
          <a:bodyPr/>
          <a:lstStyle/>
          <a:p>
            <a:endParaRPr lang="en-US" smtClean="0"/>
          </a:p>
        </p:txBody>
      </p:sp>
      <p:pic>
        <p:nvPicPr>
          <p:cNvPr id="48132" name="Picture 5" descr="725D0C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19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smtClean="0"/>
              <a:t>“DWB: Driving while Black/Brown”</a:t>
            </a:r>
            <a:endParaRPr lang="en-US" sz="2400" dirty="0" smtClean="0"/>
          </a:p>
        </p:txBody>
      </p:sp>
      <p:sp>
        <p:nvSpPr>
          <p:cNvPr id="49155" name="Rectangle 3"/>
          <p:cNvSpPr>
            <a:spLocks noGrp="1" noChangeArrowheads="1"/>
          </p:cNvSpPr>
          <p:nvPr>
            <p:ph type="body" idx="1"/>
          </p:nvPr>
        </p:nvSpPr>
        <p:spPr>
          <a:xfrm>
            <a:off x="228600" y="1600200"/>
            <a:ext cx="8763000" cy="4525963"/>
          </a:xfrm>
        </p:spPr>
        <p:txBody>
          <a:bodyPr/>
          <a:lstStyle/>
          <a:p>
            <a:pPr>
              <a:buFontTx/>
              <a:buNone/>
            </a:pPr>
            <a:r>
              <a:rPr lang="en-US" dirty="0" smtClean="0"/>
              <a:t>Rico Gutstein (2006) middle school lesson is a vehicle for students to learn how to:</a:t>
            </a:r>
          </a:p>
          <a:p>
            <a:pPr>
              <a:buFontTx/>
              <a:buNone/>
            </a:pPr>
            <a:r>
              <a:rPr lang="en-US" dirty="0" smtClean="0"/>
              <a:t>analyze data from a probability simulation </a:t>
            </a:r>
          </a:p>
          <a:p>
            <a:pPr>
              <a:buFontTx/>
              <a:buNone/>
            </a:pPr>
            <a:r>
              <a:rPr lang="en-US" dirty="0" smtClean="0"/>
              <a:t>    (drawing  cubes color-coded for ethnicity),</a:t>
            </a:r>
          </a:p>
          <a:p>
            <a:pPr>
              <a:buFontTx/>
              <a:buNone/>
            </a:pPr>
            <a:r>
              <a:rPr lang="en-US" dirty="0" smtClean="0"/>
              <a:t>set up a simulation of random traffic stops </a:t>
            </a:r>
          </a:p>
          <a:p>
            <a:pPr>
              <a:buFontTx/>
              <a:buNone/>
            </a:pPr>
            <a:r>
              <a:rPr lang="en-US" dirty="0" smtClean="0"/>
              <a:t>    (based on 10 years of data from </a:t>
            </a:r>
            <a:r>
              <a:rPr lang="en-US" dirty="0" err="1" smtClean="0"/>
              <a:t>IIlinois</a:t>
            </a:r>
            <a:r>
              <a:rPr lang="en-US" dirty="0" smtClean="0"/>
              <a:t>),  &amp;</a:t>
            </a:r>
          </a:p>
          <a:p>
            <a:pPr>
              <a:buFontTx/>
              <a:buNone/>
            </a:pPr>
            <a:r>
              <a:rPr lang="en-US" dirty="0" smtClean="0"/>
              <a:t>examine the relationship between theoretical probabilities (expected values from random traffic stops) and empirical data</a:t>
            </a:r>
          </a:p>
        </p:txBody>
      </p:sp>
    </p:spTree>
    <p:extLst>
      <p:ext uri="{BB962C8B-B14F-4D97-AF65-F5344CB8AC3E}">
        <p14:creationId xmlns:p14="http://schemas.microsoft.com/office/powerpoint/2010/main" val="2273855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sz="2000" dirty="0">
                <a:hlinkClick r:id="rId2"/>
              </a:rPr>
              <a:t>http://</a:t>
            </a:r>
            <a:r>
              <a:rPr lang="en-US" sz="2000" dirty="0" smtClean="0">
                <a:hlinkClick r:id="rId2"/>
              </a:rPr>
              <a:t>www.racialprofilinganalysis.neu.edu/background/jurisdictions.php</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8486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49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754063"/>
          </a:xfrm>
        </p:spPr>
        <p:txBody>
          <a:bodyPr/>
          <a:lstStyle/>
          <a:p>
            <a:pPr eaLnBrk="1" hangingPunct="1"/>
            <a:r>
              <a:rPr lang="en-US" altLang="en-US" sz="4000" dirty="0"/>
              <a:t>s</a:t>
            </a:r>
            <a:r>
              <a:rPr lang="en-US" altLang="en-US" sz="4000" dirty="0" smtClean="0"/>
              <a:t>ome of my equity-related papers</a:t>
            </a:r>
          </a:p>
        </p:txBody>
      </p:sp>
      <p:sp>
        <p:nvSpPr>
          <p:cNvPr id="5123" name="Rectangle 3"/>
          <p:cNvSpPr>
            <a:spLocks noGrp="1" noChangeArrowheads="1"/>
          </p:cNvSpPr>
          <p:nvPr>
            <p:ph type="body" idx="1"/>
          </p:nvPr>
        </p:nvSpPr>
        <p:spPr>
          <a:xfrm>
            <a:off x="0" y="1143000"/>
            <a:ext cx="7543800" cy="5486400"/>
          </a:xfrm>
        </p:spPr>
        <p:txBody>
          <a:bodyPr/>
          <a:lstStyle/>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 </a:t>
            </a:r>
          </a:p>
          <a:p>
            <a:pPr eaLnBrk="1" hangingPunct="1">
              <a:lnSpc>
                <a:spcPct val="60000"/>
              </a:lnSpc>
              <a:buNone/>
            </a:pPr>
            <a:r>
              <a:rPr lang="en-US" altLang="en-US" sz="1700" dirty="0" smtClean="0"/>
              <a:t>Diversity (ICOTS8) </a:t>
            </a:r>
          </a:p>
          <a:p>
            <a:pPr eaLnBrk="1" hangingPunct="1">
              <a:lnSpc>
                <a:spcPct val="60000"/>
              </a:lnSpc>
              <a:buNone/>
            </a:pPr>
            <a:endParaRPr lang="en-US" altLang="en-US" sz="1700" dirty="0" smtClean="0"/>
          </a:p>
          <a:p>
            <a:pPr eaLnBrk="1" hangingPunct="1">
              <a:lnSpc>
                <a:spcPct val="60000"/>
              </a:lnSpc>
              <a:buNone/>
            </a:pPr>
            <a:r>
              <a:rPr lang="en-US" altLang="en-US" sz="1700" dirty="0" err="1" smtClean="0"/>
              <a:t>Ethnostatistics</a:t>
            </a:r>
            <a:r>
              <a:rPr lang="en-US" altLang="en-US" sz="1700" dirty="0" smtClean="0"/>
              <a:t> </a:t>
            </a:r>
            <a:r>
              <a:rPr lang="en-US" altLang="en-US" sz="1700" dirty="0"/>
              <a:t>(June 2010 </a:t>
            </a:r>
            <a:r>
              <a:rPr lang="en-US" altLang="en-US" sz="1700" i="1" dirty="0"/>
              <a:t>Notices of the </a:t>
            </a:r>
            <a:r>
              <a:rPr lang="en-US" altLang="en-US" sz="1700" i="1" dirty="0" err="1"/>
              <a:t>NASGEm</a:t>
            </a:r>
            <a:r>
              <a:rPr lang="en-US" altLang="en-US" sz="1700" dirty="0"/>
              <a:t>)</a:t>
            </a:r>
          </a:p>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English language learners (Nov. 2009, Nov. 2013 </a:t>
            </a:r>
            <a:r>
              <a:rPr lang="en-US" altLang="en-US" sz="1700" i="1" dirty="0" smtClean="0"/>
              <a:t>SERJ</a:t>
            </a:r>
            <a:r>
              <a:rPr lang="en-US" altLang="en-US" sz="1700" dirty="0" smtClean="0"/>
              <a:t>)</a:t>
            </a:r>
          </a:p>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Equity (Oct. 2009 </a:t>
            </a:r>
            <a:r>
              <a:rPr lang="en-US" altLang="en-US" sz="1700" i="1" dirty="0" smtClean="0"/>
              <a:t>TEEM</a:t>
            </a:r>
            <a:r>
              <a:rPr lang="en-US" altLang="en-US" sz="1700" dirty="0" smtClean="0"/>
              <a:t>)</a:t>
            </a:r>
          </a:p>
          <a:p>
            <a:pPr eaLnBrk="1" hangingPunct="1">
              <a:lnSpc>
                <a:spcPct val="60000"/>
              </a:lnSpc>
              <a:buFontTx/>
              <a:buNone/>
            </a:pPr>
            <a:r>
              <a:rPr lang="en-US" altLang="en-US" sz="1700" dirty="0" smtClean="0"/>
              <a:t>Stereotype Threat (April 2014 </a:t>
            </a:r>
            <a:r>
              <a:rPr lang="en-US" altLang="en-US" sz="1700" i="1" dirty="0" smtClean="0"/>
              <a:t>MT</a:t>
            </a:r>
            <a:r>
              <a:rPr lang="en-US" altLang="en-US" sz="1700" dirty="0" smtClean="0"/>
              <a:t>)</a:t>
            </a:r>
          </a:p>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Ethics (Nov. 2004 </a:t>
            </a:r>
            <a:r>
              <a:rPr lang="en-US" altLang="en-US" sz="1700" i="1" dirty="0" smtClean="0"/>
              <a:t>JSE</a:t>
            </a:r>
            <a:r>
              <a:rPr lang="en-US" altLang="en-US" sz="1700" dirty="0" smtClean="0"/>
              <a:t>)</a:t>
            </a:r>
          </a:p>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Social justice (March 2007</a:t>
            </a:r>
            <a:r>
              <a:rPr lang="en-US" altLang="en-US" sz="1700" i="1" dirty="0" smtClean="0"/>
              <a:t>JSE; </a:t>
            </a:r>
          </a:p>
          <a:p>
            <a:pPr eaLnBrk="1" hangingPunct="1">
              <a:lnSpc>
                <a:spcPct val="60000"/>
              </a:lnSpc>
              <a:buFontTx/>
              <a:buNone/>
            </a:pPr>
            <a:r>
              <a:rPr lang="en-US" altLang="en-US" sz="1700" i="1" dirty="0" smtClean="0"/>
              <a:t>                       2007 CAUSE &amp; 2008 ASA webinars</a:t>
            </a:r>
            <a:r>
              <a:rPr lang="en-US" altLang="en-US" sz="1700" dirty="0" smtClean="0"/>
              <a:t>) </a:t>
            </a:r>
          </a:p>
          <a:p>
            <a:pPr eaLnBrk="1" hangingPunct="1">
              <a:lnSpc>
                <a:spcPct val="60000"/>
              </a:lnSpc>
              <a:buFontTx/>
              <a:buNone/>
            </a:pPr>
            <a:endParaRPr lang="en-US" altLang="en-US" sz="1700" dirty="0" smtClean="0"/>
          </a:p>
          <a:p>
            <a:pPr eaLnBrk="1" hangingPunct="1">
              <a:lnSpc>
                <a:spcPct val="60000"/>
              </a:lnSpc>
              <a:buFontTx/>
              <a:buNone/>
            </a:pPr>
            <a:r>
              <a:rPr lang="en-US" altLang="en-US" sz="1700" dirty="0" smtClean="0"/>
              <a:t>Service learning (paper from 2008 JSM)</a:t>
            </a:r>
          </a:p>
          <a:p>
            <a:pPr eaLnBrk="1" hangingPunct="1">
              <a:lnSpc>
                <a:spcPct val="60000"/>
              </a:lnSpc>
              <a:buFontTx/>
              <a:buNone/>
            </a:pPr>
            <a:endParaRPr lang="en-US" altLang="en-US" sz="1700" dirty="0" smtClean="0"/>
          </a:p>
          <a:p>
            <a:pPr eaLnBrk="1" hangingPunct="1">
              <a:lnSpc>
                <a:spcPct val="60000"/>
              </a:lnSpc>
              <a:buFontTx/>
              <a:buNone/>
            </a:pPr>
            <a:r>
              <a:rPr lang="en-US" altLang="en-US" sz="2800" dirty="0" smtClean="0"/>
              <a:t>Links/papers on these and more:</a:t>
            </a:r>
          </a:p>
          <a:p>
            <a:pPr eaLnBrk="1" hangingPunct="1">
              <a:lnSpc>
                <a:spcPct val="60000"/>
              </a:lnSpc>
              <a:buFontTx/>
              <a:buNone/>
            </a:pPr>
            <a:r>
              <a:rPr lang="en-US" altLang="en-US" sz="2000" dirty="0" smtClean="0">
                <a:hlinkClick r:id="rId3"/>
              </a:rPr>
              <a:t>www.math.utep.edu/Faculty/lesser/equity.html</a:t>
            </a:r>
            <a:endParaRPr lang="en-US" altLang="en-US" sz="2000" dirty="0" smtClean="0"/>
          </a:p>
          <a:p>
            <a:pPr eaLnBrk="1" hangingPunct="1">
              <a:lnSpc>
                <a:spcPct val="60000"/>
              </a:lnSpc>
              <a:buFontTx/>
              <a:buNone/>
            </a:pPr>
            <a:endParaRPr lang="en-US" altLang="en-US" sz="2000" dirty="0" smtClean="0"/>
          </a:p>
          <a:p>
            <a:pPr eaLnBrk="1" hangingPunct="1">
              <a:lnSpc>
                <a:spcPct val="60000"/>
              </a:lnSpc>
              <a:buFontTx/>
              <a:buNone/>
            </a:pPr>
            <a:endParaRPr lang="en-US" altLang="en-US" sz="2000" dirty="0" smtClean="0"/>
          </a:p>
          <a:p>
            <a:pPr eaLnBrk="1" hangingPunct="1">
              <a:lnSpc>
                <a:spcPct val="60000"/>
              </a:lnSpc>
              <a:buFontTx/>
              <a:buNone/>
            </a:pPr>
            <a:endParaRPr lang="en-US" altLang="en-US" sz="1700" dirty="0" smtClean="0"/>
          </a:p>
          <a:p>
            <a:pPr eaLnBrk="1" hangingPunct="1">
              <a:lnSpc>
                <a:spcPct val="60000"/>
              </a:lnSpc>
              <a:buFontTx/>
              <a:buNone/>
            </a:pPr>
            <a:endParaRPr lang="en-US" altLang="en-US" sz="1700" dirty="0" smtClean="0"/>
          </a:p>
          <a:p>
            <a:pPr eaLnBrk="1" hangingPunct="1">
              <a:lnSpc>
                <a:spcPct val="60000"/>
              </a:lnSpc>
              <a:buFontTx/>
              <a:buNone/>
            </a:pPr>
            <a:endParaRPr lang="en-US" altLang="en-US" sz="1700" dirty="0" smtClean="0"/>
          </a:p>
          <a:p>
            <a:pPr eaLnBrk="1" hangingPunct="1">
              <a:lnSpc>
                <a:spcPct val="60000"/>
              </a:lnSpc>
            </a:pPr>
            <a:endParaRPr lang="en-US" altLang="en-US" sz="1700" dirty="0" smtClean="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90600"/>
            <a:ext cx="3124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8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Example profiling report</a:t>
            </a:r>
            <a:endParaRPr lang="en-US" dirty="0"/>
          </a:p>
        </p:txBody>
      </p:sp>
      <p:sp>
        <p:nvSpPr>
          <p:cNvPr id="3" name="Content Placeholder 2"/>
          <p:cNvSpPr>
            <a:spLocks noGrp="1"/>
          </p:cNvSpPr>
          <p:nvPr>
            <p:ph idx="1"/>
          </p:nvPr>
        </p:nvSpPr>
        <p:spPr>
          <a:xfrm>
            <a:off x="457200" y="990600"/>
            <a:ext cx="8229600" cy="57912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534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152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381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0132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Investigating Hiring Discrimination </a:t>
            </a:r>
            <a:br>
              <a:rPr lang="en-US" smtClean="0"/>
            </a:br>
            <a:r>
              <a:rPr lang="en-US" sz="3200" smtClean="0"/>
              <a:t>(Kansas State U.’s J.J. Higgins)</a:t>
            </a:r>
          </a:p>
        </p:txBody>
      </p:sp>
      <p:sp>
        <p:nvSpPr>
          <p:cNvPr id="44035" name="Rectangle 3"/>
          <p:cNvSpPr>
            <a:spLocks noGrp="1" noChangeArrowheads="1"/>
          </p:cNvSpPr>
          <p:nvPr>
            <p:ph type="body" idx="1"/>
          </p:nvPr>
        </p:nvSpPr>
        <p:spPr>
          <a:xfrm>
            <a:off x="228600" y="1600200"/>
            <a:ext cx="8763000" cy="4800600"/>
          </a:xfrm>
        </p:spPr>
        <p:txBody>
          <a:bodyPr/>
          <a:lstStyle/>
          <a:p>
            <a:pPr eaLnBrk="1" hangingPunct="1">
              <a:buFontTx/>
              <a:buNone/>
            </a:pPr>
            <a:r>
              <a:rPr lang="en-US" dirty="0" smtClean="0"/>
              <a:t>A company will hire 14 people by choosing </a:t>
            </a:r>
          </a:p>
          <a:p>
            <a:pPr eaLnBrk="1" hangingPunct="1">
              <a:buFontTx/>
              <a:buNone/>
            </a:pPr>
            <a:r>
              <a:rPr lang="en-US" dirty="0" smtClean="0"/>
              <a:t>   at random from a large pool with </a:t>
            </a:r>
          </a:p>
          <a:p>
            <a:pPr eaLnBrk="1" hangingPunct="1">
              <a:buFontTx/>
              <a:buNone/>
            </a:pPr>
            <a:r>
              <a:rPr lang="en-US" dirty="0" smtClean="0"/>
              <a:t>equal numbers of equally-qualified M &amp; W. </a:t>
            </a:r>
          </a:p>
          <a:p>
            <a:pPr eaLnBrk="1" hangingPunct="1">
              <a:buFontTx/>
              <a:buNone/>
            </a:pPr>
            <a:endParaRPr lang="en-US" sz="1400" dirty="0" smtClean="0"/>
          </a:p>
          <a:p>
            <a:pPr eaLnBrk="1" hangingPunct="1">
              <a:buFontTx/>
              <a:buNone/>
            </a:pPr>
            <a:r>
              <a:rPr lang="en-US" dirty="0" smtClean="0"/>
              <a:t>How likely is hiring 7 M &amp; 7 W? </a:t>
            </a:r>
          </a:p>
          <a:p>
            <a:pPr eaLnBrk="1" hangingPunct="1">
              <a:buFontTx/>
              <a:buNone/>
            </a:pPr>
            <a:r>
              <a:rPr lang="en-US" dirty="0" smtClean="0"/>
              <a:t>What deviation from this would feel suspicious?</a:t>
            </a:r>
          </a:p>
          <a:p>
            <a:pPr eaLnBrk="1" hangingPunct="1">
              <a:buFontTx/>
              <a:buNone/>
            </a:pPr>
            <a:endParaRPr lang="en-US" sz="1000" dirty="0" smtClean="0"/>
          </a:p>
          <a:p>
            <a:pPr eaLnBrk="1" hangingPunct="1">
              <a:buFontTx/>
              <a:buNone/>
            </a:pPr>
            <a:r>
              <a:rPr lang="en-US" dirty="0" smtClean="0"/>
              <a:t>(8 &amp; 6?  9 &amp; 5?  10 &amp; 4?  11 &amp; 3?  </a:t>
            </a:r>
          </a:p>
          <a:p>
            <a:pPr eaLnBrk="1" hangingPunct="1">
              <a:buFontTx/>
              <a:buNone/>
            </a:pPr>
            <a:r>
              <a:rPr lang="en-US" dirty="0" smtClean="0"/>
              <a:t>     12 &amp; 2?  13 &amp; 1?  14 &amp; 0?)</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1192741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Motivation for </a:t>
            </a:r>
            <a:br>
              <a:rPr lang="en-US" smtClean="0"/>
            </a:br>
            <a:r>
              <a:rPr lang="en-US" i="1" smtClean="0"/>
              <a:t>binomial distribution</a:t>
            </a:r>
            <a:r>
              <a:rPr lang="en-US" smtClean="0"/>
              <a:t>!</a:t>
            </a:r>
          </a:p>
        </p:txBody>
      </p:sp>
      <p:sp>
        <p:nvSpPr>
          <p:cNvPr id="45059" name="Rectangle 3"/>
          <p:cNvSpPr>
            <a:spLocks noGrp="1" noChangeArrowheads="1"/>
          </p:cNvSpPr>
          <p:nvPr>
            <p:ph type="body" idx="1"/>
          </p:nvPr>
        </p:nvSpPr>
        <p:spPr>
          <a:xfrm>
            <a:off x="609600" y="1771650"/>
            <a:ext cx="8229600" cy="4525963"/>
          </a:xfrm>
        </p:spPr>
        <p:txBody>
          <a:bodyPr/>
          <a:lstStyle/>
          <a:p>
            <a:pPr eaLnBrk="1" hangingPunct="1"/>
            <a:r>
              <a:rPr lang="en-US" b="1" dirty="0" smtClean="0"/>
              <a:t>B</a:t>
            </a:r>
            <a:r>
              <a:rPr lang="en-US" dirty="0" smtClean="0"/>
              <a:t>inary outcomes on each trial </a:t>
            </a:r>
          </a:p>
          <a:p>
            <a:pPr marL="0" indent="0" eaLnBrk="1" hangingPunct="1">
              <a:buNone/>
            </a:pPr>
            <a:r>
              <a:rPr lang="en-US" dirty="0"/>
              <a:t> </a:t>
            </a:r>
            <a:r>
              <a:rPr lang="en-US" dirty="0" smtClean="0"/>
              <a:t>    (</a:t>
            </a:r>
            <a:r>
              <a:rPr lang="en-US" i="1" dirty="0" smtClean="0"/>
              <a:t>bi-nom</a:t>
            </a:r>
            <a:r>
              <a:rPr lang="en-US" dirty="0" smtClean="0"/>
              <a:t>; male or female</a:t>
            </a:r>
            <a:r>
              <a:rPr lang="en-US" dirty="0"/>
              <a:t>) </a:t>
            </a:r>
            <a:endParaRPr lang="en-US" dirty="0" smtClean="0"/>
          </a:p>
          <a:p>
            <a:pPr eaLnBrk="1" hangingPunct="1"/>
            <a:r>
              <a:rPr lang="en-US" b="1" dirty="0" smtClean="0"/>
              <a:t>I</a:t>
            </a:r>
            <a:r>
              <a:rPr lang="en-US" dirty="0" smtClean="0"/>
              <a:t>ndependence </a:t>
            </a:r>
            <a:r>
              <a:rPr lang="en-US" dirty="0"/>
              <a:t>of </a:t>
            </a:r>
            <a:r>
              <a:rPr lang="en-US" dirty="0" smtClean="0"/>
              <a:t>trials</a:t>
            </a:r>
          </a:p>
          <a:p>
            <a:pPr eaLnBrk="1" hangingPunct="1"/>
            <a:r>
              <a:rPr lang="en-US" b="1" dirty="0"/>
              <a:t>N</a:t>
            </a:r>
            <a:r>
              <a:rPr lang="en-US" dirty="0" smtClean="0"/>
              <a:t>umber (e.g., 14) of trials is fixed</a:t>
            </a:r>
          </a:p>
          <a:p>
            <a:pPr eaLnBrk="1" hangingPunct="1"/>
            <a:r>
              <a:rPr lang="en-US" b="1" dirty="0" smtClean="0"/>
              <a:t>S</a:t>
            </a:r>
            <a:r>
              <a:rPr lang="en-US" dirty="0" smtClean="0"/>
              <a:t>ame probability of success (e.g., “hired person is </a:t>
            </a:r>
            <a:r>
              <a:rPr lang="en-US" u="sng" dirty="0" smtClean="0"/>
              <a:t>female</a:t>
            </a:r>
            <a:r>
              <a:rPr lang="en-US" dirty="0" smtClean="0"/>
              <a:t>”) on each trial</a:t>
            </a:r>
          </a:p>
        </p:txBody>
      </p:sp>
    </p:spTree>
    <p:extLst>
      <p:ext uri="{BB962C8B-B14F-4D97-AF65-F5344CB8AC3E}">
        <p14:creationId xmlns:p14="http://schemas.microsoft.com/office/powerpoint/2010/main" val="4010667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5"/>
          <p:cNvSpPr>
            <a:spLocks noGrp="1" noChangeArrowheads="1"/>
          </p:cNvSpPr>
          <p:nvPr>
            <p:ph type="title"/>
          </p:nvPr>
        </p:nvSpPr>
        <p:spPr>
          <a:xfrm>
            <a:off x="228600" y="171450"/>
            <a:ext cx="8407400" cy="925513"/>
          </a:xfrm>
        </p:spPr>
        <p:txBody>
          <a:bodyPr/>
          <a:lstStyle/>
          <a:p>
            <a:pPr eaLnBrk="1" hangingPunct="1"/>
            <a:r>
              <a:rPr lang="en-US" sz="2800" dirty="0" smtClean="0"/>
              <a:t>values from formula </a:t>
            </a:r>
            <a:r>
              <a:rPr lang="en-US" sz="2000" dirty="0" err="1"/>
              <a:t>n</a:t>
            </a:r>
            <a:r>
              <a:rPr lang="en-US" sz="2800" dirty="0" err="1"/>
              <a:t>C</a:t>
            </a:r>
            <a:r>
              <a:rPr lang="en-US" sz="2000" dirty="0" err="1"/>
              <a:t>x</a:t>
            </a:r>
            <a:r>
              <a:rPr lang="en-US" sz="2800" dirty="0"/>
              <a:t> </a:t>
            </a:r>
            <a:r>
              <a:rPr lang="en-US" sz="2800" dirty="0" err="1"/>
              <a:t>p</a:t>
            </a:r>
            <a:r>
              <a:rPr lang="en-US" sz="2000" baseline="64000" dirty="0" err="1"/>
              <a:t>x</a:t>
            </a:r>
            <a:r>
              <a:rPr lang="en-US" sz="2800" dirty="0"/>
              <a:t>(1-p)</a:t>
            </a:r>
            <a:r>
              <a:rPr lang="en-US" sz="2000" baseline="64000" dirty="0"/>
              <a:t>n-x</a:t>
            </a:r>
            <a:r>
              <a:rPr lang="en-US" sz="2800" dirty="0" smtClean="0"/>
              <a:t>, EXCEL </a:t>
            </a:r>
            <a:r>
              <a:rPr lang="en-US" sz="2800" dirty="0" err="1" smtClean="0"/>
              <a:t>binomdist</a:t>
            </a:r>
            <a:r>
              <a:rPr lang="en-US" sz="2800" dirty="0" smtClean="0"/>
              <a:t>, </a:t>
            </a:r>
            <a:br>
              <a:rPr lang="en-US" sz="2800" dirty="0" smtClean="0"/>
            </a:br>
            <a:r>
              <a:rPr lang="en-US" sz="2800" dirty="0" smtClean="0"/>
              <a:t>or TI-84 commands where </a:t>
            </a:r>
            <a:r>
              <a:rPr lang="en-US" sz="2800" i="1" dirty="0"/>
              <a:t>n </a:t>
            </a:r>
            <a:r>
              <a:rPr lang="en-US" sz="2800" dirty="0"/>
              <a:t>=14, </a:t>
            </a:r>
            <a:r>
              <a:rPr lang="en-US" sz="2800" i="1" dirty="0"/>
              <a:t>p </a:t>
            </a:r>
            <a:r>
              <a:rPr lang="en-US" sz="2800" dirty="0"/>
              <a:t>=.</a:t>
            </a:r>
            <a:r>
              <a:rPr lang="en-US" sz="2800" dirty="0" smtClean="0"/>
              <a:t>5</a:t>
            </a:r>
          </a:p>
        </p:txBody>
      </p:sp>
      <p:graphicFrame>
        <p:nvGraphicFramePr>
          <p:cNvPr id="36972" name="Group 108"/>
          <p:cNvGraphicFramePr>
            <a:graphicFrameLocks noGrp="1"/>
          </p:cNvGraphicFramePr>
          <p:nvPr>
            <p:ph idx="1"/>
            <p:extLst>
              <p:ext uri="{D42A27DB-BD31-4B8C-83A1-F6EECF244321}">
                <p14:modId xmlns:p14="http://schemas.microsoft.com/office/powerpoint/2010/main" val="175832844"/>
              </p:ext>
            </p:extLst>
          </p:nvPr>
        </p:nvGraphicFramePr>
        <p:xfrm>
          <a:off x="609600" y="1279526"/>
          <a:ext cx="8229600" cy="5615009"/>
        </p:xfrm>
        <a:graphic>
          <a:graphicData uri="http://schemas.openxmlformats.org/drawingml/2006/table">
            <a:tbl>
              <a:tblPr/>
              <a:tblGrid>
                <a:gridCol w="2743200"/>
                <a:gridCol w="2743200"/>
                <a:gridCol w="2743200"/>
              </a:tblGrid>
              <a:tr h="434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cs typeface="Arial" charset="0"/>
                        </a:rPr>
                        <a:t>x</a:t>
                      </a:r>
                      <a:r>
                        <a:rPr kumimoji="0" lang="en-US" sz="1600" b="0" i="0" u="none" strike="noStrike" cap="none" normalizeH="0" baseline="0" dirty="0" smtClean="0">
                          <a:ln>
                            <a:noFill/>
                          </a:ln>
                          <a:solidFill>
                            <a:schemeClr val="tx1"/>
                          </a:solidFill>
                          <a:effectLst/>
                          <a:latin typeface="Arial" charset="0"/>
                          <a:cs typeface="Arial" charset="0"/>
                        </a:rPr>
                        <a:t> (number of successes)</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Probability of </a:t>
                      </a:r>
                      <a:r>
                        <a:rPr kumimoji="0" lang="en-US" sz="1200" b="0" i="0" u="sng" strike="noStrike" cap="none" normalizeH="0" baseline="0" dirty="0" smtClean="0">
                          <a:ln>
                            <a:noFill/>
                          </a:ln>
                          <a:solidFill>
                            <a:schemeClr val="tx1"/>
                          </a:solidFill>
                          <a:effectLst/>
                          <a:latin typeface="Arial" charset="0"/>
                          <a:cs typeface="Arial" charset="0"/>
                        </a:rPr>
                        <a:t>exactly</a:t>
                      </a:r>
                      <a:r>
                        <a:rPr kumimoji="0" lang="en-US" sz="1200" b="0"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solidFill>
                            <a:schemeClr val="tx1"/>
                          </a:solidFill>
                          <a:effectLst/>
                          <a:latin typeface="Arial" charset="0"/>
                          <a:cs typeface="Arial" charset="0"/>
                        </a:rPr>
                        <a:t>x</a:t>
                      </a:r>
                      <a:r>
                        <a:rPr kumimoji="0" lang="en-US" sz="1200" b="0" i="0" u="none" strike="noStrike" cap="none" normalizeH="0" baseline="0" dirty="0" smtClean="0">
                          <a:ln>
                            <a:noFill/>
                          </a:ln>
                          <a:solidFill>
                            <a:schemeClr val="tx1"/>
                          </a:solidFill>
                          <a:effectLst/>
                          <a:latin typeface="Arial" charset="0"/>
                          <a:cs typeface="Arial" charset="0"/>
                        </a:rPr>
                        <a:t>  successes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TI-84’s 2</a:t>
                      </a:r>
                      <a:r>
                        <a:rPr kumimoji="0" lang="en-US" sz="1200" b="0" i="0" u="none" strike="noStrike" cap="none" normalizeH="0" baseline="30000" dirty="0" smtClean="0">
                          <a:ln>
                            <a:noFill/>
                          </a:ln>
                          <a:solidFill>
                            <a:schemeClr val="tx1"/>
                          </a:solidFill>
                          <a:effectLst/>
                          <a:latin typeface="Arial" charset="0"/>
                          <a:cs typeface="Arial" charset="0"/>
                        </a:rPr>
                        <a:t>nd</a:t>
                      </a:r>
                      <a:r>
                        <a:rPr kumimoji="0" lang="en-US" sz="1200" b="0" i="0" u="none" strike="noStrike" cap="none" normalizeH="0" baseline="0" dirty="0" smtClean="0">
                          <a:ln>
                            <a:noFill/>
                          </a:ln>
                          <a:solidFill>
                            <a:schemeClr val="tx1"/>
                          </a:solidFill>
                          <a:effectLst/>
                          <a:latin typeface="Arial" charset="0"/>
                          <a:cs typeface="Arial" charset="0"/>
                        </a:rPr>
                        <a:t> DISTR </a:t>
                      </a:r>
                      <a:r>
                        <a:rPr kumimoji="0" lang="en-US" sz="1200" b="0" i="0" u="none" strike="noStrike" cap="none" normalizeH="0" baseline="0" dirty="0" err="1" smtClean="0">
                          <a:ln>
                            <a:noFill/>
                          </a:ln>
                          <a:solidFill>
                            <a:schemeClr val="tx1"/>
                          </a:solidFill>
                          <a:effectLst/>
                          <a:latin typeface="Arial" charset="0"/>
                          <a:cs typeface="Arial" charset="0"/>
                        </a:rPr>
                        <a:t>Binompdf</a:t>
                      </a:r>
                      <a:r>
                        <a:rPr kumimoji="0" lang="en-US" sz="1200" b="0" i="0" u="none" strike="noStrike" cap="none" normalizeH="0" baseline="0" dirty="0" smtClean="0">
                          <a:ln>
                            <a:noFill/>
                          </a:ln>
                          <a:solidFill>
                            <a:schemeClr val="tx1"/>
                          </a:solidFill>
                          <a:effectLst/>
                          <a:latin typeface="Arial" charset="0"/>
                          <a:cs typeface="Arial" charset="0"/>
                        </a:rPr>
                        <a:t>(n, p, x)</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Probability of  </a:t>
                      </a:r>
                      <a:r>
                        <a:rPr kumimoji="0" lang="en-US" sz="1200" b="1" i="0" u="sng" strike="noStrike" cap="none" normalizeH="0" baseline="0" dirty="0" smtClean="0">
                          <a:ln>
                            <a:noFill/>
                          </a:ln>
                          <a:solidFill>
                            <a:schemeClr val="tx1"/>
                          </a:solidFill>
                          <a:effectLst/>
                          <a:latin typeface="Arial" charset="0"/>
                          <a:cs typeface="Arial" charset="0"/>
                        </a:rPr>
                        <a:t>x</a:t>
                      </a:r>
                      <a:r>
                        <a:rPr kumimoji="0" lang="en-US" sz="1200" b="0" i="0" u="sng" strike="noStrike" cap="none" normalizeH="0" baseline="0" dirty="0" smtClean="0">
                          <a:ln>
                            <a:noFill/>
                          </a:ln>
                          <a:solidFill>
                            <a:schemeClr val="tx1"/>
                          </a:solidFill>
                          <a:effectLst/>
                          <a:latin typeface="Arial" charset="0"/>
                          <a:cs typeface="Arial" charset="0"/>
                        </a:rPr>
                        <a:t>  or fewer</a:t>
                      </a:r>
                      <a:r>
                        <a:rPr kumimoji="0" lang="en-US" sz="1200" b="0" i="0" u="none" strike="noStrike" cap="none" normalizeH="0" baseline="0" dirty="0" smtClean="0">
                          <a:ln>
                            <a:noFill/>
                          </a:ln>
                          <a:solidFill>
                            <a:schemeClr val="tx1"/>
                          </a:solidFill>
                          <a:effectLst/>
                          <a:latin typeface="Arial" charset="0"/>
                          <a:cs typeface="Arial" charset="0"/>
                        </a:rPr>
                        <a:t> successes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TI-84’s 2</a:t>
                      </a:r>
                      <a:r>
                        <a:rPr kumimoji="0" lang="en-US" sz="1200" b="0" i="0" u="none" strike="noStrike" cap="none" normalizeH="0" baseline="30000" dirty="0" smtClean="0">
                          <a:ln>
                            <a:noFill/>
                          </a:ln>
                          <a:solidFill>
                            <a:schemeClr val="tx1"/>
                          </a:solidFill>
                          <a:effectLst/>
                          <a:latin typeface="Arial" charset="0"/>
                          <a:cs typeface="Arial" charset="0"/>
                        </a:rPr>
                        <a:t>nd</a:t>
                      </a:r>
                      <a:r>
                        <a:rPr kumimoji="0" lang="en-US" sz="1200" b="0" i="0" u="none" strike="noStrike" cap="none" normalizeH="0" baseline="0" dirty="0" smtClean="0">
                          <a:ln>
                            <a:noFill/>
                          </a:ln>
                          <a:solidFill>
                            <a:schemeClr val="tx1"/>
                          </a:solidFill>
                          <a:effectLst/>
                          <a:latin typeface="Arial" charset="0"/>
                          <a:cs typeface="Arial" charset="0"/>
                        </a:rPr>
                        <a:t> DISTR </a:t>
                      </a:r>
                      <a:r>
                        <a:rPr kumimoji="0" lang="en-US" sz="1200" b="0" i="0" u="none" strike="noStrike" cap="none" normalizeH="0" baseline="0" dirty="0" err="1" smtClean="0">
                          <a:ln>
                            <a:noFill/>
                          </a:ln>
                          <a:solidFill>
                            <a:schemeClr val="tx1"/>
                          </a:solidFill>
                          <a:effectLst/>
                          <a:latin typeface="Arial" charset="0"/>
                          <a:cs typeface="Arial" charset="0"/>
                        </a:rPr>
                        <a:t>Binomcdf</a:t>
                      </a:r>
                      <a:r>
                        <a:rPr kumimoji="0" lang="en-US" sz="1200" b="0" i="0" u="none" strike="noStrike" cap="none" normalizeH="0" baseline="0" dirty="0" smtClean="0">
                          <a:ln>
                            <a:noFill/>
                          </a:ln>
                          <a:solidFill>
                            <a:schemeClr val="tx1"/>
                          </a:solidFill>
                          <a:effectLst/>
                          <a:latin typeface="Arial" charset="0"/>
                          <a:cs typeface="Arial" charset="0"/>
                        </a:rPr>
                        <a:t>(n, p, x)</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.000</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.000</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.001</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.001</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.006</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.006</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.022</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cs typeface="Arial" charset="0"/>
                        </a:rPr>
                        <a:t>.029 </a:t>
                      </a:r>
                      <a:r>
                        <a:rPr kumimoji="0" lang="en-US" sz="1800" b="1" i="0" u="none" strike="noStrike" cap="none" normalizeH="0" baseline="0" smtClean="0">
                          <a:ln>
                            <a:noFill/>
                          </a:ln>
                          <a:solidFill>
                            <a:schemeClr val="tx1"/>
                          </a:solidFill>
                          <a:effectLst/>
                          <a:latin typeface="Arial" charset="0"/>
                          <a:cs typeface="Arial" charset="0"/>
                        </a:rPr>
                        <a:t>(</a:t>
                      </a:r>
                      <a:r>
                        <a:rPr kumimoji="0" lang="en-US" sz="1800" b="1" i="1" u="none" strike="noStrike" cap="none" normalizeH="0" baseline="0" smtClean="0">
                          <a:ln>
                            <a:noFill/>
                          </a:ln>
                          <a:solidFill>
                            <a:schemeClr val="tx1"/>
                          </a:solidFill>
                          <a:effectLst/>
                          <a:latin typeface="Arial" charset="0"/>
                          <a:cs typeface="Arial" charset="0"/>
                        </a:rPr>
                        <a:t>p </a:t>
                      </a:r>
                      <a:r>
                        <a:rPr kumimoji="0" lang="en-US" sz="1800" b="1" i="0" u="none" strike="noStrike" cap="none" normalizeH="0" baseline="0" smtClean="0">
                          <a:ln>
                            <a:noFill/>
                          </a:ln>
                          <a:solidFill>
                            <a:schemeClr val="tx1"/>
                          </a:solidFill>
                          <a:effectLst/>
                          <a:latin typeface="Arial" charset="0"/>
                          <a:cs typeface="Arial" charset="0"/>
                        </a:rPr>
                        <a:t>&lt;.05)</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.061</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.090</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.122</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.212</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.183</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.395</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7</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.209</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.605</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.183</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.788</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.122</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.910</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.061</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.971</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.022</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.994</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.006</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.999</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13</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.001</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1.000</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14</a:t>
                      </a:r>
                    </a:p>
                  </a:txBody>
                  <a:tcPr marL="121920" marR="12192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.000</a:t>
                      </a:r>
                    </a:p>
                  </a:txBody>
                  <a:tcPr marL="121920" marR="12192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1.000</a:t>
                      </a:r>
                    </a:p>
                  </a:txBody>
                  <a:tcPr marL="121920" marR="12192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09156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spTree>
    <p:extLst>
      <p:ext uri="{BB962C8B-B14F-4D97-AF65-F5344CB8AC3E}">
        <p14:creationId xmlns:p14="http://schemas.microsoft.com/office/powerpoint/2010/main" val="4171322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George Zimmerman’s 2013 jury:</a:t>
            </a:r>
            <a:br>
              <a:rPr lang="en-US" sz="3200" dirty="0" smtClean="0"/>
            </a:br>
            <a:r>
              <a:rPr lang="en-US" sz="3200" dirty="0" smtClean="0"/>
              <a:t>all women,   5 white, 1 Hispanic </a:t>
            </a:r>
            <a:br>
              <a:rPr lang="en-US" sz="3200" dirty="0" smtClean="0"/>
            </a:br>
            <a:endParaRPr lang="en-US" sz="3200" dirty="0"/>
          </a:p>
        </p:txBody>
      </p:sp>
      <p:sp>
        <p:nvSpPr>
          <p:cNvPr id="3" name="Content Placeholder 2"/>
          <p:cNvSpPr>
            <a:spLocks noGrp="1"/>
          </p:cNvSpPr>
          <p:nvPr>
            <p:ph idx="1"/>
          </p:nvPr>
        </p:nvSpPr>
        <p:spPr>
          <a:xfrm>
            <a:off x="27432" y="1743075"/>
            <a:ext cx="8610600" cy="4525963"/>
          </a:xfrm>
        </p:spPr>
        <p:txBody>
          <a:bodyPr/>
          <a:lstStyle/>
          <a:p>
            <a:pPr marL="0" indent="0">
              <a:buNone/>
            </a:pPr>
            <a:r>
              <a:rPr lang="en-US" dirty="0" smtClean="0"/>
              <a:t> Jury pool came from Seminole County, </a:t>
            </a:r>
          </a:p>
          <a:p>
            <a:pPr marL="0" indent="0">
              <a:buNone/>
            </a:pPr>
            <a:r>
              <a:rPr lang="en-US" dirty="0"/>
              <a:t> </a:t>
            </a:r>
            <a:r>
              <a:rPr lang="en-US" dirty="0" smtClean="0"/>
              <a:t> described by </a:t>
            </a:r>
            <a:r>
              <a:rPr lang="en-US" dirty="0" smtClean="0">
                <a:hlinkClick r:id="rId2"/>
              </a:rPr>
              <a:t>http://quickfacts.census.gov/</a:t>
            </a:r>
            <a:r>
              <a:rPr lang="en-US" dirty="0"/>
              <a:t> </a:t>
            </a:r>
            <a:r>
              <a:rPr lang="en-US" dirty="0" smtClean="0"/>
              <a:t>as: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36671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642" y="2971800"/>
            <a:ext cx="1884158"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184101" cy="1743075"/>
          </a:xfrm>
          <a:prstGeom prst="rect">
            <a:avLst/>
          </a:prstGeom>
        </p:spPr>
      </p:pic>
    </p:spTree>
    <p:extLst>
      <p:ext uri="{BB962C8B-B14F-4D97-AF65-F5344CB8AC3E}">
        <p14:creationId xmlns:p14="http://schemas.microsoft.com/office/powerpoint/2010/main" val="707225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questions </a:t>
            </a:r>
            <a:br>
              <a:rPr lang="en-US" dirty="0" smtClean="0"/>
            </a:br>
            <a:r>
              <a:rPr lang="en-US" sz="2000" dirty="0" smtClean="0"/>
              <a:t>(p = proportion of that race in jury pool)</a:t>
            </a:r>
            <a:endParaRPr lang="en-US" sz="2000" dirty="0"/>
          </a:p>
        </p:txBody>
      </p:sp>
      <p:sp>
        <p:nvSpPr>
          <p:cNvPr id="3" name="Content Placeholder 2"/>
          <p:cNvSpPr>
            <a:spLocks noGrp="1"/>
          </p:cNvSpPr>
          <p:nvPr>
            <p:ph idx="1"/>
          </p:nvPr>
        </p:nvSpPr>
        <p:spPr>
          <a:xfrm>
            <a:off x="304800" y="1600200"/>
            <a:ext cx="8382000" cy="4525963"/>
          </a:xfrm>
        </p:spPr>
        <p:txBody>
          <a:bodyPr/>
          <a:lstStyle/>
          <a:p>
            <a:r>
              <a:rPr lang="en-US" dirty="0" err="1" smtClean="0"/>
              <a:t>Pr</a:t>
            </a:r>
            <a:r>
              <a:rPr lang="en-US" dirty="0" smtClean="0"/>
              <a:t>(0 blacks on jury)?  (1-p)</a:t>
            </a:r>
            <a:r>
              <a:rPr lang="en-US" baseline="30000" dirty="0" smtClean="0"/>
              <a:t>6</a:t>
            </a:r>
          </a:p>
          <a:p>
            <a:pPr marL="0" indent="0">
              <a:buNone/>
            </a:pPr>
            <a:r>
              <a:rPr lang="en-US" dirty="0" smtClean="0"/>
              <a:t>     TI-84: </a:t>
            </a:r>
            <a:r>
              <a:rPr lang="en-US" dirty="0" err="1" smtClean="0"/>
              <a:t>binompdf</a:t>
            </a:r>
            <a:r>
              <a:rPr lang="en-US" dirty="0" smtClean="0"/>
              <a:t>(6, p, 0)</a:t>
            </a:r>
          </a:p>
          <a:p>
            <a:endParaRPr lang="en-US" dirty="0" smtClean="0"/>
          </a:p>
          <a:p>
            <a:r>
              <a:rPr lang="en-US" dirty="0" err="1" smtClean="0"/>
              <a:t>Pr</a:t>
            </a:r>
            <a:r>
              <a:rPr lang="en-US" dirty="0" smtClean="0"/>
              <a:t>(no more than 1 Hispanic on jury)?</a:t>
            </a:r>
          </a:p>
          <a:p>
            <a:pPr marL="0" indent="0">
              <a:buNone/>
            </a:pPr>
            <a:r>
              <a:rPr lang="en-US" dirty="0" smtClean="0"/>
              <a:t> TI-84: </a:t>
            </a:r>
            <a:r>
              <a:rPr lang="en-US" dirty="0" err="1" smtClean="0"/>
              <a:t>binomcdf</a:t>
            </a:r>
            <a:r>
              <a:rPr lang="en-US" dirty="0" smtClean="0"/>
              <a:t>(6</a:t>
            </a:r>
            <a:r>
              <a:rPr lang="en-US" dirty="0"/>
              <a:t>, p, </a:t>
            </a:r>
            <a:r>
              <a:rPr lang="en-US" dirty="0" smtClean="0"/>
              <a:t>1) = 5p(1-p)</a:t>
            </a:r>
            <a:r>
              <a:rPr lang="en-US" baseline="30000" dirty="0" smtClean="0"/>
              <a:t>5</a:t>
            </a:r>
            <a:r>
              <a:rPr lang="en-US" dirty="0" smtClean="0"/>
              <a:t> + (1 – p)</a:t>
            </a:r>
            <a:r>
              <a:rPr lang="en-US" baseline="30000" dirty="0" smtClean="0"/>
              <a:t>6</a:t>
            </a:r>
          </a:p>
          <a:p>
            <a:endParaRPr lang="en-US" dirty="0" smtClean="0"/>
          </a:p>
          <a:p>
            <a:r>
              <a:rPr lang="en-US" dirty="0" err="1" smtClean="0"/>
              <a:t>Pr</a:t>
            </a:r>
            <a:r>
              <a:rPr lang="en-US" dirty="0" smtClean="0"/>
              <a:t>(at least 5 whites)?       5(1-p)p</a:t>
            </a:r>
            <a:r>
              <a:rPr lang="en-US" baseline="30000" dirty="0" smtClean="0"/>
              <a:t>5</a:t>
            </a:r>
            <a:r>
              <a:rPr lang="en-US" dirty="0" smtClean="0"/>
              <a:t> </a:t>
            </a:r>
            <a:r>
              <a:rPr lang="en-US" dirty="0"/>
              <a:t>+ </a:t>
            </a:r>
            <a:r>
              <a:rPr lang="en-US" dirty="0" smtClean="0"/>
              <a:t>p</a:t>
            </a:r>
            <a:r>
              <a:rPr lang="en-US" baseline="30000" dirty="0" smtClean="0"/>
              <a:t>6</a:t>
            </a:r>
            <a:endParaRPr lang="en-US" baseline="30000" dirty="0"/>
          </a:p>
          <a:p>
            <a:pPr marL="0" indent="0">
              <a:buNone/>
            </a:pPr>
            <a:r>
              <a:rPr lang="en-US" dirty="0" smtClean="0"/>
              <a:t>TI-84: 1 – </a:t>
            </a:r>
            <a:r>
              <a:rPr lang="en-US" dirty="0" err="1" smtClean="0"/>
              <a:t>binomcdf</a:t>
            </a:r>
            <a:r>
              <a:rPr lang="en-US" dirty="0" smtClean="0"/>
              <a:t>(6, p, 4)</a:t>
            </a:r>
            <a:endParaRPr lang="en-US" dirty="0"/>
          </a:p>
        </p:txBody>
      </p:sp>
    </p:spTree>
    <p:extLst>
      <p:ext uri="{BB962C8B-B14F-4D97-AF65-F5344CB8AC3E}">
        <p14:creationId xmlns:p14="http://schemas.microsoft.com/office/powerpoint/2010/main" val="652565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questions </a:t>
            </a:r>
            <a:br>
              <a:rPr lang="en-US" dirty="0" smtClean="0"/>
            </a:br>
            <a:r>
              <a:rPr lang="en-US" sz="2000" dirty="0" smtClean="0"/>
              <a:t>(County proportion of women = .516)</a:t>
            </a:r>
            <a:endParaRPr lang="en-US" sz="2000" dirty="0"/>
          </a:p>
        </p:txBody>
      </p:sp>
      <p:sp>
        <p:nvSpPr>
          <p:cNvPr id="3" name="Content Placeholder 2"/>
          <p:cNvSpPr>
            <a:spLocks noGrp="1"/>
          </p:cNvSpPr>
          <p:nvPr>
            <p:ph idx="1"/>
          </p:nvPr>
        </p:nvSpPr>
        <p:spPr>
          <a:xfrm>
            <a:off x="152400" y="1600200"/>
            <a:ext cx="8839200" cy="4525963"/>
          </a:xfrm>
        </p:spPr>
        <p:txBody>
          <a:bodyPr/>
          <a:lstStyle/>
          <a:p>
            <a:pPr marL="0" indent="0" algn="ctr">
              <a:buNone/>
            </a:pPr>
            <a:r>
              <a:rPr lang="en-US" i="1" dirty="0" smtClean="0"/>
              <a:t>Predict:</a:t>
            </a:r>
          </a:p>
          <a:p>
            <a:pPr marL="0" indent="0">
              <a:buNone/>
            </a:pPr>
            <a:endParaRPr lang="en-US" dirty="0"/>
          </a:p>
          <a:p>
            <a:pPr marL="0" indent="0">
              <a:buNone/>
            </a:pPr>
            <a:r>
              <a:rPr lang="en-US" sz="2800" dirty="0" smtClean="0"/>
              <a:t>A) </a:t>
            </a:r>
            <a:r>
              <a:rPr lang="en-US" sz="2800" dirty="0" err="1" smtClean="0"/>
              <a:t>Pr</a:t>
            </a:r>
            <a:r>
              <a:rPr lang="en-US" sz="2800" dirty="0" smtClean="0"/>
              <a:t>(all 6 Zimmerman jurors are women) is small</a:t>
            </a:r>
          </a:p>
          <a:p>
            <a:pPr marL="0" indent="0">
              <a:buNone/>
            </a:pPr>
            <a:r>
              <a:rPr lang="en-US" sz="2800" dirty="0" smtClean="0"/>
              <a:t>B) </a:t>
            </a:r>
            <a:r>
              <a:rPr lang="en-US" sz="2800" dirty="0" err="1" smtClean="0"/>
              <a:t>Pr</a:t>
            </a:r>
            <a:r>
              <a:rPr lang="en-US" sz="2800" dirty="0" smtClean="0"/>
              <a:t>(≥1 of 40 six-person juries is all women) is small</a:t>
            </a:r>
          </a:p>
          <a:p>
            <a:pPr marL="0" indent="0">
              <a:buNone/>
            </a:pPr>
            <a:r>
              <a:rPr lang="en-US" sz="2800" dirty="0" smtClean="0"/>
              <a:t>C) Both of the above</a:t>
            </a:r>
          </a:p>
          <a:p>
            <a:pPr marL="0" indent="0">
              <a:buNone/>
            </a:pPr>
            <a:r>
              <a:rPr lang="en-US" sz="2800" dirty="0" smtClean="0"/>
              <a:t>D) None of the above    </a:t>
            </a:r>
          </a:p>
        </p:txBody>
      </p:sp>
    </p:spTree>
    <p:extLst>
      <p:ext uri="{BB962C8B-B14F-4D97-AF65-F5344CB8AC3E}">
        <p14:creationId xmlns:p14="http://schemas.microsoft.com/office/powerpoint/2010/main" val="249969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152400"/>
            <a:ext cx="9144000" cy="914400"/>
          </a:xfrm>
        </p:spPr>
        <p:txBody>
          <a:bodyPr/>
          <a:lstStyle/>
          <a:p>
            <a:pPr eaLnBrk="1" hangingPunct="1">
              <a:lnSpc>
                <a:spcPct val="80000"/>
              </a:lnSpc>
            </a:pPr>
            <a:r>
              <a:rPr lang="en-US" sz="2400" dirty="0" smtClean="0"/>
              <a:t>for pages on equity (or lottery literacy, pi day, math songs, etc.), </a:t>
            </a:r>
            <a:r>
              <a:rPr lang="en-US" sz="2800" dirty="0" smtClean="0"/>
              <a:t/>
            </a:r>
            <a:br>
              <a:rPr lang="en-US" sz="2800" dirty="0" smtClean="0"/>
            </a:br>
            <a:r>
              <a:rPr lang="en-US" sz="2800" dirty="0" smtClean="0"/>
              <a:t>just </a:t>
            </a:r>
            <a:r>
              <a:rPr lang="en-US" sz="3200" i="1" dirty="0" smtClean="0"/>
              <a:t>Google</a:t>
            </a:r>
            <a:r>
              <a:rPr lang="en-US" sz="3200" dirty="0" smtClean="0"/>
              <a:t> me!</a:t>
            </a:r>
          </a:p>
        </p:txBody>
      </p:sp>
      <p:sp>
        <p:nvSpPr>
          <p:cNvPr id="72707" name="Content Placeholder 2"/>
          <p:cNvSpPr>
            <a:spLocks noGrp="1"/>
          </p:cNvSpPr>
          <p:nvPr>
            <p:ph idx="1"/>
          </p:nvPr>
        </p:nvSpPr>
        <p:spPr/>
        <p:txBody>
          <a:bodyPr/>
          <a:lstStyle/>
          <a:p>
            <a:endParaRPr lang="en-US" smtClean="0"/>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2667000" y="533400"/>
            <a:ext cx="1371600" cy="449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questions </a:t>
            </a:r>
            <a:br>
              <a:rPr lang="en-US" dirty="0" smtClean="0"/>
            </a:br>
            <a:r>
              <a:rPr lang="en-US" sz="2000" dirty="0" smtClean="0"/>
              <a:t>(p = County proportion of women = .516)</a:t>
            </a:r>
            <a:endParaRPr lang="en-US" sz="2000"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dirty="0" err="1" smtClean="0"/>
              <a:t>Pr</a:t>
            </a:r>
            <a:r>
              <a:rPr lang="en-US" dirty="0" smtClean="0"/>
              <a:t>(all 6 Zimmerman jurors are women)?</a:t>
            </a:r>
          </a:p>
          <a:p>
            <a:pPr marL="0" indent="0">
              <a:buNone/>
            </a:pPr>
            <a:endParaRPr lang="en-US" dirty="0" smtClean="0"/>
          </a:p>
          <a:p>
            <a:pPr marL="0" indent="0">
              <a:buNone/>
            </a:pPr>
            <a:r>
              <a:rPr lang="en-US" dirty="0" smtClean="0"/>
              <a:t>TI-84: </a:t>
            </a:r>
            <a:r>
              <a:rPr lang="en-US" dirty="0" err="1" smtClean="0"/>
              <a:t>binompdf</a:t>
            </a:r>
            <a:r>
              <a:rPr lang="en-US" dirty="0" smtClean="0"/>
              <a:t>(6, p, 6) = .516</a:t>
            </a:r>
            <a:r>
              <a:rPr lang="en-US" baseline="30000" dirty="0" smtClean="0"/>
              <a:t>6</a:t>
            </a:r>
            <a:r>
              <a:rPr lang="en-US" dirty="0" smtClean="0"/>
              <a:t> = </a:t>
            </a:r>
            <a:r>
              <a:rPr lang="en-US" dirty="0" smtClean="0">
                <a:solidFill>
                  <a:srgbClr val="FF0000"/>
                </a:solidFill>
              </a:rPr>
              <a:t>1.89%</a:t>
            </a:r>
          </a:p>
          <a:p>
            <a:endParaRPr lang="en-US" dirty="0" smtClean="0"/>
          </a:p>
        </p:txBody>
      </p:sp>
    </p:spTree>
    <p:extLst>
      <p:ext uri="{BB962C8B-B14F-4D97-AF65-F5344CB8AC3E}">
        <p14:creationId xmlns:p14="http://schemas.microsoft.com/office/powerpoint/2010/main" val="2981595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questions </a:t>
            </a:r>
            <a:br>
              <a:rPr lang="en-US" dirty="0" smtClean="0"/>
            </a:br>
            <a:r>
              <a:rPr lang="en-US" sz="2000" dirty="0" smtClean="0"/>
              <a:t>(p = County proportion of women = .516)</a:t>
            </a:r>
            <a:endParaRPr lang="en-US" sz="2000" dirty="0"/>
          </a:p>
        </p:txBody>
      </p:sp>
      <p:sp>
        <p:nvSpPr>
          <p:cNvPr id="3" name="Content Placeholder 2"/>
          <p:cNvSpPr>
            <a:spLocks noGrp="1"/>
          </p:cNvSpPr>
          <p:nvPr>
            <p:ph idx="1"/>
          </p:nvPr>
        </p:nvSpPr>
        <p:spPr>
          <a:xfrm>
            <a:off x="304800" y="1600200"/>
            <a:ext cx="8382000" cy="4525963"/>
          </a:xfrm>
        </p:spPr>
        <p:txBody>
          <a:bodyPr/>
          <a:lstStyle/>
          <a:p>
            <a:r>
              <a:rPr lang="en-US" dirty="0" err="1" smtClean="0"/>
              <a:t>Pr</a:t>
            </a:r>
            <a:r>
              <a:rPr lang="en-US" dirty="0" smtClean="0"/>
              <a:t>(all 6 Zimmerman jurors are women)?</a:t>
            </a:r>
          </a:p>
          <a:p>
            <a:pPr marL="0" indent="0">
              <a:buNone/>
            </a:pPr>
            <a:r>
              <a:rPr lang="en-US" dirty="0" smtClean="0"/>
              <a:t>TI-84: </a:t>
            </a:r>
            <a:r>
              <a:rPr lang="en-US" dirty="0" err="1" smtClean="0"/>
              <a:t>binompdf</a:t>
            </a:r>
            <a:r>
              <a:rPr lang="en-US" dirty="0" smtClean="0"/>
              <a:t>(6, p, 6) = .516</a:t>
            </a:r>
            <a:r>
              <a:rPr lang="en-US" baseline="30000" dirty="0" smtClean="0"/>
              <a:t>6</a:t>
            </a:r>
            <a:r>
              <a:rPr lang="en-US" dirty="0" smtClean="0"/>
              <a:t> = 1.89%</a:t>
            </a:r>
          </a:p>
          <a:p>
            <a:endParaRPr lang="en-US" dirty="0" smtClean="0"/>
          </a:p>
          <a:p>
            <a:r>
              <a:rPr lang="en-US" dirty="0" err="1" smtClean="0"/>
              <a:t>Pr</a:t>
            </a:r>
            <a:r>
              <a:rPr lang="en-US" dirty="0"/>
              <a:t>(≥1 of </a:t>
            </a:r>
            <a:r>
              <a:rPr lang="en-US" dirty="0" smtClean="0"/>
              <a:t>40 six-person juries is all women)?    1 – (1-</a:t>
            </a:r>
            <a:r>
              <a:rPr lang="en-US" dirty="0"/>
              <a:t> </a:t>
            </a:r>
            <a:r>
              <a:rPr lang="en-US" dirty="0" smtClean="0">
                <a:solidFill>
                  <a:srgbClr val="FF0000"/>
                </a:solidFill>
              </a:rPr>
              <a:t>.0189</a:t>
            </a:r>
            <a:r>
              <a:rPr lang="en-US" dirty="0" smtClean="0"/>
              <a:t>)</a:t>
            </a:r>
            <a:r>
              <a:rPr lang="en-US" baseline="30000" dirty="0" smtClean="0"/>
              <a:t>40</a:t>
            </a:r>
            <a:r>
              <a:rPr lang="en-US" dirty="0" smtClean="0"/>
              <a:t> = 54%</a:t>
            </a:r>
          </a:p>
          <a:p>
            <a:pPr marL="0" indent="0">
              <a:buNone/>
            </a:pPr>
            <a:r>
              <a:rPr lang="en-US" dirty="0" smtClean="0"/>
              <a:t>(for N = 200 juries, it’s 98%)</a:t>
            </a:r>
          </a:p>
        </p:txBody>
      </p:sp>
      <p:cxnSp>
        <p:nvCxnSpPr>
          <p:cNvPr id="5" name="Straight Arrow Connector 4"/>
          <p:cNvCxnSpPr/>
          <p:nvPr/>
        </p:nvCxnSpPr>
        <p:spPr>
          <a:xfrm flipH="1">
            <a:off x="2819400" y="2743200"/>
            <a:ext cx="4038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100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is available</a:t>
            </a:r>
            <a:br>
              <a:rPr lang="en-US" dirty="0" smtClean="0"/>
            </a:br>
            <a:endParaRPr lang="en-US" sz="2000" dirty="0"/>
          </a:p>
        </p:txBody>
      </p:sp>
      <p:sp>
        <p:nvSpPr>
          <p:cNvPr id="3" name="Content Placeholder 2"/>
          <p:cNvSpPr>
            <a:spLocks noGrp="1"/>
          </p:cNvSpPr>
          <p:nvPr>
            <p:ph idx="1"/>
          </p:nvPr>
        </p:nvSpPr>
        <p:spPr>
          <a:xfrm>
            <a:off x="228600" y="1600200"/>
            <a:ext cx="8763000" cy="4525963"/>
          </a:xfrm>
        </p:spPr>
        <p:txBody>
          <a:bodyPr/>
          <a:lstStyle/>
          <a:p>
            <a:r>
              <a:rPr lang="en-US" dirty="0" smtClean="0"/>
              <a:t>Pool of 211 people fill out questionnaires</a:t>
            </a:r>
          </a:p>
          <a:p>
            <a:r>
              <a:rPr lang="en-US" dirty="0" smtClean="0"/>
              <a:t>By day 7, 58 are questioned by attorneys</a:t>
            </a:r>
          </a:p>
          <a:p>
            <a:r>
              <a:rPr lang="en-US" dirty="0" smtClean="0"/>
              <a:t>40 of 58 selected for more questioning</a:t>
            </a:r>
          </a:p>
          <a:p>
            <a:r>
              <a:rPr lang="en-US" dirty="0" smtClean="0"/>
              <a:t>Of those 40, 24</a:t>
            </a:r>
            <a:r>
              <a:rPr lang="en-US" dirty="0" smtClean="0">
                <a:solidFill>
                  <a:srgbClr val="FF0000"/>
                </a:solidFill>
              </a:rPr>
              <a:t>(60%) are women </a:t>
            </a:r>
            <a:endParaRPr lang="en-US" dirty="0">
              <a:solidFill>
                <a:srgbClr val="FF0000"/>
              </a:solidFill>
            </a:endParaRPr>
          </a:p>
          <a:p>
            <a:endParaRPr lang="en-US" dirty="0" smtClean="0"/>
          </a:p>
          <a:p>
            <a:pPr marL="0" indent="0">
              <a:buNone/>
            </a:pPr>
            <a:r>
              <a:rPr lang="en-US" dirty="0" smtClean="0"/>
              <a:t>So proportion of women is not .516, but .6  </a:t>
            </a:r>
          </a:p>
          <a:p>
            <a:pPr marL="0" indent="0">
              <a:buNone/>
            </a:pPr>
            <a:r>
              <a:rPr lang="en-US" dirty="0" smtClean="0"/>
              <a:t> </a:t>
            </a:r>
          </a:p>
          <a:p>
            <a:pPr marL="0" indent="0">
              <a:buNone/>
            </a:pPr>
            <a:r>
              <a:rPr lang="en-US" dirty="0" smtClean="0"/>
              <a:t>does 24/40 significantly differ from .516? No</a:t>
            </a:r>
          </a:p>
        </p:txBody>
      </p:sp>
    </p:spTree>
    <p:extLst>
      <p:ext uri="{BB962C8B-B14F-4D97-AF65-F5344CB8AC3E}">
        <p14:creationId xmlns:p14="http://schemas.microsoft.com/office/powerpoint/2010/main" val="3223695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(hypergeometric) probability of </a:t>
            </a:r>
            <a:br>
              <a:rPr lang="en-US" sz="2800" dirty="0" smtClean="0"/>
            </a:br>
            <a:r>
              <a:rPr lang="en-US" sz="2800" dirty="0" smtClean="0"/>
              <a:t>6W jury from the actual jury pool of  24W,16M</a:t>
            </a:r>
            <a:r>
              <a:rPr lang="en-US" dirty="0" smtClean="0"/>
              <a:t/>
            </a:r>
            <a:br>
              <a:rPr lang="en-US" dirty="0" smtClean="0"/>
            </a:br>
            <a:endParaRPr lang="en-US" sz="2000" dirty="0"/>
          </a:p>
        </p:txBody>
      </p:sp>
      <p:sp>
        <p:nvSpPr>
          <p:cNvPr id="3" name="Content Placeholder 2"/>
          <p:cNvSpPr>
            <a:spLocks noGrp="1"/>
          </p:cNvSpPr>
          <p:nvPr>
            <p:ph idx="1"/>
          </p:nvPr>
        </p:nvSpPr>
        <p:spPr>
          <a:xfrm>
            <a:off x="228600" y="1600200"/>
            <a:ext cx="8763000" cy="4525963"/>
          </a:xfrm>
        </p:spPr>
        <p:txBody>
          <a:bodyPr/>
          <a:lstStyle/>
          <a:p>
            <a:pPr marL="0" indent="0">
              <a:buNone/>
            </a:pPr>
            <a:r>
              <a:rPr lang="en-US" sz="1800" dirty="0" smtClean="0"/>
              <a:t> </a:t>
            </a:r>
            <a:r>
              <a:rPr lang="en-US" sz="2800" dirty="0" smtClean="0"/>
              <a:t>(ways to pick 6 of 24 W) * (ways to pick 0 of 16 M) </a:t>
            </a:r>
            <a:r>
              <a:rPr lang="en-US" sz="900" dirty="0" smtClean="0"/>
              <a:t>_______________________________________________________________________________________________________________________________</a:t>
            </a:r>
          </a:p>
          <a:p>
            <a:pPr marL="0" indent="0">
              <a:buNone/>
            </a:pPr>
            <a:r>
              <a:rPr lang="en-US" sz="2800" dirty="0"/>
              <a:t> </a:t>
            </a:r>
            <a:r>
              <a:rPr lang="en-US" sz="2800" dirty="0" smtClean="0"/>
              <a:t>     (ways to pick 6 of 40 people)</a:t>
            </a:r>
          </a:p>
          <a:p>
            <a:pPr marL="0" indent="0">
              <a:buNone/>
            </a:pPr>
            <a:endParaRPr lang="en-US" sz="1800" dirty="0" smtClean="0"/>
          </a:p>
          <a:p>
            <a:pPr marL="0" indent="0">
              <a:buNone/>
            </a:pPr>
            <a:r>
              <a:rPr lang="en-US" sz="1800" dirty="0">
                <a:sym typeface="Wingdings" pitchFamily="2" charset="2"/>
              </a:rPr>
              <a:t> </a:t>
            </a:r>
            <a:r>
              <a:rPr lang="en-US" sz="1800" dirty="0" smtClean="0">
                <a:sym typeface="Wingdings" pitchFamily="2" charset="2"/>
              </a:rPr>
              <a:t>  </a:t>
            </a:r>
            <a:r>
              <a:rPr lang="en-US" dirty="0" smtClean="0">
                <a:sym typeface="Wingdings" pitchFamily="2" charset="2"/>
              </a:rPr>
              <a:t>= </a:t>
            </a:r>
            <a:r>
              <a:rPr lang="en-US" dirty="0">
                <a:sym typeface="Wingdings" pitchFamily="2" charset="2"/>
              </a:rPr>
              <a:t>.</a:t>
            </a:r>
            <a:r>
              <a:rPr lang="en-US" dirty="0" smtClean="0">
                <a:sym typeface="Wingdings" pitchFamily="2" charset="2"/>
              </a:rPr>
              <a:t>0351, which is &gt; .0189, but still &lt; .05</a:t>
            </a:r>
            <a:endParaRPr lang="en-US" dirty="0"/>
          </a:p>
          <a:p>
            <a:pPr marL="0" indent="0">
              <a:buNone/>
            </a:pPr>
            <a:endParaRPr lang="en-US" sz="1800" dirty="0" smtClean="0"/>
          </a:p>
          <a:p>
            <a:pPr marL="0" indent="0">
              <a:buNone/>
            </a:pPr>
            <a:endParaRPr lang="en-US" sz="1800" dirty="0"/>
          </a:p>
          <a:p>
            <a:pPr marL="0" indent="0">
              <a:buNone/>
            </a:pPr>
            <a:r>
              <a:rPr lang="en-US" sz="2800" dirty="0" smtClean="0"/>
              <a:t>Each of these 3 parts is a combination coefficient, </a:t>
            </a:r>
          </a:p>
          <a:p>
            <a:pPr marL="0" indent="0">
              <a:buNone/>
            </a:pPr>
            <a:r>
              <a:rPr lang="en-US" sz="2800" dirty="0" smtClean="0"/>
              <a:t>so the first one is:     24</a:t>
            </a:r>
            <a:r>
              <a:rPr lang="en-US" sz="2800" dirty="0" smtClean="0">
                <a:sym typeface="Wingdings" pitchFamily="2" charset="2"/>
              </a:rPr>
              <a:t>MATHPRBnCr6  </a:t>
            </a:r>
          </a:p>
          <a:p>
            <a:pPr marL="0" indent="0">
              <a:buNone/>
            </a:pPr>
            <a:endParaRPr lang="en-US" sz="1800" dirty="0">
              <a:sym typeface="Wingdings" pitchFamily="2" charset="2"/>
            </a:endParaRPr>
          </a:p>
        </p:txBody>
      </p:sp>
    </p:spTree>
    <p:extLst>
      <p:ext uri="{BB962C8B-B14F-4D97-AF65-F5344CB8AC3E}">
        <p14:creationId xmlns:p14="http://schemas.microsoft.com/office/powerpoint/2010/main" val="2897118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0853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How Fair is the Drug Test? </a:t>
            </a:r>
            <a:r>
              <a:rPr lang="en-US" sz="2400" dirty="0" smtClean="0"/>
              <a:t>(</a:t>
            </a:r>
            <a:r>
              <a:rPr lang="en-US" sz="2400" dirty="0" err="1" smtClean="0"/>
              <a:t>Lyublinskaya</a:t>
            </a:r>
            <a:r>
              <a:rPr lang="en-US" sz="2400" dirty="0" smtClean="0"/>
              <a:t> in April 2005 </a:t>
            </a:r>
            <a:r>
              <a:rPr lang="en-US" sz="2400" i="1" dirty="0" smtClean="0"/>
              <a:t>MT</a:t>
            </a:r>
            <a:r>
              <a:rPr lang="en-US" sz="2400" dirty="0" smtClean="0"/>
              <a:t>)</a:t>
            </a:r>
            <a:endParaRPr lang="en-US" sz="2400" dirty="0"/>
          </a:p>
        </p:txBody>
      </p:sp>
      <p:sp>
        <p:nvSpPr>
          <p:cNvPr id="3" name="Content Placeholder 2"/>
          <p:cNvSpPr>
            <a:spLocks noGrp="1"/>
          </p:cNvSpPr>
          <p:nvPr>
            <p:ph idx="1"/>
          </p:nvPr>
        </p:nvSpPr>
        <p:spPr>
          <a:xfrm>
            <a:off x="228600" y="1600200"/>
            <a:ext cx="8458200" cy="4525963"/>
          </a:xfrm>
        </p:spPr>
        <p:txBody>
          <a:bodyPr/>
          <a:lstStyle/>
          <a:p>
            <a:r>
              <a:rPr lang="en-US" dirty="0" smtClean="0"/>
              <a:t>1995 US Supreme Court ruling said random student-athlete drug testing is legal (e.g., initial team test, then test a random 10% each week of season)</a:t>
            </a:r>
          </a:p>
          <a:p>
            <a:r>
              <a:rPr lang="en-US" i="1" dirty="0" smtClean="0"/>
              <a:t>Predict</a:t>
            </a:r>
            <a:r>
              <a:rPr lang="en-US" dirty="0" smtClean="0"/>
              <a:t>: If 3% are drug users and drug test is 99% accurate, what’s probability that someone who tests positive is NOT a user?</a:t>
            </a:r>
          </a:p>
          <a:p>
            <a:pPr marL="0" indent="0">
              <a:buNone/>
            </a:pPr>
            <a:r>
              <a:rPr lang="en-US" dirty="0" smtClean="0"/>
              <a:t>       A) 1%  B) 5%  C) 10%  D) 25%</a:t>
            </a:r>
          </a:p>
          <a:p>
            <a:endParaRPr lang="en-US" dirty="0"/>
          </a:p>
        </p:txBody>
      </p:sp>
    </p:spTree>
    <p:extLst>
      <p:ext uri="{BB962C8B-B14F-4D97-AF65-F5344CB8AC3E}">
        <p14:creationId xmlns:p14="http://schemas.microsoft.com/office/powerpoint/2010/main" val="3922134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ait, is this Bayes Theorem?</a:t>
            </a:r>
            <a:endParaRPr lang="en-US" dirty="0"/>
          </a:p>
        </p:txBody>
      </p:sp>
      <p:sp>
        <p:nvSpPr>
          <p:cNvPr id="3" name="Content Placeholder 2"/>
          <p:cNvSpPr>
            <a:spLocks noGrp="1"/>
          </p:cNvSpPr>
          <p:nvPr>
            <p:ph idx="1"/>
          </p:nvPr>
        </p:nvSpPr>
        <p:spPr>
          <a:xfrm>
            <a:off x="228600" y="1600200"/>
            <a:ext cx="8915400" cy="4525963"/>
          </a:xfrm>
        </p:spPr>
        <p:txBody>
          <a:bodyPr/>
          <a:lstStyle/>
          <a:p>
            <a:pPr marL="0" indent="0">
              <a:buNone/>
            </a:pPr>
            <a:endParaRPr lang="en-US" dirty="0"/>
          </a:p>
          <a:p>
            <a:pPr marL="0" indent="0">
              <a:buNone/>
            </a:pPr>
            <a:r>
              <a:rPr lang="en-US" dirty="0" smtClean="0"/>
              <a:t>P(false positive) =  P(nonuser | + test) = </a:t>
            </a:r>
          </a:p>
          <a:p>
            <a:pPr marL="0" indent="0">
              <a:buNone/>
            </a:pPr>
            <a:endParaRPr lang="en-US" dirty="0" smtClean="0"/>
          </a:p>
          <a:p>
            <a:pPr marL="0" indent="0">
              <a:buNone/>
            </a:pPr>
            <a:r>
              <a:rPr lang="en-US" dirty="0" smtClean="0"/>
              <a:t>P(+ test | nonuser) x P(nonuser) / P(+ test),</a:t>
            </a:r>
          </a:p>
          <a:p>
            <a:pPr marL="0" indent="0">
              <a:buNone/>
            </a:pPr>
            <a:endParaRPr lang="en-US" dirty="0" smtClean="0"/>
          </a:p>
          <a:p>
            <a:pPr marL="0" indent="0">
              <a:buNone/>
            </a:pPr>
            <a:r>
              <a:rPr lang="en-US" dirty="0" smtClean="0"/>
              <a:t>           where  P(+ test) = </a:t>
            </a:r>
          </a:p>
          <a:p>
            <a:pPr marL="0" indent="0">
              <a:buNone/>
            </a:pPr>
            <a:endParaRPr lang="en-US" dirty="0" smtClean="0"/>
          </a:p>
          <a:p>
            <a:pPr marL="0" indent="0">
              <a:buNone/>
            </a:pPr>
            <a:r>
              <a:rPr lang="en-US" dirty="0" smtClean="0"/>
              <a:t>P(+ | user)P(user) + P(+ | nonuser)P(nonuser)</a:t>
            </a:r>
            <a:endParaRPr lang="en-US" dirty="0"/>
          </a:p>
        </p:txBody>
      </p:sp>
    </p:spTree>
    <p:extLst>
      <p:ext uri="{BB962C8B-B14F-4D97-AF65-F5344CB8AC3E}">
        <p14:creationId xmlns:p14="http://schemas.microsoft.com/office/powerpoint/2010/main" val="1181789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students;   3% are users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1563284"/>
              </p:ext>
            </p:extLst>
          </p:nvPr>
        </p:nvGraphicFramePr>
        <p:xfrm>
          <a:off x="3048000" y="1447800"/>
          <a:ext cx="2438400" cy="3533495"/>
        </p:xfrm>
        <a:graphic>
          <a:graphicData uri="http://schemas.openxmlformats.org/drawingml/2006/table">
            <a:tbl>
              <a:tblPr firstRow="1" bandRow="1">
                <a:tableStyleId>{5C22544A-7EE6-4342-B048-85BDC9FD1C3A}</a:tableStyleId>
              </a:tblPr>
              <a:tblGrid>
                <a:gridCol w="2438400"/>
              </a:tblGrid>
              <a:tr h="2153210">
                <a:tc>
                  <a:txBody>
                    <a:bodyPr/>
                    <a:lstStyle/>
                    <a:p>
                      <a:r>
                        <a:rPr lang="en-US" sz="3600" dirty="0" smtClean="0">
                          <a:solidFill>
                            <a:schemeClr val="tx1"/>
                          </a:solidFill>
                        </a:rPr>
                        <a:t>Drug users (300)</a:t>
                      </a:r>
                    </a:p>
                    <a:p>
                      <a:endParaRPr lang="en-US" sz="3600" dirty="0"/>
                    </a:p>
                  </a:txBody>
                  <a:tcPr/>
                </a:tc>
              </a:tr>
              <a:tr h="1247495">
                <a:tc>
                  <a:txBody>
                    <a:bodyPr/>
                    <a:lstStyle/>
                    <a:p>
                      <a:r>
                        <a:rPr lang="en-US" sz="3600" b="1" dirty="0" smtClean="0"/>
                        <a:t>Nonusers (9700)</a:t>
                      </a:r>
                      <a:endParaRPr lang="en-US" sz="3600" b="1" dirty="0"/>
                    </a:p>
                  </a:txBody>
                  <a:tcPr/>
                </a:tc>
              </a:tr>
            </a:tbl>
          </a:graphicData>
        </a:graphic>
      </p:graphicFrame>
    </p:spTree>
    <p:extLst>
      <p:ext uri="{BB962C8B-B14F-4D97-AF65-F5344CB8AC3E}">
        <p14:creationId xmlns:p14="http://schemas.microsoft.com/office/powerpoint/2010/main" val="3840476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Which cells are “correct”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1539645"/>
              </p:ext>
            </p:extLst>
          </p:nvPr>
        </p:nvGraphicFramePr>
        <p:xfrm>
          <a:off x="457200" y="1600200"/>
          <a:ext cx="7315200" cy="4648200"/>
        </p:xfrm>
        <a:graphic>
          <a:graphicData uri="http://schemas.openxmlformats.org/drawingml/2006/table">
            <a:tbl>
              <a:tblPr firstRow="1" bandRow="1">
                <a:tableStyleId>{5C22544A-7EE6-4342-B048-85BDC9FD1C3A}</a:tableStyleId>
              </a:tblPr>
              <a:tblGrid>
                <a:gridCol w="2438400"/>
                <a:gridCol w="2438400"/>
                <a:gridCol w="2438400"/>
              </a:tblGrid>
              <a:tr h="1247495">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3600" dirty="0" smtClean="0"/>
                        <a:t>Drug users (300)</a:t>
                      </a:r>
                    </a:p>
                    <a:p>
                      <a:endParaRPr lang="en-US" sz="3600" dirty="0"/>
                    </a:p>
                  </a:txBody>
                  <a:tcPr/>
                </a:tc>
                <a:tc>
                  <a:txBody>
                    <a:bodyPr/>
                    <a:lstStyle/>
                    <a:p>
                      <a:endParaRPr lang="en-US" sz="2800" dirty="0"/>
                    </a:p>
                  </a:txBody>
                  <a:tcPr/>
                </a:tc>
                <a:tc>
                  <a:txBody>
                    <a:bodyPr/>
                    <a:lstStyle/>
                    <a:p>
                      <a:endParaRPr lang="en-US" sz="2800" dirty="0"/>
                    </a:p>
                  </a:txBody>
                  <a:tcPr/>
                </a:tc>
              </a:tr>
              <a:tr h="1247495">
                <a:tc>
                  <a:txBody>
                    <a:bodyPr/>
                    <a:lstStyle/>
                    <a:p>
                      <a:r>
                        <a:rPr lang="en-US" sz="3600" dirty="0" smtClean="0"/>
                        <a:t>Nonusers (9700)</a:t>
                      </a:r>
                      <a:endParaRPr lang="en-US" sz="3600" dirty="0"/>
                    </a:p>
                  </a:txBody>
                  <a:tcPr/>
                </a:tc>
                <a:tc>
                  <a:txBody>
                    <a:bodyPr/>
                    <a:lstStyle/>
                    <a:p>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953849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r>
              <a:rPr lang="en-US" dirty="0" smtClean="0"/>
              <a:t>Which cells are correct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290025"/>
              </p:ext>
            </p:extLst>
          </p:nvPr>
        </p:nvGraphicFramePr>
        <p:xfrm>
          <a:off x="457200" y="1600200"/>
          <a:ext cx="7315200" cy="4648200"/>
        </p:xfrm>
        <a:graphic>
          <a:graphicData uri="http://schemas.openxmlformats.org/drawingml/2006/table">
            <a:tbl>
              <a:tblPr firstRow="1" bandRow="1">
                <a:tableStyleId>{5C22544A-7EE6-4342-B048-85BDC9FD1C3A}</a:tableStyleId>
              </a:tblPr>
              <a:tblGrid>
                <a:gridCol w="2438400"/>
                <a:gridCol w="2438400"/>
                <a:gridCol w="2438400"/>
              </a:tblGrid>
              <a:tr h="1247495">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3600" dirty="0" smtClean="0"/>
                        <a:t>Drug users (300)</a:t>
                      </a:r>
                    </a:p>
                    <a:p>
                      <a:endParaRPr lang="en-US" sz="3600" dirty="0"/>
                    </a:p>
                  </a:txBody>
                  <a:tcPr/>
                </a:tc>
                <a:tc>
                  <a:txBody>
                    <a:bodyPr/>
                    <a:lstStyle/>
                    <a:p>
                      <a:r>
                        <a:rPr lang="en-US" sz="2800" baseline="0" dirty="0" smtClean="0">
                          <a:solidFill>
                            <a:srgbClr val="FF0000"/>
                          </a:solidFill>
                        </a:rPr>
                        <a:t>RESULT IS CORRECT</a:t>
                      </a:r>
                    </a:p>
                  </a:txBody>
                  <a:tcPr/>
                </a:tc>
                <a:tc>
                  <a:txBody>
                    <a:bodyPr/>
                    <a:lstStyle/>
                    <a:p>
                      <a:endParaRPr lang="en-US" sz="2800" dirty="0"/>
                    </a:p>
                  </a:txBody>
                  <a:tcPr/>
                </a:tc>
              </a:tr>
              <a:tr h="1247495">
                <a:tc>
                  <a:txBody>
                    <a:bodyPr/>
                    <a:lstStyle/>
                    <a:p>
                      <a:r>
                        <a:rPr lang="en-US" sz="3600" dirty="0" smtClean="0"/>
                        <a:t>Nonusers (9700)</a:t>
                      </a:r>
                      <a:endParaRPr lang="en-US" sz="3600" dirty="0"/>
                    </a:p>
                  </a:txBody>
                  <a:tcPr/>
                </a:tc>
                <a:tc>
                  <a:txBody>
                    <a:bodyPr/>
                    <a:lstStyle/>
                    <a:p>
                      <a:endParaRPr lang="en-US" sz="2800" dirty="0"/>
                    </a:p>
                  </a:txBody>
                  <a:tcPr/>
                </a:tc>
                <a:tc>
                  <a:txBody>
                    <a:bodyPr/>
                    <a:lstStyle/>
                    <a:p>
                      <a:r>
                        <a:rPr lang="en-US" sz="2800" baseline="0" dirty="0" smtClean="0">
                          <a:solidFill>
                            <a:srgbClr val="FF0000"/>
                          </a:solidFill>
                        </a:rPr>
                        <a:t>RESULT IS</a:t>
                      </a:r>
                      <a:br>
                        <a:rPr lang="en-US" sz="2800" baseline="0" dirty="0" smtClean="0">
                          <a:solidFill>
                            <a:srgbClr val="FF0000"/>
                          </a:solidFill>
                        </a:rPr>
                      </a:br>
                      <a:r>
                        <a:rPr lang="en-US" sz="2800" baseline="0" dirty="0" smtClean="0">
                          <a:solidFill>
                            <a:srgbClr val="FF0000"/>
                          </a:solidFill>
                        </a:rPr>
                        <a:t>CORRECT</a:t>
                      </a:r>
                      <a:endParaRPr lang="en-US" sz="2800" dirty="0">
                        <a:solidFill>
                          <a:srgbClr val="FF0000"/>
                        </a:solidFill>
                      </a:endParaRPr>
                    </a:p>
                  </a:txBody>
                  <a:tcPr/>
                </a:tc>
              </a:tr>
            </a:tbl>
          </a:graphicData>
        </a:graphic>
      </p:graphicFrame>
    </p:spTree>
    <p:extLst>
      <p:ext uri="{BB962C8B-B14F-4D97-AF65-F5344CB8AC3E}">
        <p14:creationId xmlns:p14="http://schemas.microsoft.com/office/powerpoint/2010/main" val="382543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39763"/>
          </a:xfrm>
        </p:spPr>
        <p:txBody>
          <a:bodyPr rtlCol="0">
            <a:normAutofit fontScale="90000"/>
          </a:bodyPr>
          <a:lstStyle/>
          <a:p>
            <a:pPr eaLnBrk="1" fontAlgn="auto" hangingPunct="1">
              <a:spcAft>
                <a:spcPts val="0"/>
              </a:spcAft>
              <a:defRPr/>
            </a:pPr>
            <a:r>
              <a:rPr lang="en-US" dirty="0"/>
              <a:t>s</a:t>
            </a:r>
            <a:r>
              <a:rPr lang="en-US" dirty="0" smtClean="0"/>
              <a:t>ome recent </a:t>
            </a:r>
            <a:r>
              <a:rPr lang="en-US" dirty="0"/>
              <a:t>e</a:t>
            </a:r>
            <a:r>
              <a:rPr lang="en-US" dirty="0" smtClean="0"/>
              <a:t>quity highlights</a:t>
            </a:r>
            <a:endParaRPr lang="en-US" dirty="0"/>
          </a:p>
        </p:txBody>
      </p:sp>
      <p:sp>
        <p:nvSpPr>
          <p:cNvPr id="14339" name="Content Placeholder 2"/>
          <p:cNvSpPr>
            <a:spLocks noGrp="1"/>
          </p:cNvSpPr>
          <p:nvPr>
            <p:ph idx="1"/>
          </p:nvPr>
        </p:nvSpPr>
        <p:spPr>
          <a:xfrm>
            <a:off x="0" y="762000"/>
            <a:ext cx="9144000" cy="5638800"/>
          </a:xfrm>
        </p:spPr>
        <p:txBody>
          <a:bodyPr/>
          <a:lstStyle/>
          <a:p>
            <a:pPr eaLnBrk="1" hangingPunct="1"/>
            <a:r>
              <a:rPr lang="en-US" sz="2800" dirty="0"/>
              <a:t>f</a:t>
            </a:r>
            <a:r>
              <a:rPr lang="en-US" sz="2800" dirty="0" smtClean="0"/>
              <a:t>irst principle of PSSM (NCTM, 2000)</a:t>
            </a:r>
          </a:p>
          <a:p>
            <a:pPr eaLnBrk="1" hangingPunct="1"/>
            <a:r>
              <a:rPr lang="en-US" sz="2800" dirty="0" smtClean="0"/>
              <a:t>first Math &amp; Social Justice conference (2007)</a:t>
            </a:r>
          </a:p>
          <a:p>
            <a:pPr eaLnBrk="1" hangingPunct="1"/>
            <a:r>
              <a:rPr lang="en-US" sz="2800" dirty="0" smtClean="0"/>
              <a:t>first Math Ed. Equity Summit (Feb. 2008): </a:t>
            </a:r>
          </a:p>
          <a:p>
            <a:pPr eaLnBrk="1" hangingPunct="1">
              <a:buFontTx/>
              <a:buNone/>
            </a:pPr>
            <a:r>
              <a:rPr lang="en-US" sz="2800" dirty="0" smtClean="0"/>
              <a:t>   AMTE, BBA, </a:t>
            </a:r>
            <a:r>
              <a:rPr lang="en-US" sz="2800" dirty="0" err="1" smtClean="0"/>
              <a:t>NASGEm</a:t>
            </a:r>
            <a:r>
              <a:rPr lang="en-US" sz="2800" dirty="0" smtClean="0"/>
              <a:t>, NCSM, NCTM, TODOS, WME</a:t>
            </a:r>
          </a:p>
          <a:p>
            <a:pPr eaLnBrk="1" hangingPunct="1"/>
            <a:r>
              <a:rPr lang="en-US" sz="2400" dirty="0" smtClean="0"/>
              <a:t>1st principle of </a:t>
            </a:r>
            <a:r>
              <a:rPr lang="en-US" sz="2400" i="1" dirty="0" smtClean="0"/>
              <a:t>PRIME Leadership Framework </a:t>
            </a:r>
            <a:r>
              <a:rPr lang="en-US" sz="2400" dirty="0" smtClean="0">
                <a:sym typeface="Wingdings" pitchFamily="2" charset="2"/>
              </a:rPr>
              <a:t>(NCSM, 2008)</a:t>
            </a:r>
            <a:endParaRPr lang="en-US" sz="2400" dirty="0" smtClean="0"/>
          </a:p>
          <a:p>
            <a:pPr eaLnBrk="1" hangingPunct="1"/>
            <a:r>
              <a:rPr lang="en-US" sz="2800" dirty="0" smtClean="0"/>
              <a:t>NCTM: 2008 Position Statement, first Iris M. Carl Equity Address (at 2008 annual meeting), 2008-09 PD focus (&amp; resource webpage), </a:t>
            </a:r>
            <a:r>
              <a:rPr lang="en-US" sz="2800" i="1" dirty="0" smtClean="0"/>
              <a:t>Mathematics for Every Student: Responding to Diversity </a:t>
            </a:r>
            <a:r>
              <a:rPr lang="en-US" sz="2800" dirty="0" smtClean="0"/>
              <a:t>books for 3 grade bands, 2010 </a:t>
            </a:r>
            <a:r>
              <a:rPr lang="en-US" sz="2800" i="1" dirty="0" smtClean="0"/>
              <a:t>JRME</a:t>
            </a:r>
            <a:r>
              <a:rPr lang="en-US" sz="2800" dirty="0" smtClean="0"/>
              <a:t> focus issue</a:t>
            </a:r>
          </a:p>
          <a:p>
            <a:pPr eaLnBrk="1" hangingPunct="1"/>
            <a:r>
              <a:rPr lang="en-US" sz="2800" dirty="0" smtClean="0"/>
              <a:t>TODOS Mathematics for ALL: launches </a:t>
            </a:r>
            <a:r>
              <a:rPr lang="en-US" sz="2800" i="1" dirty="0" smtClean="0"/>
              <a:t>Teaching for Excellence and Equity in Mathematics</a:t>
            </a:r>
            <a:r>
              <a:rPr lang="en-US" sz="2800" dirty="0" smtClean="0"/>
              <a:t> in 2009 </a:t>
            </a:r>
          </a:p>
          <a:p>
            <a:pPr eaLnBrk="1" hangingPunct="1"/>
            <a:r>
              <a:rPr lang="en-US" sz="2800" dirty="0" smtClean="0"/>
              <a:t>AMTE: </a:t>
            </a:r>
            <a:r>
              <a:rPr lang="en-US" sz="2400" i="1" dirty="0" smtClean="0"/>
              <a:t>J. of Math. Teacher Education </a:t>
            </a:r>
            <a:r>
              <a:rPr lang="en-US" sz="2400" dirty="0" smtClean="0"/>
              <a:t>equity issue in 2011</a:t>
            </a:r>
          </a:p>
        </p:txBody>
      </p:sp>
    </p:spTree>
    <p:extLst>
      <p:ext uri="{BB962C8B-B14F-4D97-AF65-F5344CB8AC3E}">
        <p14:creationId xmlns:p14="http://schemas.microsoft.com/office/powerpoint/2010/main" val="2484777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other cells?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958326"/>
              </p:ext>
            </p:extLst>
          </p:nvPr>
        </p:nvGraphicFramePr>
        <p:xfrm>
          <a:off x="457200" y="1600200"/>
          <a:ext cx="7315200" cy="4648200"/>
        </p:xfrm>
        <a:graphic>
          <a:graphicData uri="http://schemas.openxmlformats.org/drawingml/2006/table">
            <a:tbl>
              <a:tblPr firstRow="1" bandRow="1">
                <a:tableStyleId>{5C22544A-7EE6-4342-B048-85BDC9FD1C3A}</a:tableStyleId>
              </a:tblPr>
              <a:tblGrid>
                <a:gridCol w="2438400"/>
                <a:gridCol w="2438400"/>
                <a:gridCol w="2438400"/>
              </a:tblGrid>
              <a:tr h="1247495">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3600" dirty="0" smtClean="0"/>
                        <a:t>Drug users (300)</a:t>
                      </a:r>
                    </a:p>
                    <a:p>
                      <a:endParaRPr lang="en-US" sz="3600" dirty="0"/>
                    </a:p>
                  </a:txBody>
                  <a:tcPr/>
                </a:tc>
                <a:tc>
                  <a:txBody>
                    <a:bodyPr/>
                    <a:lstStyle/>
                    <a:p>
                      <a:r>
                        <a:rPr lang="en-US" sz="2400" baseline="0" dirty="0" smtClean="0"/>
                        <a:t>TEST RESULT</a:t>
                      </a:r>
                    </a:p>
                    <a:p>
                      <a:r>
                        <a:rPr lang="en-US" sz="2400" baseline="0" dirty="0" smtClean="0"/>
                        <a:t>IS CORRECT</a:t>
                      </a:r>
                      <a:endParaRPr lang="en-US" sz="2400" dirty="0"/>
                    </a:p>
                  </a:txBody>
                  <a:tcPr/>
                </a:tc>
                <a:tc>
                  <a:txBody>
                    <a:bodyPr/>
                    <a:lstStyle/>
                    <a:p>
                      <a:r>
                        <a:rPr lang="en-US" sz="2400" dirty="0" smtClean="0">
                          <a:solidFill>
                            <a:srgbClr val="FF0000"/>
                          </a:solidFill>
                        </a:rPr>
                        <a:t>TEST IS WRONG</a:t>
                      </a:r>
                    </a:p>
                    <a:p>
                      <a:r>
                        <a:rPr lang="en-US" sz="2400" dirty="0" smtClean="0">
                          <a:solidFill>
                            <a:srgbClr val="FF0000"/>
                          </a:solidFill>
                        </a:rPr>
                        <a:t>(“false negative”)</a:t>
                      </a:r>
                      <a:endParaRPr lang="en-US" sz="2400" dirty="0">
                        <a:solidFill>
                          <a:srgbClr val="FF0000"/>
                        </a:solidFill>
                      </a:endParaRPr>
                    </a:p>
                  </a:txBody>
                  <a:tcPr/>
                </a:tc>
              </a:tr>
              <a:tr h="1247495">
                <a:tc>
                  <a:txBody>
                    <a:bodyPr/>
                    <a:lstStyle/>
                    <a:p>
                      <a:r>
                        <a:rPr lang="en-US" sz="3600" dirty="0" smtClean="0"/>
                        <a:t>Nonusers (9700)</a:t>
                      </a:r>
                      <a:endParaRPr lang="en-US" sz="3600" dirty="0"/>
                    </a:p>
                  </a:txBody>
                  <a:tcPr/>
                </a:tc>
                <a:tc>
                  <a:txBody>
                    <a:bodyPr/>
                    <a:lstStyle/>
                    <a:p>
                      <a:r>
                        <a:rPr lang="en-US" sz="2400" dirty="0" smtClean="0">
                          <a:solidFill>
                            <a:srgbClr val="FF0000"/>
                          </a:solidFill>
                        </a:rPr>
                        <a:t>TEST IS WRONG</a:t>
                      </a:r>
                    </a:p>
                    <a:p>
                      <a:r>
                        <a:rPr lang="en-US" sz="2400" dirty="0" smtClean="0">
                          <a:solidFill>
                            <a:srgbClr val="FF0000"/>
                          </a:solidFill>
                        </a:rPr>
                        <a:t>(“false positive”)</a:t>
                      </a:r>
                      <a:endParaRPr lang="en-US" sz="2400" dirty="0">
                        <a:solidFill>
                          <a:srgbClr val="FF0000"/>
                        </a:solidFill>
                      </a:endParaRPr>
                    </a:p>
                  </a:txBody>
                  <a:tcPr/>
                </a:tc>
                <a:tc>
                  <a:txBody>
                    <a:bodyPr/>
                    <a:lstStyle/>
                    <a:p>
                      <a:r>
                        <a:rPr lang="en-US" sz="2400" dirty="0" smtClean="0"/>
                        <a:t>TEST</a:t>
                      </a:r>
                      <a:r>
                        <a:rPr lang="en-US" sz="2400" baseline="0" dirty="0" smtClean="0"/>
                        <a:t> RESULT </a:t>
                      </a:r>
                    </a:p>
                    <a:p>
                      <a:r>
                        <a:rPr lang="en-US" sz="2400" baseline="0" dirty="0" smtClean="0"/>
                        <a:t>IS CORRECT</a:t>
                      </a:r>
                      <a:endParaRPr lang="en-US" sz="2400" dirty="0"/>
                    </a:p>
                  </a:txBody>
                  <a:tcPr/>
                </a:tc>
              </a:tr>
            </a:tbl>
          </a:graphicData>
        </a:graphic>
      </p:graphicFrame>
    </p:spTree>
    <p:extLst>
      <p:ext uri="{BB962C8B-B14F-4D97-AF65-F5344CB8AC3E}">
        <p14:creationId xmlns:p14="http://schemas.microsoft.com/office/powerpoint/2010/main" val="1359270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students; 3% users; </a:t>
            </a:r>
            <a:br>
              <a:rPr lang="en-US" dirty="0" smtClean="0"/>
            </a:br>
            <a:r>
              <a:rPr lang="en-US" dirty="0" smtClean="0"/>
              <a:t>test is 99% accurate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2979263"/>
              </p:ext>
            </p:extLst>
          </p:nvPr>
        </p:nvGraphicFramePr>
        <p:xfrm>
          <a:off x="457200" y="1600200"/>
          <a:ext cx="7315200" cy="4772305"/>
        </p:xfrm>
        <a:graphic>
          <a:graphicData uri="http://schemas.openxmlformats.org/drawingml/2006/table">
            <a:tbl>
              <a:tblPr firstRow="1" bandRow="1">
                <a:tableStyleId>{5C22544A-7EE6-4342-B048-85BDC9FD1C3A}</a:tableStyleId>
              </a:tblPr>
              <a:tblGrid>
                <a:gridCol w="2438400"/>
                <a:gridCol w="2590800"/>
                <a:gridCol w="2286000"/>
              </a:tblGrid>
              <a:tr h="1247495">
                <a:tc>
                  <a:txBody>
                    <a:bodyPr/>
                    <a:lstStyle/>
                    <a:p>
                      <a:endParaRPr lang="en-US" dirty="0"/>
                    </a:p>
                  </a:txBody>
                  <a:tcPr/>
                </a:tc>
                <a:tc>
                  <a:txBody>
                    <a:bodyPr/>
                    <a:lstStyle/>
                    <a:p>
                      <a:r>
                        <a:rPr lang="en-US" sz="3600" dirty="0" smtClean="0">
                          <a:solidFill>
                            <a:srgbClr val="FF0000"/>
                          </a:solidFill>
                        </a:rPr>
                        <a:t>Test +</a:t>
                      </a:r>
                      <a:endParaRPr lang="en-US" sz="3600" dirty="0">
                        <a:solidFill>
                          <a:srgbClr val="FF0000"/>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3600" dirty="0" smtClean="0"/>
                        <a:t>Drug users (300)</a:t>
                      </a:r>
                    </a:p>
                    <a:p>
                      <a:endParaRPr lang="en-US" sz="3600" dirty="0"/>
                    </a:p>
                  </a:txBody>
                  <a:tcPr/>
                </a:tc>
                <a:tc>
                  <a:txBody>
                    <a:bodyPr/>
                    <a:lstStyle/>
                    <a:p>
                      <a:r>
                        <a:rPr lang="en-US" sz="2800" dirty="0" smtClean="0"/>
                        <a:t>.99 x 300 = 297</a:t>
                      </a:r>
                      <a:endParaRPr lang="en-US" sz="2800" dirty="0"/>
                    </a:p>
                  </a:txBody>
                  <a:tcPr/>
                </a:tc>
                <a:tc>
                  <a:txBody>
                    <a:bodyPr/>
                    <a:lstStyle/>
                    <a:p>
                      <a:r>
                        <a:rPr lang="en-US" sz="2800" dirty="0" smtClean="0"/>
                        <a:t>.01 x 300</a:t>
                      </a:r>
                      <a:r>
                        <a:rPr lang="en-US" sz="2800" baseline="0" dirty="0" smtClean="0"/>
                        <a:t> = 3</a:t>
                      </a:r>
                      <a:endParaRPr lang="en-US" sz="2800" dirty="0"/>
                    </a:p>
                  </a:txBody>
                  <a:tcPr/>
                </a:tc>
              </a:tr>
              <a:tr h="1247495">
                <a:tc>
                  <a:txBody>
                    <a:bodyPr/>
                    <a:lstStyle/>
                    <a:p>
                      <a:r>
                        <a:rPr lang="en-US" sz="3600" dirty="0" smtClean="0"/>
                        <a:t>Nonusers (9700)</a:t>
                      </a:r>
                      <a:endParaRPr lang="en-US" sz="3600" dirty="0"/>
                    </a:p>
                  </a:txBody>
                  <a:tcPr/>
                </a:tc>
                <a:tc>
                  <a:txBody>
                    <a:bodyPr/>
                    <a:lstStyle/>
                    <a:p>
                      <a:r>
                        <a:rPr lang="en-US" sz="2800" dirty="0" smtClean="0"/>
                        <a:t>.01 x 9700 = 97</a:t>
                      </a:r>
                    </a:p>
                    <a:p>
                      <a:r>
                        <a:rPr lang="en-US" sz="2800" dirty="0" smtClean="0">
                          <a:solidFill>
                            <a:srgbClr val="FF0000"/>
                          </a:solidFill>
                        </a:rPr>
                        <a:t>(false</a:t>
                      </a:r>
                      <a:r>
                        <a:rPr lang="en-US" sz="2800" baseline="0" dirty="0" smtClean="0">
                          <a:solidFill>
                            <a:srgbClr val="FF0000"/>
                          </a:solidFill>
                        </a:rPr>
                        <a:t> </a:t>
                      </a:r>
                      <a:r>
                        <a:rPr lang="en-US" sz="2800" dirty="0" smtClean="0">
                          <a:solidFill>
                            <a:srgbClr val="FF0000"/>
                          </a:solidFill>
                        </a:rPr>
                        <a:t>positive)</a:t>
                      </a:r>
                      <a:endParaRPr lang="en-US" sz="2800" dirty="0">
                        <a:solidFill>
                          <a:srgbClr val="FF0000"/>
                        </a:solidFill>
                      </a:endParaRPr>
                    </a:p>
                  </a:txBody>
                  <a:tcPr/>
                </a:tc>
                <a:tc>
                  <a:txBody>
                    <a:bodyPr/>
                    <a:lstStyle/>
                    <a:p>
                      <a:r>
                        <a:rPr lang="en-US" sz="2800" dirty="0" smtClean="0"/>
                        <a:t>.99 x 9700 = 9603</a:t>
                      </a:r>
                      <a:endParaRPr lang="en-US" sz="2800" dirty="0"/>
                    </a:p>
                  </a:txBody>
                  <a:tcPr/>
                </a:tc>
              </a:tr>
            </a:tbl>
          </a:graphicData>
        </a:graphic>
      </p:graphicFrame>
    </p:spTree>
    <p:extLst>
      <p:ext uri="{BB962C8B-B14F-4D97-AF65-F5344CB8AC3E}">
        <p14:creationId xmlns:p14="http://schemas.microsoft.com/office/powerpoint/2010/main" val="2896402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How Fair is the Drug Test? </a:t>
            </a:r>
            <a:r>
              <a:rPr lang="en-US" sz="2400" dirty="0" smtClean="0"/>
              <a:t>(</a:t>
            </a:r>
            <a:r>
              <a:rPr lang="en-US" sz="2400" dirty="0" err="1" smtClean="0"/>
              <a:t>Lyublinskaya</a:t>
            </a:r>
            <a:r>
              <a:rPr lang="en-US" sz="2400" dirty="0" smtClean="0"/>
              <a:t> in April 2005 </a:t>
            </a:r>
            <a:r>
              <a:rPr lang="en-US" sz="2400" i="1" dirty="0" smtClean="0"/>
              <a:t>MT</a:t>
            </a:r>
            <a:r>
              <a:rPr lang="en-US" sz="2400" dirty="0" smtClean="0"/>
              <a:t>)</a:t>
            </a:r>
            <a:endParaRPr lang="en-US" sz="2400" dirty="0"/>
          </a:p>
        </p:txBody>
      </p:sp>
      <p:sp>
        <p:nvSpPr>
          <p:cNvPr id="3" name="Content Placeholder 2"/>
          <p:cNvSpPr>
            <a:spLocks noGrp="1"/>
          </p:cNvSpPr>
          <p:nvPr>
            <p:ph idx="1"/>
          </p:nvPr>
        </p:nvSpPr>
        <p:spPr>
          <a:xfrm>
            <a:off x="228600" y="1600200"/>
            <a:ext cx="8458200" cy="4525963"/>
          </a:xfrm>
        </p:spPr>
        <p:txBody>
          <a:bodyPr/>
          <a:lstStyle/>
          <a:p>
            <a:pPr marL="0" indent="0">
              <a:buNone/>
            </a:pPr>
            <a:endParaRPr lang="en-US" i="1" dirty="0" smtClean="0"/>
          </a:p>
          <a:p>
            <a:pPr marL="0" indent="0">
              <a:buNone/>
            </a:pPr>
            <a:r>
              <a:rPr lang="en-US" i="1" dirty="0" smtClean="0"/>
              <a:t>Predict</a:t>
            </a:r>
            <a:r>
              <a:rPr lang="en-US" dirty="0" smtClean="0"/>
              <a:t>: If 3% are drug users and drug test is 99% accurate, what’s probability that someone who tests positive is NOT a user?</a:t>
            </a:r>
          </a:p>
          <a:p>
            <a:pPr marL="0" indent="0">
              <a:buNone/>
            </a:pPr>
            <a:r>
              <a:rPr lang="en-US" dirty="0" smtClean="0"/>
              <a:t>       A) 1%  B) 5%  C) 10%  </a:t>
            </a:r>
            <a:r>
              <a:rPr lang="en-US" dirty="0" smtClean="0">
                <a:solidFill>
                  <a:srgbClr val="FF0000"/>
                </a:solidFill>
              </a:rPr>
              <a:t>D) 25%</a:t>
            </a:r>
          </a:p>
          <a:p>
            <a:endParaRPr lang="en-US" dirty="0" smtClean="0"/>
          </a:p>
          <a:p>
            <a:pPr marL="0" indent="0">
              <a:buNone/>
            </a:pPr>
            <a:r>
              <a:rPr lang="en-US" dirty="0" err="1" smtClean="0"/>
              <a:t>Pr</a:t>
            </a:r>
            <a:r>
              <a:rPr lang="en-US" dirty="0" smtClean="0"/>
              <a:t>(is nonuser | tests positive for drug) = .25</a:t>
            </a:r>
            <a:endParaRPr lang="en-US" dirty="0"/>
          </a:p>
        </p:txBody>
      </p:sp>
    </p:spTree>
    <p:extLst>
      <p:ext uri="{BB962C8B-B14F-4D97-AF65-F5344CB8AC3E}">
        <p14:creationId xmlns:p14="http://schemas.microsoft.com/office/powerpoint/2010/main" val="2313663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Followup</a:t>
            </a:r>
            <a:r>
              <a:rPr lang="en-US" dirty="0" smtClean="0"/>
              <a:t> </a:t>
            </a:r>
            <a:r>
              <a:rPr lang="en-US" sz="1800" dirty="0" smtClean="0"/>
              <a:t>(</a:t>
            </a:r>
            <a:r>
              <a:rPr lang="en-US" sz="1800" dirty="0" err="1"/>
              <a:t>Lyublinskaya</a:t>
            </a:r>
            <a:r>
              <a:rPr lang="en-US" sz="1800" dirty="0"/>
              <a:t> in April 2005 </a:t>
            </a:r>
            <a:r>
              <a:rPr lang="en-US" sz="1800" i="1" dirty="0"/>
              <a:t>MT</a:t>
            </a:r>
            <a:r>
              <a:rPr lang="en-US" sz="1800" dirty="0"/>
              <a:t>)</a:t>
            </a:r>
          </a:p>
        </p:txBody>
      </p:sp>
      <p:sp>
        <p:nvSpPr>
          <p:cNvPr id="3" name="Content Placeholder 2"/>
          <p:cNvSpPr>
            <a:spLocks noGrp="1"/>
          </p:cNvSpPr>
          <p:nvPr>
            <p:ph idx="1"/>
          </p:nvPr>
        </p:nvSpPr>
        <p:spPr>
          <a:xfrm>
            <a:off x="457200" y="1371600"/>
            <a:ext cx="8229600" cy="4754563"/>
          </a:xfrm>
        </p:spPr>
        <p:txBody>
          <a:bodyPr/>
          <a:lstStyle/>
          <a:p>
            <a:r>
              <a:rPr lang="en-US" dirty="0" smtClean="0"/>
              <a:t>When the fraction of drug users increases, the fraction of false positives ______.</a:t>
            </a:r>
          </a:p>
        </p:txBody>
      </p:sp>
    </p:spTree>
    <p:extLst>
      <p:ext uri="{BB962C8B-B14F-4D97-AF65-F5344CB8AC3E}">
        <p14:creationId xmlns:p14="http://schemas.microsoft.com/office/powerpoint/2010/main" val="926095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Followup</a:t>
            </a:r>
            <a:r>
              <a:rPr lang="en-US" dirty="0" smtClean="0"/>
              <a:t> </a:t>
            </a:r>
            <a:r>
              <a:rPr lang="en-US" sz="1800" dirty="0" smtClean="0"/>
              <a:t>(</a:t>
            </a:r>
            <a:r>
              <a:rPr lang="en-US" sz="1800" dirty="0" err="1"/>
              <a:t>Lyublinskaya</a:t>
            </a:r>
            <a:r>
              <a:rPr lang="en-US" sz="1800" dirty="0"/>
              <a:t> in April 2005 </a:t>
            </a:r>
            <a:r>
              <a:rPr lang="en-US" sz="1800" i="1" dirty="0"/>
              <a:t>MT</a:t>
            </a:r>
            <a:r>
              <a:rPr lang="en-US" sz="1800" dirty="0"/>
              <a:t>)</a:t>
            </a:r>
          </a:p>
        </p:txBody>
      </p:sp>
      <p:sp>
        <p:nvSpPr>
          <p:cNvPr id="3" name="Content Placeholder 2"/>
          <p:cNvSpPr>
            <a:spLocks noGrp="1"/>
          </p:cNvSpPr>
          <p:nvPr>
            <p:ph idx="1"/>
          </p:nvPr>
        </p:nvSpPr>
        <p:spPr>
          <a:xfrm>
            <a:off x="457200" y="1371600"/>
            <a:ext cx="8229600" cy="4754563"/>
          </a:xfrm>
        </p:spPr>
        <p:txBody>
          <a:bodyPr/>
          <a:lstStyle/>
          <a:p>
            <a:r>
              <a:rPr lang="en-US" dirty="0" smtClean="0"/>
              <a:t>When the fraction of drug users increases, the fraction of false positives </a:t>
            </a:r>
            <a:r>
              <a:rPr lang="en-US" dirty="0" smtClean="0">
                <a:solidFill>
                  <a:srgbClr val="FF0000"/>
                </a:solidFill>
              </a:rPr>
              <a:t>decreases.</a:t>
            </a:r>
          </a:p>
          <a:p>
            <a:r>
              <a:rPr lang="en-US" dirty="0" smtClean="0"/>
              <a:t>Sensitivity </a:t>
            </a:r>
            <a:r>
              <a:rPr lang="en-US" dirty="0"/>
              <a:t>analysis (3</a:t>
            </a:r>
            <a:r>
              <a:rPr lang="en-US" dirty="0" smtClean="0"/>
              <a:t>% users? </a:t>
            </a:r>
            <a:r>
              <a:rPr lang="en-US" dirty="0"/>
              <a:t>99</a:t>
            </a:r>
            <a:r>
              <a:rPr lang="en-US" dirty="0" smtClean="0"/>
              <a:t>% accuracy?) </a:t>
            </a:r>
            <a:r>
              <a:rPr lang="en-US" dirty="0"/>
              <a:t>using spreadsheet </a:t>
            </a:r>
            <a:endParaRPr lang="en-US" dirty="0" smtClean="0"/>
          </a:p>
          <a:p>
            <a:r>
              <a:rPr lang="en-US" dirty="0" smtClean="0"/>
              <a:t>retesting students who test positive: how does that iteratively change probabilities?</a:t>
            </a:r>
          </a:p>
          <a:p>
            <a:r>
              <a:rPr lang="en-US" dirty="0" smtClean="0"/>
              <a:t>yields lots more math: rational function, recursion, logistic growth, differential eq.!</a:t>
            </a:r>
          </a:p>
          <a:p>
            <a:r>
              <a:rPr lang="en-US" dirty="0" smtClean="0"/>
              <a:t>Another application context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97167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100 terrorists in 10 million people; screening is 99% accurate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114033"/>
              </p:ext>
            </p:extLst>
          </p:nvPr>
        </p:nvGraphicFramePr>
        <p:xfrm>
          <a:off x="457200" y="1600200"/>
          <a:ext cx="7315200" cy="4648200"/>
        </p:xfrm>
        <a:graphic>
          <a:graphicData uri="http://schemas.openxmlformats.org/drawingml/2006/table">
            <a:tbl>
              <a:tblPr firstRow="1" bandRow="1">
                <a:tableStyleId>{5C22544A-7EE6-4342-B048-85BDC9FD1C3A}</a:tableStyleId>
              </a:tblPr>
              <a:tblGrid>
                <a:gridCol w="2438400"/>
                <a:gridCol w="2438400"/>
                <a:gridCol w="2438400"/>
              </a:tblGrid>
              <a:tr h="1247495">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2800" dirty="0" smtClean="0"/>
                        <a:t>Terrorists</a:t>
                      </a:r>
                    </a:p>
                    <a:p>
                      <a:r>
                        <a:rPr lang="en-US" sz="2800" dirty="0" smtClean="0"/>
                        <a:t>(100)</a:t>
                      </a:r>
                    </a:p>
                    <a:p>
                      <a:endParaRPr lang="en-US" sz="2800" dirty="0"/>
                    </a:p>
                  </a:txBody>
                  <a:tcPr/>
                </a:tc>
                <a:tc>
                  <a:txBody>
                    <a:bodyPr/>
                    <a:lstStyle/>
                    <a:p>
                      <a:endParaRPr lang="en-US" sz="2400" dirty="0"/>
                    </a:p>
                  </a:txBody>
                  <a:tcPr/>
                </a:tc>
                <a:tc>
                  <a:txBody>
                    <a:bodyPr/>
                    <a:lstStyle/>
                    <a:p>
                      <a:endParaRPr lang="en-US" sz="2400" dirty="0"/>
                    </a:p>
                  </a:txBody>
                  <a:tcPr/>
                </a:tc>
              </a:tr>
              <a:tr h="1247495">
                <a:tc>
                  <a:txBody>
                    <a:bodyPr/>
                    <a:lstStyle/>
                    <a:p>
                      <a:r>
                        <a:rPr lang="en-US" sz="2800" dirty="0" smtClean="0"/>
                        <a:t>Non-terrorists </a:t>
                      </a:r>
                      <a:r>
                        <a:rPr lang="en-US" sz="2800" smtClean="0"/>
                        <a:t>(9,999,900</a:t>
                      </a:r>
                      <a:r>
                        <a:rPr lang="en-US" sz="2800" dirty="0" smtClean="0"/>
                        <a:t>)</a:t>
                      </a:r>
                      <a:endParaRPr lang="en-US" sz="28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1494589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100 terrorists in 10 million people; screening is 99% accurate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4116718"/>
              </p:ext>
            </p:extLst>
          </p:nvPr>
        </p:nvGraphicFramePr>
        <p:xfrm>
          <a:off x="457200" y="1600200"/>
          <a:ext cx="7315200" cy="4648200"/>
        </p:xfrm>
        <a:graphic>
          <a:graphicData uri="http://schemas.openxmlformats.org/drawingml/2006/table">
            <a:tbl>
              <a:tblPr firstRow="1" bandRow="1">
                <a:tableStyleId>{5C22544A-7EE6-4342-B048-85BDC9FD1C3A}</a:tableStyleId>
              </a:tblPr>
              <a:tblGrid>
                <a:gridCol w="2438400"/>
                <a:gridCol w="2438400"/>
                <a:gridCol w="2438400"/>
              </a:tblGrid>
              <a:tr h="1247495">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2153210">
                <a:tc>
                  <a:txBody>
                    <a:bodyPr/>
                    <a:lstStyle/>
                    <a:p>
                      <a:r>
                        <a:rPr lang="en-US" sz="2800" dirty="0" smtClean="0"/>
                        <a:t>Terrorists</a:t>
                      </a:r>
                    </a:p>
                    <a:p>
                      <a:r>
                        <a:rPr lang="en-US" sz="2800" dirty="0" smtClean="0"/>
                        <a:t>(100)</a:t>
                      </a:r>
                    </a:p>
                    <a:p>
                      <a:endParaRPr lang="en-US" sz="2800" dirty="0"/>
                    </a:p>
                  </a:txBody>
                  <a:tcPr/>
                </a:tc>
                <a:tc>
                  <a:txBody>
                    <a:bodyPr/>
                    <a:lstStyle/>
                    <a:p>
                      <a:r>
                        <a:rPr lang="en-US" sz="2400" dirty="0" smtClean="0"/>
                        <a:t>99</a:t>
                      </a:r>
                      <a:endParaRPr lang="en-US" sz="2400" dirty="0"/>
                    </a:p>
                  </a:txBody>
                  <a:tcPr/>
                </a:tc>
                <a:tc>
                  <a:txBody>
                    <a:bodyPr/>
                    <a:lstStyle/>
                    <a:p>
                      <a:r>
                        <a:rPr lang="en-US" sz="2400" dirty="0" smtClean="0"/>
                        <a:t>1</a:t>
                      </a:r>
                      <a:endParaRPr lang="en-US" sz="2400" dirty="0"/>
                    </a:p>
                  </a:txBody>
                  <a:tcPr/>
                </a:tc>
              </a:tr>
              <a:tr h="1247495">
                <a:tc>
                  <a:txBody>
                    <a:bodyPr/>
                    <a:lstStyle/>
                    <a:p>
                      <a:r>
                        <a:rPr lang="en-US" sz="2800" dirty="0" smtClean="0"/>
                        <a:t>Non-terrorists (9,999,900)</a:t>
                      </a:r>
                      <a:endParaRPr lang="en-US" sz="28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1020637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100 terrorists in 10 million people; screening is 99% accurate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0166817"/>
              </p:ext>
            </p:extLst>
          </p:nvPr>
        </p:nvGraphicFramePr>
        <p:xfrm>
          <a:off x="457200" y="1600201"/>
          <a:ext cx="7315200" cy="3276601"/>
        </p:xfrm>
        <a:graphic>
          <a:graphicData uri="http://schemas.openxmlformats.org/drawingml/2006/table">
            <a:tbl>
              <a:tblPr firstRow="1" bandRow="1">
                <a:tableStyleId>{5C22544A-7EE6-4342-B048-85BDC9FD1C3A}</a:tableStyleId>
              </a:tblPr>
              <a:tblGrid>
                <a:gridCol w="2438400"/>
                <a:gridCol w="2438400"/>
                <a:gridCol w="2438400"/>
              </a:tblGrid>
              <a:tr h="1156799">
                <a:tc>
                  <a:txBody>
                    <a:bodyPr/>
                    <a:lstStyle/>
                    <a:p>
                      <a:endParaRPr lang="en-US" dirty="0"/>
                    </a:p>
                  </a:txBody>
                  <a:tcPr/>
                </a:tc>
                <a:tc>
                  <a:txBody>
                    <a:bodyPr/>
                    <a:lstStyle/>
                    <a:p>
                      <a:r>
                        <a:rPr lang="en-US" sz="3600" dirty="0" smtClean="0">
                          <a:solidFill>
                            <a:schemeClr val="tx1"/>
                          </a:solidFill>
                        </a:rPr>
                        <a:t>Test +</a:t>
                      </a:r>
                      <a:endParaRPr lang="en-US" sz="3600" dirty="0">
                        <a:solidFill>
                          <a:schemeClr val="tx1"/>
                        </a:solidFill>
                      </a:endParaRPr>
                    </a:p>
                  </a:txBody>
                  <a:tcPr/>
                </a:tc>
                <a:tc>
                  <a:txBody>
                    <a:bodyPr/>
                    <a:lstStyle/>
                    <a:p>
                      <a:r>
                        <a:rPr lang="en-US" sz="3600" dirty="0" smtClean="0">
                          <a:solidFill>
                            <a:schemeClr val="tx1"/>
                          </a:solidFill>
                        </a:rPr>
                        <a:t>Test -</a:t>
                      </a:r>
                      <a:endParaRPr lang="en-US" sz="3600" dirty="0">
                        <a:solidFill>
                          <a:schemeClr val="tx1"/>
                        </a:solidFill>
                      </a:endParaRPr>
                    </a:p>
                  </a:txBody>
                  <a:tcPr/>
                </a:tc>
              </a:tr>
              <a:tr h="963003">
                <a:tc>
                  <a:txBody>
                    <a:bodyPr/>
                    <a:lstStyle/>
                    <a:p>
                      <a:r>
                        <a:rPr lang="en-US" sz="2800" dirty="0" smtClean="0"/>
                        <a:t>Terrorists</a:t>
                      </a:r>
                    </a:p>
                    <a:p>
                      <a:r>
                        <a:rPr lang="en-US" sz="2800" dirty="0" smtClean="0"/>
                        <a:t>(100)</a:t>
                      </a:r>
                    </a:p>
                  </a:txBody>
                  <a:tcPr/>
                </a:tc>
                <a:tc>
                  <a:txBody>
                    <a:bodyPr/>
                    <a:lstStyle/>
                    <a:p>
                      <a:r>
                        <a:rPr lang="en-US" sz="2400" dirty="0" smtClean="0"/>
                        <a:t>99 </a:t>
                      </a:r>
                      <a:endParaRPr lang="en-US" sz="2400" dirty="0"/>
                    </a:p>
                  </a:txBody>
                  <a:tcPr/>
                </a:tc>
                <a:tc>
                  <a:txBody>
                    <a:bodyPr/>
                    <a:lstStyle/>
                    <a:p>
                      <a:r>
                        <a:rPr lang="en-US" sz="2400" dirty="0" smtClean="0"/>
                        <a:t>1 false negative</a:t>
                      </a:r>
                      <a:endParaRPr lang="en-US" sz="2400" dirty="0"/>
                    </a:p>
                  </a:txBody>
                  <a:tcPr/>
                </a:tc>
              </a:tr>
              <a:tr h="1156799">
                <a:tc>
                  <a:txBody>
                    <a:bodyPr/>
                    <a:lstStyle/>
                    <a:p>
                      <a:r>
                        <a:rPr lang="en-US" sz="2800" dirty="0" smtClean="0"/>
                        <a:t>Non-terrorists (9,999,900)</a:t>
                      </a:r>
                      <a:endParaRPr lang="en-US" sz="2800" dirty="0"/>
                    </a:p>
                  </a:txBody>
                  <a:tcPr/>
                </a:tc>
                <a:tc>
                  <a:txBody>
                    <a:bodyPr/>
                    <a:lstStyle/>
                    <a:p>
                      <a:r>
                        <a:rPr lang="en-US" sz="2400" dirty="0" smtClean="0"/>
                        <a:t>99,999 </a:t>
                      </a:r>
                    </a:p>
                    <a:p>
                      <a:r>
                        <a:rPr lang="en-US" sz="2400" dirty="0" smtClean="0"/>
                        <a:t>false positives</a:t>
                      </a:r>
                      <a:endParaRPr lang="en-US" sz="2400" dirty="0"/>
                    </a:p>
                  </a:txBody>
                  <a:tcPr/>
                </a:tc>
                <a:tc>
                  <a:txBody>
                    <a:bodyPr/>
                    <a:lstStyle/>
                    <a:p>
                      <a:r>
                        <a:rPr lang="en-US" sz="2400" dirty="0" smtClean="0"/>
                        <a:t>9,899,901</a:t>
                      </a:r>
                      <a:endParaRPr lang="en-US" sz="2400" dirty="0"/>
                    </a:p>
                  </a:txBody>
                  <a:tcPr/>
                </a:tc>
              </a:tr>
            </a:tbl>
          </a:graphicData>
        </a:graphic>
      </p:graphicFrame>
    </p:spTree>
    <p:extLst>
      <p:ext uri="{BB962C8B-B14F-4D97-AF65-F5344CB8AC3E}">
        <p14:creationId xmlns:p14="http://schemas.microsoft.com/office/powerpoint/2010/main" val="22242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4526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dirty="0" smtClean="0"/>
              <a:t>potential pitfall of comparisons </a:t>
            </a:r>
            <a:br>
              <a:rPr lang="en-US" sz="4000" dirty="0" smtClean="0"/>
            </a:br>
            <a:r>
              <a:rPr lang="en-US" sz="2400" dirty="0" smtClean="0"/>
              <a:t>(Lesser, 2001)</a:t>
            </a:r>
          </a:p>
        </p:txBody>
      </p:sp>
      <p:sp>
        <p:nvSpPr>
          <p:cNvPr id="41987" name="Rectangle 3"/>
          <p:cNvSpPr>
            <a:spLocks noGrp="1" noChangeArrowheads="1"/>
          </p:cNvSpPr>
          <p:nvPr>
            <p:ph type="body" idx="1"/>
          </p:nvPr>
        </p:nvSpPr>
        <p:spPr>
          <a:xfrm>
            <a:off x="320040" y="3810000"/>
            <a:ext cx="8229600" cy="1828800"/>
          </a:xfrm>
        </p:spPr>
        <p:txBody>
          <a:bodyPr/>
          <a:lstStyle/>
          <a:p>
            <a:pPr eaLnBrk="1" hangingPunct="1"/>
            <a:r>
              <a:rPr lang="en-US" dirty="0" smtClean="0"/>
              <a:t>Find mean salary for the 100 men</a:t>
            </a:r>
          </a:p>
          <a:p>
            <a:pPr marL="0" indent="0" eaLnBrk="1" hangingPunct="1">
              <a:buNone/>
            </a:pPr>
            <a:endParaRPr lang="en-US" dirty="0" smtClean="0"/>
          </a:p>
          <a:p>
            <a:pPr eaLnBrk="1" hangingPunct="1"/>
            <a:r>
              <a:rPr lang="en-US" dirty="0" smtClean="0"/>
              <a:t>Find mean salary for the 100 women</a:t>
            </a:r>
          </a:p>
        </p:txBody>
      </p:sp>
      <p:pic>
        <p:nvPicPr>
          <p:cNvPr id="41988" name="Picture 4" descr="8B384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534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944562"/>
          </a:xfrm>
        </p:spPr>
        <p:txBody>
          <a:bodyPr/>
          <a:lstStyle/>
          <a:p>
            <a:r>
              <a:rPr lang="en-US" altLang="en-US" i="1" dirty="0" smtClean="0"/>
              <a:t>Some rationale</a:t>
            </a:r>
          </a:p>
        </p:txBody>
      </p:sp>
      <p:sp>
        <p:nvSpPr>
          <p:cNvPr id="41987" name="Rectangle 3"/>
          <p:cNvSpPr>
            <a:spLocks noGrp="1" noChangeArrowheads="1"/>
          </p:cNvSpPr>
          <p:nvPr>
            <p:ph type="body" idx="1"/>
          </p:nvPr>
        </p:nvSpPr>
        <p:spPr>
          <a:xfrm>
            <a:off x="0" y="1295400"/>
            <a:ext cx="9144000" cy="5334000"/>
          </a:xfrm>
        </p:spPr>
        <p:txBody>
          <a:bodyPr/>
          <a:lstStyle/>
          <a:p>
            <a:pPr>
              <a:lnSpc>
                <a:spcPct val="90000"/>
              </a:lnSpc>
            </a:pPr>
            <a:r>
              <a:rPr lang="en-US" altLang="en-US" dirty="0" smtClean="0"/>
              <a:t>Critical thinking (e.g., operational definitions)</a:t>
            </a:r>
          </a:p>
          <a:p>
            <a:pPr>
              <a:lnSpc>
                <a:spcPct val="90000"/>
              </a:lnSpc>
            </a:pPr>
            <a:r>
              <a:rPr lang="en-US" altLang="en-US" dirty="0" smtClean="0"/>
              <a:t>Connections with other subjects</a:t>
            </a:r>
          </a:p>
          <a:p>
            <a:pPr>
              <a:lnSpc>
                <a:spcPct val="90000"/>
              </a:lnSpc>
            </a:pPr>
            <a:r>
              <a:rPr lang="en-US" altLang="en-US" dirty="0" smtClean="0"/>
              <a:t>Student motivation and engagement</a:t>
            </a:r>
          </a:p>
          <a:p>
            <a:pPr>
              <a:lnSpc>
                <a:spcPct val="90000"/>
              </a:lnSpc>
            </a:pPr>
            <a:r>
              <a:rPr lang="en-US" altLang="en-US" dirty="0" smtClean="0"/>
              <a:t>Empower students from historically underrepresented groups to gain the tools to recognize and describe inequities</a:t>
            </a:r>
          </a:p>
          <a:p>
            <a:pPr>
              <a:lnSpc>
                <a:spcPct val="90000"/>
              </a:lnSpc>
            </a:pPr>
            <a:r>
              <a:rPr lang="en-US" altLang="en-US" dirty="0" smtClean="0"/>
              <a:t>Real </a:t>
            </a:r>
            <a:r>
              <a:rPr lang="en-US" altLang="en-US" dirty="0"/>
              <a:t>data (a </a:t>
            </a:r>
            <a:r>
              <a:rPr lang="en-US" altLang="en-US" i="1" dirty="0"/>
              <a:t>GAISE</a:t>
            </a:r>
            <a:r>
              <a:rPr lang="en-US" altLang="en-US" dirty="0"/>
              <a:t> recommendation)</a:t>
            </a:r>
          </a:p>
          <a:p>
            <a:pPr>
              <a:lnSpc>
                <a:spcPct val="90000"/>
              </a:lnSpc>
            </a:pP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2755526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dirty="0" smtClean="0"/>
              <a:t>potential pitfall of comparisons </a:t>
            </a:r>
            <a:br>
              <a:rPr lang="en-US" sz="4000" dirty="0" smtClean="0"/>
            </a:br>
            <a:r>
              <a:rPr lang="en-US" sz="2400" dirty="0" smtClean="0"/>
              <a:t>(from Lesser (2001)):</a:t>
            </a:r>
          </a:p>
        </p:txBody>
      </p:sp>
      <p:sp>
        <p:nvSpPr>
          <p:cNvPr id="43011" name="Rectangle 3"/>
          <p:cNvSpPr>
            <a:spLocks noGrp="1" noChangeArrowheads="1"/>
          </p:cNvSpPr>
          <p:nvPr>
            <p:ph type="body" idx="1"/>
          </p:nvPr>
        </p:nvSpPr>
        <p:spPr>
          <a:xfrm>
            <a:off x="304800" y="3371850"/>
            <a:ext cx="8229600" cy="4525963"/>
          </a:xfrm>
        </p:spPr>
        <p:txBody>
          <a:bodyPr/>
          <a:lstStyle/>
          <a:p>
            <a:pPr eaLnBrk="1" hangingPunct="1">
              <a:buFontTx/>
              <a:buNone/>
            </a:pPr>
            <a:r>
              <a:rPr lang="en-US" dirty="0" smtClean="0"/>
              <a:t>Mean salary for men: </a:t>
            </a:r>
            <a:r>
              <a:rPr lang="en-US" dirty="0" smtClean="0">
                <a:solidFill>
                  <a:srgbClr val="FF0000"/>
                </a:solidFill>
              </a:rPr>
              <a:t>$41,000</a:t>
            </a:r>
            <a:r>
              <a:rPr lang="en-US" dirty="0" smtClean="0"/>
              <a:t> </a:t>
            </a:r>
          </a:p>
          <a:p>
            <a:pPr eaLnBrk="1" hangingPunct="1">
              <a:buFontTx/>
              <a:buNone/>
            </a:pPr>
            <a:r>
              <a:rPr lang="en-US" dirty="0" smtClean="0"/>
              <a:t>= (70*20,000+30*90,000)/100  </a:t>
            </a:r>
          </a:p>
          <a:p>
            <a:pPr eaLnBrk="1" hangingPunct="1">
              <a:buFontTx/>
              <a:buNone/>
            </a:pPr>
            <a:endParaRPr lang="en-US" dirty="0" smtClean="0"/>
          </a:p>
          <a:p>
            <a:pPr eaLnBrk="1" hangingPunct="1">
              <a:buFontTx/>
              <a:buNone/>
            </a:pPr>
            <a:r>
              <a:rPr lang="en-US" dirty="0" smtClean="0"/>
              <a:t>Mean salary for women: </a:t>
            </a:r>
            <a:r>
              <a:rPr lang="en-US" sz="2800" dirty="0" smtClean="0">
                <a:solidFill>
                  <a:srgbClr val="FF0000"/>
                </a:solidFill>
              </a:rPr>
              <a:t>$37,000</a:t>
            </a:r>
          </a:p>
          <a:p>
            <a:pPr eaLnBrk="1" hangingPunct="1">
              <a:buFontTx/>
              <a:buNone/>
            </a:pPr>
            <a:r>
              <a:rPr lang="en-US" sz="2800" dirty="0" smtClean="0"/>
              <a:t> = </a:t>
            </a:r>
            <a:r>
              <a:rPr lang="en-US" dirty="0" smtClean="0"/>
              <a:t>“90¢ to a man’s dollar”</a:t>
            </a:r>
          </a:p>
          <a:p>
            <a:pPr eaLnBrk="1" hangingPunct="1">
              <a:buFontTx/>
              <a:buNone/>
            </a:pPr>
            <a:endParaRPr lang="en-US" dirty="0" smtClean="0"/>
          </a:p>
        </p:txBody>
      </p:sp>
      <p:pic>
        <p:nvPicPr>
          <p:cNvPr id="43012" name="Picture 4" descr="8B384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534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274638"/>
            <a:ext cx="8382000" cy="563562"/>
          </a:xfrm>
        </p:spPr>
        <p:txBody>
          <a:bodyPr/>
          <a:lstStyle/>
          <a:p>
            <a:pPr eaLnBrk="1" hangingPunct="1"/>
            <a:r>
              <a:rPr lang="en-US" sz="4000" smtClean="0"/>
              <a:t/>
            </a:r>
            <a:br>
              <a:rPr lang="en-US" sz="4000" smtClean="0"/>
            </a:br>
            <a:r>
              <a:rPr lang="en-US" sz="4000" smtClean="0"/>
              <a:t>Analyzing gender equity reporting </a:t>
            </a:r>
            <a:br>
              <a:rPr lang="en-US" sz="4000" smtClean="0"/>
            </a:br>
            <a:endParaRPr lang="en-US" sz="4000"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4" descr="F20394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45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685800" y="4267200"/>
            <a:ext cx="75438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715962"/>
          </a:xfrm>
        </p:spPr>
        <p:txBody>
          <a:bodyPr/>
          <a:lstStyle/>
          <a:p>
            <a:r>
              <a:rPr lang="en-US" altLang="en-US" sz="3200" dirty="0" smtClean="0"/>
              <a:t>Importance of Simpson’s paradox</a:t>
            </a:r>
            <a:endParaRPr lang="en-US" altLang="en-US" sz="3200" dirty="0"/>
          </a:p>
        </p:txBody>
      </p:sp>
      <p:sp>
        <p:nvSpPr>
          <p:cNvPr id="146435" name="Rectangle 3"/>
          <p:cNvSpPr>
            <a:spLocks noGrp="1" noChangeArrowheads="1"/>
          </p:cNvSpPr>
          <p:nvPr>
            <p:ph type="body" idx="1"/>
          </p:nvPr>
        </p:nvSpPr>
        <p:spPr>
          <a:xfrm>
            <a:off x="457200" y="1600200"/>
            <a:ext cx="8229600" cy="4906963"/>
          </a:xfrm>
        </p:spPr>
        <p:txBody>
          <a:bodyPr/>
          <a:lstStyle/>
          <a:p>
            <a:pPr algn="ctr">
              <a:buFontTx/>
              <a:buNone/>
            </a:pPr>
            <a:r>
              <a:rPr lang="en-US" altLang="en-US" dirty="0" smtClean="0"/>
              <a:t>awareness </a:t>
            </a:r>
            <a:r>
              <a:rPr lang="en-US" altLang="en-US" dirty="0"/>
              <a:t>that </a:t>
            </a:r>
            <a:endParaRPr lang="en-US" altLang="en-US" dirty="0" smtClean="0"/>
          </a:p>
          <a:p>
            <a:pPr algn="ctr">
              <a:buFontTx/>
              <a:buNone/>
            </a:pPr>
            <a:r>
              <a:rPr lang="en-US" altLang="en-US" u="sng" dirty="0" smtClean="0"/>
              <a:t>a comparison can </a:t>
            </a:r>
            <a:r>
              <a:rPr lang="en-US" altLang="en-US" u="sng" dirty="0"/>
              <a:t>be </a:t>
            </a:r>
            <a:r>
              <a:rPr lang="en-US" altLang="en-US" u="sng" dirty="0" smtClean="0"/>
              <a:t>affected </a:t>
            </a:r>
          </a:p>
          <a:p>
            <a:pPr algn="ctr">
              <a:buFontTx/>
              <a:buNone/>
            </a:pPr>
            <a:r>
              <a:rPr lang="en-US" altLang="en-US" u="sng" dirty="0" smtClean="0"/>
              <a:t>by how </a:t>
            </a:r>
            <a:r>
              <a:rPr lang="en-US" altLang="en-US" u="sng" dirty="0"/>
              <a:t>data is aggregated</a:t>
            </a:r>
            <a:r>
              <a:rPr lang="en-US" altLang="en-US" dirty="0"/>
              <a:t> </a:t>
            </a:r>
            <a:endParaRPr lang="en-US" altLang="en-US" dirty="0" smtClean="0"/>
          </a:p>
          <a:p>
            <a:pPr algn="ctr">
              <a:buFontTx/>
              <a:buNone/>
            </a:pPr>
            <a:endParaRPr lang="en-US" altLang="en-US" dirty="0"/>
          </a:p>
          <a:p>
            <a:pPr algn="ctr">
              <a:buFontTx/>
              <a:buNone/>
            </a:pPr>
            <a:r>
              <a:rPr lang="en-US" altLang="en-US" dirty="0" smtClean="0"/>
              <a:t>is </a:t>
            </a:r>
            <a:r>
              <a:rPr lang="en-US" altLang="en-US" dirty="0"/>
              <a:t>listed by the National Council on Education and the Disciplines (2001) </a:t>
            </a:r>
          </a:p>
          <a:p>
            <a:pPr algn="ctr">
              <a:buFontTx/>
              <a:buNone/>
            </a:pPr>
            <a:r>
              <a:rPr lang="en-US" altLang="en-US" dirty="0"/>
              <a:t>   as </a:t>
            </a:r>
            <a:r>
              <a:rPr lang="en-US" altLang="en-US" u="sng" dirty="0"/>
              <a:t>essential for </a:t>
            </a:r>
            <a:r>
              <a:rPr lang="en-US" altLang="en-US" u="sng" dirty="0" smtClean="0"/>
              <a:t>democracy</a:t>
            </a:r>
            <a:endParaRPr lang="en-US" altLang="en-US" dirty="0" smtClean="0"/>
          </a:p>
          <a:p>
            <a:pPr algn="ctr">
              <a:buFontTx/>
              <a:buNone/>
            </a:pPr>
            <a:r>
              <a:rPr lang="en-US" altLang="en-US" dirty="0" smtClean="0"/>
              <a:t>, </a:t>
            </a:r>
            <a:endParaRPr lang="en-US" altLang="en-US" dirty="0"/>
          </a:p>
          <a:p>
            <a:pPr algn="ctr">
              <a:buFontTx/>
              <a:buNone/>
            </a:pPr>
            <a:endParaRPr lang="en-US" altLang="en-US" sz="2000" dirty="0"/>
          </a:p>
          <a:p>
            <a:pPr algn="ctr">
              <a:buFontTx/>
              <a:buNone/>
            </a:pPr>
            <a:r>
              <a:rPr lang="en-US" altLang="en-US" dirty="0"/>
              <a:t>     </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1827048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3192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altLang="en-US"/>
          </a:p>
        </p:txBody>
      </p:sp>
      <p:sp>
        <p:nvSpPr>
          <p:cNvPr id="88067" name="Rectangle 3"/>
          <p:cNvSpPr>
            <a:spLocks noGrp="1" noChangeArrowheads="1"/>
          </p:cNvSpPr>
          <p:nvPr>
            <p:ph type="body" idx="1"/>
          </p:nvPr>
        </p:nvSpPr>
        <p:spPr/>
        <p:txBody>
          <a:bodyPr/>
          <a:lstStyle/>
          <a:p>
            <a:endParaRPr lang="en-US" altLang="en-US"/>
          </a:p>
        </p:txBody>
      </p:sp>
      <p:pic>
        <p:nvPicPr>
          <p:cNvPr id="88068" name="Picture 4" descr="D503D7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1100" y="-1181100"/>
            <a:ext cx="67818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11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endParaRPr lang="en-US" altLang="en-US"/>
          </a:p>
        </p:txBody>
      </p:sp>
      <p:sp>
        <p:nvSpPr>
          <p:cNvPr id="246787" name="Rectangle 3"/>
          <p:cNvSpPr>
            <a:spLocks noGrp="1" noChangeArrowheads="1"/>
          </p:cNvSpPr>
          <p:nvPr>
            <p:ph type="body" idx="1"/>
          </p:nvPr>
        </p:nvSpPr>
        <p:spPr/>
        <p:txBody>
          <a:bodyPr/>
          <a:lstStyle/>
          <a:p>
            <a:endParaRPr lang="en-US" altLang="en-US"/>
          </a:p>
        </p:txBody>
      </p:sp>
      <p:pic>
        <p:nvPicPr>
          <p:cNvPr id="246788" name="Picture 4" descr="F2080D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02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1143000"/>
          </a:xfrm>
        </p:spPr>
        <p:txBody>
          <a:bodyPr/>
          <a:lstStyle/>
          <a:p>
            <a:pPr eaLnBrk="1" hangingPunct="1"/>
            <a:r>
              <a:rPr lang="en-US" altLang="en-US" sz="4000" smtClean="0"/>
              <a:t>1972 “Title IX” law: </a:t>
            </a:r>
            <a:br>
              <a:rPr lang="en-US" altLang="en-US" sz="4000" smtClean="0"/>
            </a:br>
            <a:r>
              <a:rPr lang="en-US" altLang="en-US" sz="2400" smtClean="0"/>
              <a:t>federally-funded institutions </a:t>
            </a:r>
            <a:br>
              <a:rPr lang="en-US" altLang="en-US" sz="2400" smtClean="0"/>
            </a:br>
            <a:r>
              <a:rPr lang="en-US" altLang="en-US" sz="2400" smtClean="0"/>
              <a:t>can’t discriminate on basis of sex</a:t>
            </a:r>
            <a:br>
              <a:rPr lang="en-US" altLang="en-US" sz="2400" smtClean="0"/>
            </a:br>
            <a:endParaRPr lang="en-US" altLang="en-US" sz="2400" smtClean="0"/>
          </a:p>
        </p:txBody>
      </p:sp>
      <p:sp>
        <p:nvSpPr>
          <p:cNvPr id="61443" name="Rectangle 3"/>
          <p:cNvSpPr>
            <a:spLocks noGrp="1" noChangeArrowheads="1"/>
          </p:cNvSpPr>
          <p:nvPr>
            <p:ph type="body" sz="half" idx="1"/>
          </p:nvPr>
        </p:nvSpPr>
        <p:spPr>
          <a:xfrm>
            <a:off x="406400" y="1371600"/>
            <a:ext cx="8178800" cy="5200650"/>
          </a:xfrm>
        </p:spPr>
        <p:txBody>
          <a:bodyPr/>
          <a:lstStyle/>
          <a:p>
            <a:pPr eaLnBrk="1" hangingPunct="1">
              <a:buFontTx/>
              <a:buNone/>
            </a:pPr>
            <a:r>
              <a:rPr lang="en-US" altLang="en-US" sz="2800" smtClean="0"/>
              <a:t>There must be ‘substantial proportionality’ between participation of women in intercollegiate athletics and their representation in the student body.</a:t>
            </a:r>
          </a:p>
          <a:p>
            <a:pPr eaLnBrk="1" hangingPunct="1">
              <a:buFontTx/>
              <a:buNone/>
            </a:pPr>
            <a:r>
              <a:rPr lang="en-US" altLang="en-US" sz="2800" smtClean="0"/>
              <a:t>In 1997, the Supreme Court </a:t>
            </a:r>
          </a:p>
          <a:p>
            <a:pPr eaLnBrk="1" hangingPunct="1">
              <a:buFontTx/>
              <a:buNone/>
            </a:pPr>
            <a:r>
              <a:rPr lang="en-US" altLang="en-US" sz="2800" smtClean="0"/>
              <a:t>  ruled against Brown University:</a:t>
            </a:r>
          </a:p>
        </p:txBody>
      </p:sp>
      <p:graphicFrame>
        <p:nvGraphicFramePr>
          <p:cNvPr id="72737" name="Group 33"/>
          <p:cNvGraphicFramePr>
            <a:graphicFrameLocks noGrp="1"/>
          </p:cNvGraphicFramePr>
          <p:nvPr>
            <p:ph sz="half" idx="2"/>
          </p:nvPr>
        </p:nvGraphicFramePr>
        <p:xfrm>
          <a:off x="406400" y="4189413"/>
          <a:ext cx="8229600" cy="1852612"/>
        </p:xfrm>
        <a:graphic>
          <a:graphicData uri="http://schemas.openxmlformats.org/drawingml/2006/table">
            <a:tbl>
              <a:tblPr/>
              <a:tblGrid>
                <a:gridCol w="3860800"/>
                <a:gridCol w="2235200"/>
                <a:gridCol w="2133600"/>
              </a:tblGrid>
              <a:tr h="3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L="121920" marR="121920"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men</a:t>
                      </a:r>
                    </a:p>
                  </a:txBody>
                  <a:tcPr marL="121920" marR="12192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women</a:t>
                      </a:r>
                    </a:p>
                  </a:txBody>
                  <a:tcPr marL="121920" marR="121920"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student body</a:t>
                      </a:r>
                    </a:p>
                  </a:txBody>
                  <a:tcPr marL="121920" marR="121920"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2796 (49%)</a:t>
                      </a:r>
                    </a:p>
                  </a:txBody>
                  <a:tcPr marL="121920" marR="12192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2926 (</a:t>
                      </a:r>
                      <a:r>
                        <a:rPr kumimoji="0" lang="en-US" sz="2100" b="1" i="0" u="none" strike="noStrike" cap="none" normalizeH="0" baseline="0" smtClean="0">
                          <a:ln>
                            <a:noFill/>
                          </a:ln>
                          <a:solidFill>
                            <a:schemeClr val="tx1"/>
                          </a:solidFill>
                          <a:effectLst/>
                          <a:latin typeface="Arial" charset="0"/>
                          <a:cs typeface="Arial" charset="0"/>
                        </a:rPr>
                        <a:t>51</a:t>
                      </a:r>
                      <a:r>
                        <a:rPr kumimoji="0" lang="en-US" sz="2100" b="0" i="0" u="none" strike="noStrike" cap="none" normalizeH="0" baseline="0" smtClean="0">
                          <a:ln>
                            <a:noFill/>
                          </a:ln>
                          <a:solidFill>
                            <a:schemeClr val="tx1"/>
                          </a:solidFill>
                          <a:effectLst/>
                          <a:latin typeface="Arial" charset="0"/>
                          <a:cs typeface="Arial" charset="0"/>
                        </a:rPr>
                        <a:t>%)</a:t>
                      </a:r>
                    </a:p>
                  </a:txBody>
                  <a:tcPr marL="121920" marR="121920"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athletes</a:t>
                      </a:r>
                    </a:p>
                  </a:txBody>
                  <a:tcPr marL="121920" marR="121920"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555 (62%)</a:t>
                      </a:r>
                    </a:p>
                  </a:txBody>
                  <a:tcPr marL="121920" marR="12192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342 (</a:t>
                      </a:r>
                      <a:r>
                        <a:rPr kumimoji="0" lang="en-US" sz="2100" b="1" i="0" u="none" strike="noStrike" cap="none" normalizeH="0" baseline="0" smtClean="0">
                          <a:ln>
                            <a:noFill/>
                          </a:ln>
                          <a:solidFill>
                            <a:schemeClr val="tx1"/>
                          </a:solidFill>
                          <a:effectLst/>
                          <a:latin typeface="Arial" charset="0"/>
                          <a:cs typeface="Arial" charset="0"/>
                        </a:rPr>
                        <a:t>38</a:t>
                      </a:r>
                      <a:r>
                        <a:rPr kumimoji="0" lang="en-US" sz="2100" b="0" i="0" u="none" strike="noStrike" cap="none" normalizeH="0" baseline="0" smtClean="0">
                          <a:ln>
                            <a:noFill/>
                          </a:ln>
                          <a:solidFill>
                            <a:schemeClr val="tx1"/>
                          </a:solidFill>
                          <a:effectLst/>
                          <a:latin typeface="Arial" charset="0"/>
                          <a:cs typeface="Arial" charset="0"/>
                        </a:rPr>
                        <a:t>%)</a:t>
                      </a:r>
                    </a:p>
                  </a:txBody>
                  <a:tcPr marL="121920" marR="121920"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62" name="Rectangle 34"/>
          <p:cNvSpPr>
            <a:spLocks noChangeArrowheads="1"/>
          </p:cNvSpPr>
          <p:nvPr/>
        </p:nvSpPr>
        <p:spPr bwMode="auto">
          <a:xfrm>
            <a:off x="2852738" y="3144838"/>
            <a:ext cx="2184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alibri" pitchFamily="34" charset="0"/>
              </a:rPr>
              <a:t>  </a:t>
            </a:r>
            <a:r>
              <a:rPr lang="en-US" altLang="en-US" sz="3100">
                <a:latin typeface="Calibri" pitchFamily="34" charset="0"/>
              </a:rPr>
              <a:t> </a:t>
            </a:r>
            <a:r>
              <a:rPr lang="en-US" altLang="en-US">
                <a:latin typeface="Calibri" pitchFamily="34" charset="0"/>
              </a:rPr>
              <a:t>                                . </a:t>
            </a:r>
          </a:p>
        </p:txBody>
      </p:sp>
      <p:pic>
        <p:nvPicPr>
          <p:cNvPr id="61463" name="Picture 35" descr="lesser_eq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72200"/>
            <a:ext cx="589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254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617058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smtClean="0"/>
              <a:t>visualizing wealth inequality in US</a:t>
            </a:r>
            <a:br>
              <a:rPr lang="en-US" sz="4000" smtClean="0"/>
            </a:br>
            <a:r>
              <a:rPr lang="en-US" sz="2400" smtClean="0"/>
              <a:t>(Gutstein &amp; Peterson, </a:t>
            </a:r>
            <a:r>
              <a:rPr lang="en-US" sz="2400" i="1" smtClean="0"/>
              <a:t>Rethinking Mathematics</a:t>
            </a:r>
            <a:r>
              <a:rPr lang="en-US" sz="2400" smtClean="0"/>
              <a:t>, 2005)</a:t>
            </a:r>
          </a:p>
        </p:txBody>
      </p:sp>
      <p:sp>
        <p:nvSpPr>
          <p:cNvPr id="57347" name="Rectangle 3"/>
          <p:cNvSpPr>
            <a:spLocks noGrp="1" noChangeArrowheads="1"/>
          </p:cNvSpPr>
          <p:nvPr>
            <p:ph type="body" idx="1"/>
          </p:nvPr>
        </p:nvSpPr>
        <p:spPr/>
        <p:txBody>
          <a:bodyPr/>
          <a:lstStyle/>
          <a:p>
            <a:pPr>
              <a:buFontTx/>
              <a:buNone/>
            </a:pPr>
            <a:endParaRPr lang="en-US" smtClean="0"/>
          </a:p>
        </p:txBody>
      </p:sp>
      <p:pic>
        <p:nvPicPr>
          <p:cNvPr id="57348" name="Picture 4" descr="DD2604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1581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DC6F46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40100"/>
            <a:ext cx="85344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640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smtClean="0"/>
              <a:t/>
            </a:r>
            <a:br>
              <a:rPr lang="en-US" sz="4000" smtClean="0"/>
            </a:br>
            <a:r>
              <a:rPr lang="en-US" sz="3200" i="1" smtClean="0"/>
              <a:t>Statistics Concepts and Controversies, </a:t>
            </a:r>
            <a:r>
              <a:rPr lang="en-US" sz="2000" i="1" smtClean="0"/>
              <a:t>6</a:t>
            </a:r>
            <a:r>
              <a:rPr lang="en-US" sz="2000" i="1" baseline="30000" smtClean="0"/>
              <a:t>th</a:t>
            </a:r>
            <a:r>
              <a:rPr lang="en-US" sz="2000" i="1" smtClean="0"/>
              <a:t> ed.</a:t>
            </a:r>
            <a:r>
              <a:rPr lang="en-US" sz="2000" smtClean="0"/>
              <a:t> </a:t>
            </a:r>
            <a:br>
              <a:rPr lang="en-US" sz="2000" smtClean="0"/>
            </a:br>
            <a:r>
              <a:rPr lang="en-US" sz="2400" smtClean="0"/>
              <a:t>Moore &amp; Notz (2006, p. 232)</a:t>
            </a:r>
            <a:r>
              <a:rPr lang="en-US" sz="4000" smtClean="0"/>
              <a:t/>
            </a:r>
            <a:br>
              <a:rPr lang="en-US" sz="4000" smtClean="0"/>
            </a:br>
            <a:endParaRPr lang="en-US" sz="4000" smtClean="0"/>
          </a:p>
        </p:txBody>
      </p:sp>
      <p:sp>
        <p:nvSpPr>
          <p:cNvPr id="59395" name="Rectangle 5"/>
          <p:cNvSpPr>
            <a:spLocks noGrp="1" noChangeArrowheads="1"/>
          </p:cNvSpPr>
          <p:nvPr>
            <p:ph type="body" sz="half" idx="1"/>
          </p:nvPr>
        </p:nvSpPr>
        <p:spPr>
          <a:xfrm>
            <a:off x="457200" y="1600200"/>
            <a:ext cx="4013200" cy="4525963"/>
          </a:xfrm>
        </p:spPr>
        <p:txBody>
          <a:bodyPr/>
          <a:lstStyle/>
          <a:p>
            <a:pPr>
              <a:lnSpc>
                <a:spcPct val="90000"/>
              </a:lnSpc>
              <a:buFontTx/>
              <a:buNone/>
            </a:pPr>
            <a:r>
              <a:rPr lang="en-US" sz="2000" smtClean="0"/>
              <a:t>“</a:t>
            </a:r>
            <a:r>
              <a:rPr lang="en-US" sz="2000" b="1" smtClean="0"/>
              <a:t>Income inequality</a:t>
            </a:r>
            <a:r>
              <a:rPr lang="en-US" sz="2000" smtClean="0"/>
              <a:t> in the US is greater than in other developed nations and has been increasing.  Are these numbers cause for concern? And do they accurately reflect the disparity between the wealthy and the poor? For example, as people get older their income increases. Perhaps these numbers only reflect the disparity between younger and older wage earners.  What do you think?”</a:t>
            </a:r>
          </a:p>
        </p:txBody>
      </p:sp>
      <p:sp>
        <p:nvSpPr>
          <p:cNvPr id="59396" name="Rectangle 6"/>
          <p:cNvSpPr>
            <a:spLocks noGrp="1" noChangeArrowheads="1"/>
          </p:cNvSpPr>
          <p:nvPr>
            <p:ph type="body" sz="half" idx="2"/>
          </p:nvPr>
        </p:nvSpPr>
        <p:spPr>
          <a:xfrm>
            <a:off x="4673600" y="1600200"/>
            <a:ext cx="4013200" cy="4525963"/>
          </a:xfrm>
        </p:spPr>
        <p:txBody>
          <a:bodyPr/>
          <a:lstStyle/>
          <a:p>
            <a:pPr>
              <a:lnSpc>
                <a:spcPct val="90000"/>
              </a:lnSpc>
            </a:pPr>
            <a:endParaRPr lang="en-US" sz="2000" smtClean="0"/>
          </a:p>
        </p:txBody>
      </p:sp>
      <p:pic>
        <p:nvPicPr>
          <p:cNvPr id="59397" name="Picture 7" descr="F17FAA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0864">
            <a:off x="4267200" y="1676400"/>
            <a:ext cx="472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91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274638"/>
            <a:ext cx="8839200" cy="868362"/>
          </a:xfrm>
        </p:spPr>
        <p:txBody>
          <a:bodyPr/>
          <a:lstStyle/>
          <a:p>
            <a:r>
              <a:rPr lang="en-US" sz="4000" dirty="0" smtClean="0"/>
              <a:t> </a:t>
            </a:r>
            <a:r>
              <a:rPr lang="en-US" sz="2800" dirty="0" smtClean="0"/>
              <a:t>opportunities in PreK-12 </a:t>
            </a:r>
            <a:r>
              <a:rPr lang="en-US" sz="2800" i="1" dirty="0" smtClean="0"/>
              <a:t>GAISE </a:t>
            </a:r>
            <a:r>
              <a:rPr lang="en-US" sz="2800" dirty="0" smtClean="0"/>
              <a:t>to explore equity:</a:t>
            </a:r>
          </a:p>
        </p:txBody>
      </p:sp>
      <p:sp>
        <p:nvSpPr>
          <p:cNvPr id="64515" name="Rectangle 3"/>
          <p:cNvSpPr>
            <a:spLocks noGrp="1" noChangeArrowheads="1"/>
          </p:cNvSpPr>
          <p:nvPr>
            <p:ph type="body" idx="1"/>
          </p:nvPr>
        </p:nvSpPr>
        <p:spPr>
          <a:xfrm>
            <a:off x="228600" y="1295400"/>
            <a:ext cx="8915400" cy="5334000"/>
          </a:xfrm>
        </p:spPr>
        <p:txBody>
          <a:bodyPr/>
          <a:lstStyle/>
          <a:p>
            <a:pPr>
              <a:lnSpc>
                <a:spcPct val="90000"/>
              </a:lnSpc>
              <a:buFontTx/>
              <a:buNone/>
            </a:pPr>
            <a:r>
              <a:rPr lang="en-US" sz="2800" i="1" u="sng" dirty="0" smtClean="0"/>
              <a:t>Level A</a:t>
            </a:r>
            <a:r>
              <a:rPr lang="en-US" sz="2800" i="1" dirty="0" smtClean="0"/>
              <a:t>:  “teachers pose questions of interest”, </a:t>
            </a:r>
          </a:p>
          <a:p>
            <a:pPr>
              <a:lnSpc>
                <a:spcPct val="90000"/>
              </a:lnSpc>
              <a:buFontTx/>
              <a:buNone/>
            </a:pPr>
            <a:r>
              <a:rPr lang="en-US" sz="2800" i="1" dirty="0" smtClean="0"/>
              <a:t>             “beginning awareness of group to group”</a:t>
            </a:r>
          </a:p>
          <a:p>
            <a:pPr>
              <a:lnSpc>
                <a:spcPct val="90000"/>
              </a:lnSpc>
              <a:buFontTx/>
              <a:buNone/>
            </a:pPr>
            <a:r>
              <a:rPr lang="en-US" sz="2800" i="1" u="sng" dirty="0" smtClean="0"/>
              <a:t>Level B</a:t>
            </a:r>
            <a:r>
              <a:rPr lang="en-US" sz="2800" i="1" dirty="0" smtClean="0"/>
              <a:t>: “students begin to pose own questions of interest”, “questions not restricted to the classroom”,                   </a:t>
            </a:r>
          </a:p>
          <a:p>
            <a:pPr>
              <a:lnSpc>
                <a:spcPct val="90000"/>
              </a:lnSpc>
              <a:buFontTx/>
              <a:buNone/>
            </a:pPr>
            <a:r>
              <a:rPr lang="en-US" sz="2800" i="1" dirty="0" smtClean="0"/>
              <a:t>    “beginning awareness of design for differences”, </a:t>
            </a:r>
          </a:p>
          <a:p>
            <a:pPr>
              <a:lnSpc>
                <a:spcPct val="90000"/>
              </a:lnSpc>
              <a:buFontTx/>
              <a:buNone/>
            </a:pPr>
            <a:r>
              <a:rPr lang="en-US" sz="2800" i="1" dirty="0" smtClean="0"/>
              <a:t>    “compare group to group in displays”, </a:t>
            </a:r>
          </a:p>
          <a:p>
            <a:pPr>
              <a:lnSpc>
                <a:spcPct val="90000"/>
              </a:lnSpc>
              <a:buFontTx/>
              <a:buNone/>
            </a:pPr>
            <a:r>
              <a:rPr lang="en-US" sz="2800" i="1" dirty="0" smtClean="0"/>
              <a:t>    “note difference between 2 groups with different conditions”</a:t>
            </a:r>
          </a:p>
          <a:p>
            <a:pPr>
              <a:lnSpc>
                <a:spcPct val="90000"/>
              </a:lnSpc>
              <a:buFontTx/>
              <a:buNone/>
            </a:pPr>
            <a:r>
              <a:rPr lang="en-US" sz="2800" i="1" u="sng" dirty="0" smtClean="0">
                <a:solidFill>
                  <a:srgbClr val="FF0000"/>
                </a:solidFill>
              </a:rPr>
              <a:t>Level C</a:t>
            </a:r>
            <a:r>
              <a:rPr lang="en-US" sz="2800" i="1" dirty="0" smtClean="0"/>
              <a:t>: “students pose own questions of interest”, “students make design for differences”, </a:t>
            </a:r>
          </a:p>
          <a:p>
            <a:pPr>
              <a:lnSpc>
                <a:spcPct val="90000"/>
              </a:lnSpc>
              <a:buFontTx/>
              <a:buNone/>
            </a:pPr>
            <a:r>
              <a:rPr lang="en-US" sz="2800" i="1" dirty="0" smtClean="0"/>
              <a:t>    “compare group to group using displays &amp; measures of variability”,    “quantification of association”</a:t>
            </a:r>
          </a:p>
        </p:txBody>
      </p:sp>
    </p:spTree>
    <p:extLst>
      <p:ext uri="{BB962C8B-B14F-4D97-AF65-F5344CB8AC3E}">
        <p14:creationId xmlns:p14="http://schemas.microsoft.com/office/powerpoint/2010/main" val="14228244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p>
        </p:txBody>
      </p:sp>
      <p:sp>
        <p:nvSpPr>
          <p:cNvPr id="60419" name="Content Placeholder 2"/>
          <p:cNvSpPr>
            <a:spLocks noGrp="1"/>
          </p:cNvSpPr>
          <p:nvPr>
            <p:ph idx="1"/>
          </p:nvPr>
        </p:nvSpPr>
        <p:spPr/>
        <p:txBody>
          <a:bodyPr/>
          <a:lstStyle/>
          <a:p>
            <a:endParaRPr lang="en-US" smtClean="0"/>
          </a:p>
        </p:txBody>
      </p:sp>
      <p:pic>
        <p:nvPicPr>
          <p:cNvPr id="60420" name="Picture 2" descr="C:\Documents and Settings\lesser\My Documents\My Scans\2010-03 (Mar)\scan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54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z="4000"/>
              <a:t>Gini coefficient </a:t>
            </a:r>
            <a:br>
              <a:rPr lang="en-US" altLang="en-US" sz="4000"/>
            </a:br>
            <a:r>
              <a:rPr lang="en-US" altLang="en-US" sz="2400"/>
              <a:t>(in 2005, it was 0.47 for USA household incomes) </a:t>
            </a:r>
            <a:br>
              <a:rPr lang="en-US" altLang="en-US" sz="2400"/>
            </a:br>
            <a:r>
              <a:rPr lang="en-US" altLang="en-US" sz="2400"/>
              <a:t>(Williams &amp; Joseph 1993, p.191)</a:t>
            </a:r>
          </a:p>
        </p:txBody>
      </p:sp>
      <p:sp>
        <p:nvSpPr>
          <p:cNvPr id="159747" name="Rectangle 3"/>
          <p:cNvSpPr>
            <a:spLocks noGrp="1" noChangeArrowheads="1"/>
          </p:cNvSpPr>
          <p:nvPr>
            <p:ph type="body" idx="1"/>
          </p:nvPr>
        </p:nvSpPr>
        <p:spPr/>
        <p:txBody>
          <a:bodyPr/>
          <a:lstStyle/>
          <a:p>
            <a:endParaRPr lang="en-US" altLang="en-US"/>
          </a:p>
        </p:txBody>
      </p:sp>
      <p:pic>
        <p:nvPicPr>
          <p:cNvPr id="159748" name="Picture 4" descr="14C25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2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4638"/>
            <a:ext cx="8229600" cy="792162"/>
          </a:xfrm>
        </p:spPr>
        <p:txBody>
          <a:bodyPr/>
          <a:lstStyle/>
          <a:p>
            <a:r>
              <a:rPr lang="en-US" altLang="en-US"/>
              <a:t>F. De Maio (2007), </a:t>
            </a:r>
            <a:r>
              <a:rPr lang="en-US" altLang="en-US" sz="2800"/>
              <a:t>p. 34:</a:t>
            </a:r>
          </a:p>
        </p:txBody>
      </p:sp>
      <p:sp>
        <p:nvSpPr>
          <p:cNvPr id="154627" name="Rectangle 3"/>
          <p:cNvSpPr>
            <a:spLocks noGrp="1" noChangeArrowheads="1"/>
          </p:cNvSpPr>
          <p:nvPr>
            <p:ph type="body" idx="1"/>
          </p:nvPr>
        </p:nvSpPr>
        <p:spPr>
          <a:xfrm>
            <a:off x="457200" y="1219200"/>
            <a:ext cx="8229600" cy="4906963"/>
          </a:xfrm>
        </p:spPr>
        <p:txBody>
          <a:bodyPr/>
          <a:lstStyle/>
          <a:p>
            <a:pPr>
              <a:buFontTx/>
              <a:buNone/>
            </a:pPr>
            <a:r>
              <a:rPr lang="en-US" altLang="en-US"/>
              <a:t>“In the minds of many students, statistical analysis bears little relevance to the important issues of the day….[s]tatistical tools which can be used to examine the distribution of income (e.g., the Gini coefficient), the progressivity of tax structures (e.g., the Kakwani index), the nature of poverty (e.g., the Sen index), or health inequities (e.g., illness concentration curves) receive little, if any, attention in most introductory courses...”</a:t>
            </a:r>
          </a:p>
        </p:txBody>
      </p:sp>
    </p:spTree>
    <p:extLst>
      <p:ext uri="{BB962C8B-B14F-4D97-AF65-F5344CB8AC3E}">
        <p14:creationId xmlns:p14="http://schemas.microsoft.com/office/powerpoint/2010/main" val="3040017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274638"/>
            <a:ext cx="8534400" cy="1143000"/>
          </a:xfrm>
        </p:spPr>
        <p:txBody>
          <a:bodyPr/>
          <a:lstStyle/>
          <a:p>
            <a:r>
              <a:rPr lang="en-US" sz="3200" dirty="0" smtClean="0"/>
              <a:t/>
            </a:r>
            <a:br>
              <a:rPr lang="en-US" sz="3200" dirty="0" smtClean="0"/>
            </a:br>
            <a:r>
              <a:rPr lang="en-US" sz="3200" dirty="0" smtClean="0"/>
              <a:t>What statistical terms help you explain which 5-person universe you’d choose? </a:t>
            </a:r>
            <a:r>
              <a:rPr lang="en-US" sz="2000" dirty="0" smtClean="0"/>
              <a:t>(Lesser, 2004)</a:t>
            </a:r>
            <a:r>
              <a:rPr lang="en-US" sz="2800" dirty="0" smtClean="0"/>
              <a:t/>
            </a:r>
            <a:br>
              <a:rPr lang="en-US" sz="2800" dirty="0" smtClean="0"/>
            </a:br>
            <a:r>
              <a:rPr lang="en-US" sz="2800" dirty="0" smtClean="0"/>
              <a:t>.</a:t>
            </a:r>
          </a:p>
        </p:txBody>
      </p:sp>
      <p:graphicFrame>
        <p:nvGraphicFramePr>
          <p:cNvPr id="4" name="Content Placeholder 3"/>
          <p:cNvGraphicFramePr>
            <a:graphicFrameLocks noGrp="1"/>
          </p:cNvGraphicFramePr>
          <p:nvPr>
            <p:ph idx="1"/>
          </p:nvPr>
        </p:nvGraphicFramePr>
        <p:xfrm>
          <a:off x="228600" y="2743200"/>
          <a:ext cx="8382000" cy="2103438"/>
        </p:xfrm>
        <a:graphic>
          <a:graphicData uri="http://schemas.openxmlformats.org/drawingml/2006/table">
            <a:tbl>
              <a:tblPr firstRow="1" bandRow="1">
                <a:tableStyleId>{5C22544A-7EE6-4342-B048-85BDC9FD1C3A}</a:tableStyleId>
              </a:tblPr>
              <a:tblGrid>
                <a:gridCol w="1600200"/>
                <a:gridCol w="1295400"/>
                <a:gridCol w="1371600"/>
                <a:gridCol w="1371600"/>
                <a:gridCol w="1346200"/>
                <a:gridCol w="1397000"/>
              </a:tblGrid>
              <a:tr h="701146">
                <a:tc>
                  <a:txBody>
                    <a:bodyPr/>
                    <a:lstStyle/>
                    <a:p>
                      <a:r>
                        <a:rPr lang="en-US" sz="2400" b="0" dirty="0" smtClean="0">
                          <a:solidFill>
                            <a:schemeClr val="tx1"/>
                          </a:solidFill>
                        </a:rPr>
                        <a:t>WORLD 1</a:t>
                      </a:r>
                      <a:endParaRPr lang="en-US" sz="2400" b="0" dirty="0">
                        <a:solidFill>
                          <a:schemeClr val="tx1"/>
                        </a:solidFill>
                      </a:endParaRPr>
                    </a:p>
                  </a:txBody>
                  <a:tcPr marT="45727" marB="45727"/>
                </a:tc>
                <a:tc>
                  <a:txBody>
                    <a:bodyPr/>
                    <a:lstStyle/>
                    <a:p>
                      <a:r>
                        <a:rPr lang="en-US" sz="4000" b="0" dirty="0" smtClean="0">
                          <a:solidFill>
                            <a:schemeClr val="tx1"/>
                          </a:solidFill>
                        </a:rPr>
                        <a:t>10</a:t>
                      </a:r>
                      <a:endParaRPr lang="en-US" sz="4000" b="0" dirty="0">
                        <a:solidFill>
                          <a:schemeClr val="tx1"/>
                        </a:solidFill>
                      </a:endParaRPr>
                    </a:p>
                  </a:txBody>
                  <a:tcPr marT="45727" marB="45727"/>
                </a:tc>
                <a:tc>
                  <a:txBody>
                    <a:bodyPr/>
                    <a:lstStyle/>
                    <a:p>
                      <a:r>
                        <a:rPr lang="en-US" sz="4000" b="0" dirty="0" smtClean="0">
                          <a:solidFill>
                            <a:schemeClr val="tx1"/>
                          </a:solidFill>
                        </a:rPr>
                        <a:t>10</a:t>
                      </a:r>
                      <a:endParaRPr lang="en-US" sz="4000" b="0" dirty="0">
                        <a:solidFill>
                          <a:schemeClr val="tx1"/>
                        </a:solidFill>
                      </a:endParaRPr>
                    </a:p>
                  </a:txBody>
                  <a:tcPr marT="45727" marB="45727"/>
                </a:tc>
                <a:tc>
                  <a:txBody>
                    <a:bodyPr/>
                    <a:lstStyle/>
                    <a:p>
                      <a:r>
                        <a:rPr lang="en-US" sz="4000" b="0" dirty="0" smtClean="0">
                          <a:solidFill>
                            <a:schemeClr val="tx1"/>
                          </a:solidFill>
                        </a:rPr>
                        <a:t>10</a:t>
                      </a:r>
                      <a:endParaRPr lang="en-US" sz="4000" b="0" dirty="0">
                        <a:solidFill>
                          <a:schemeClr val="tx1"/>
                        </a:solidFill>
                      </a:endParaRPr>
                    </a:p>
                  </a:txBody>
                  <a:tcPr marT="45727" marB="45727"/>
                </a:tc>
                <a:tc>
                  <a:txBody>
                    <a:bodyPr/>
                    <a:lstStyle/>
                    <a:p>
                      <a:r>
                        <a:rPr lang="en-US" sz="4000" b="0" dirty="0" smtClean="0">
                          <a:solidFill>
                            <a:schemeClr val="tx1"/>
                          </a:solidFill>
                        </a:rPr>
                        <a:t>10</a:t>
                      </a:r>
                      <a:endParaRPr lang="en-US" sz="4000" b="0" dirty="0">
                        <a:solidFill>
                          <a:schemeClr val="tx1"/>
                        </a:solidFill>
                      </a:endParaRPr>
                    </a:p>
                  </a:txBody>
                  <a:tcPr marT="45727" marB="45727"/>
                </a:tc>
                <a:tc>
                  <a:txBody>
                    <a:bodyPr/>
                    <a:lstStyle/>
                    <a:p>
                      <a:r>
                        <a:rPr lang="en-US" sz="4000" b="0" dirty="0" smtClean="0">
                          <a:solidFill>
                            <a:schemeClr val="tx1"/>
                          </a:solidFill>
                        </a:rPr>
                        <a:t>10</a:t>
                      </a:r>
                      <a:endParaRPr lang="en-US" sz="4000" b="0" dirty="0">
                        <a:solidFill>
                          <a:schemeClr val="tx1"/>
                        </a:solidFill>
                      </a:endParaRPr>
                    </a:p>
                  </a:txBody>
                  <a:tcPr marT="45727" marB="45727"/>
                </a:tc>
              </a:tr>
              <a:tr h="701146">
                <a:tc>
                  <a:txBody>
                    <a:bodyPr/>
                    <a:lstStyle/>
                    <a:p>
                      <a:r>
                        <a:rPr lang="en-US" sz="2400" dirty="0" smtClean="0"/>
                        <a:t>WORLD 2</a:t>
                      </a:r>
                      <a:endParaRPr lang="en-US" sz="2400" dirty="0"/>
                    </a:p>
                  </a:txBody>
                  <a:tcPr marT="45727" marB="45727"/>
                </a:tc>
                <a:tc>
                  <a:txBody>
                    <a:bodyPr/>
                    <a:lstStyle/>
                    <a:p>
                      <a:r>
                        <a:rPr lang="en-US" sz="4000" dirty="0" smtClean="0"/>
                        <a:t>  7</a:t>
                      </a:r>
                      <a:endParaRPr lang="en-US" sz="4000" dirty="0"/>
                    </a:p>
                  </a:txBody>
                  <a:tcPr marT="45727" marB="45727"/>
                </a:tc>
                <a:tc>
                  <a:txBody>
                    <a:bodyPr/>
                    <a:lstStyle/>
                    <a:p>
                      <a:r>
                        <a:rPr lang="en-US" sz="4000" dirty="0" smtClean="0"/>
                        <a:t>  7</a:t>
                      </a:r>
                      <a:endParaRPr lang="en-US" sz="4000" dirty="0"/>
                    </a:p>
                  </a:txBody>
                  <a:tcPr marT="45727" marB="45727"/>
                </a:tc>
                <a:tc>
                  <a:txBody>
                    <a:bodyPr/>
                    <a:lstStyle/>
                    <a:p>
                      <a:r>
                        <a:rPr lang="en-US" sz="4000" dirty="0" smtClean="0"/>
                        <a:t>12</a:t>
                      </a:r>
                      <a:endParaRPr lang="en-US" sz="4000" dirty="0"/>
                    </a:p>
                  </a:txBody>
                  <a:tcPr marT="45727" marB="45727"/>
                </a:tc>
                <a:tc>
                  <a:txBody>
                    <a:bodyPr/>
                    <a:lstStyle/>
                    <a:p>
                      <a:r>
                        <a:rPr lang="en-US" sz="4000" dirty="0" smtClean="0"/>
                        <a:t>12</a:t>
                      </a:r>
                      <a:endParaRPr lang="en-US" sz="4000" dirty="0"/>
                    </a:p>
                  </a:txBody>
                  <a:tcPr marT="45727" marB="45727"/>
                </a:tc>
                <a:tc>
                  <a:txBody>
                    <a:bodyPr/>
                    <a:lstStyle/>
                    <a:p>
                      <a:r>
                        <a:rPr lang="en-US" sz="4000" dirty="0" smtClean="0"/>
                        <a:t>12</a:t>
                      </a:r>
                      <a:endParaRPr lang="en-US" sz="4000" dirty="0"/>
                    </a:p>
                  </a:txBody>
                  <a:tcPr marT="45727" marB="45727"/>
                </a:tc>
              </a:tr>
              <a:tr h="701146">
                <a:tc>
                  <a:txBody>
                    <a:bodyPr/>
                    <a:lstStyle/>
                    <a:p>
                      <a:r>
                        <a:rPr lang="en-US" sz="2400" dirty="0" smtClean="0"/>
                        <a:t>WORLD 3</a:t>
                      </a:r>
                      <a:endParaRPr lang="en-US" sz="2400" dirty="0"/>
                    </a:p>
                  </a:txBody>
                  <a:tcPr marT="45727" marB="45727"/>
                </a:tc>
                <a:tc>
                  <a:txBody>
                    <a:bodyPr/>
                    <a:lstStyle/>
                    <a:p>
                      <a:r>
                        <a:rPr lang="en-US" sz="4000" dirty="0" smtClean="0"/>
                        <a:t>  8</a:t>
                      </a:r>
                      <a:endParaRPr lang="en-US" sz="4000" dirty="0"/>
                    </a:p>
                  </a:txBody>
                  <a:tcPr marT="45727" marB="45727"/>
                </a:tc>
                <a:tc>
                  <a:txBody>
                    <a:bodyPr/>
                    <a:lstStyle/>
                    <a:p>
                      <a:r>
                        <a:rPr lang="en-US" sz="4000" dirty="0" smtClean="0"/>
                        <a:t>  8</a:t>
                      </a:r>
                      <a:endParaRPr lang="en-US" sz="4000" dirty="0"/>
                    </a:p>
                  </a:txBody>
                  <a:tcPr marT="45727" marB="45727"/>
                </a:tc>
                <a:tc>
                  <a:txBody>
                    <a:bodyPr/>
                    <a:lstStyle/>
                    <a:p>
                      <a:r>
                        <a:rPr lang="en-US" sz="4000" dirty="0" smtClean="0"/>
                        <a:t>  8</a:t>
                      </a:r>
                      <a:endParaRPr lang="en-US" sz="4000" dirty="0"/>
                    </a:p>
                  </a:txBody>
                  <a:tcPr marT="45727" marB="45727"/>
                </a:tc>
                <a:tc>
                  <a:txBody>
                    <a:bodyPr/>
                    <a:lstStyle/>
                    <a:p>
                      <a:r>
                        <a:rPr lang="en-US" sz="4000" dirty="0" smtClean="0"/>
                        <a:t>13</a:t>
                      </a:r>
                      <a:endParaRPr lang="en-US" sz="4000" dirty="0"/>
                    </a:p>
                  </a:txBody>
                  <a:tcPr marT="45727" marB="45727"/>
                </a:tc>
                <a:tc>
                  <a:txBody>
                    <a:bodyPr/>
                    <a:lstStyle/>
                    <a:p>
                      <a:r>
                        <a:rPr lang="en-US" sz="4000" dirty="0" smtClean="0"/>
                        <a:t>13</a:t>
                      </a:r>
                      <a:endParaRPr lang="en-US" sz="4000" dirty="0"/>
                    </a:p>
                  </a:txBody>
                  <a:tcPr marT="45727" marB="45727"/>
                </a:tc>
              </a:tr>
            </a:tbl>
          </a:graphicData>
        </a:graphic>
      </p:graphicFrame>
    </p:spTree>
    <p:extLst>
      <p:ext uri="{BB962C8B-B14F-4D97-AF65-F5344CB8AC3E}">
        <p14:creationId xmlns:p14="http://schemas.microsoft.com/office/powerpoint/2010/main" val="83396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75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dirty="0" smtClean="0"/>
              <a:t>Equity in the Classroom</a:t>
            </a:r>
            <a:endParaRPr lang="en-US" dirty="0"/>
          </a:p>
        </p:txBody>
      </p:sp>
      <p:sp>
        <p:nvSpPr>
          <p:cNvPr id="38915" name="Rectangle 3"/>
          <p:cNvSpPr>
            <a:spLocks noGrp="1" noChangeArrowheads="1"/>
          </p:cNvSpPr>
          <p:nvPr>
            <p:ph type="body" idx="1"/>
          </p:nvPr>
        </p:nvSpPr>
        <p:spPr>
          <a:xfrm>
            <a:off x="0" y="1200150"/>
            <a:ext cx="9144000" cy="5505450"/>
          </a:xfrm>
        </p:spPr>
        <p:txBody>
          <a:bodyPr/>
          <a:lstStyle/>
          <a:p>
            <a:pPr eaLnBrk="1" hangingPunct="1">
              <a:lnSpc>
                <a:spcPct val="80000"/>
              </a:lnSpc>
            </a:pPr>
            <a:r>
              <a:rPr lang="en-US" sz="2000" dirty="0" smtClean="0"/>
              <a:t>Give students from all groups equal opportunities to contribute to discussions and to answer questions of comparable complexity.</a:t>
            </a:r>
          </a:p>
          <a:p>
            <a:pPr eaLnBrk="1" hangingPunct="1">
              <a:lnSpc>
                <a:spcPct val="80000"/>
              </a:lnSpc>
              <a:buFontTx/>
              <a:buNone/>
            </a:pPr>
            <a:endParaRPr lang="en-US" sz="2000" dirty="0" smtClean="0"/>
          </a:p>
          <a:p>
            <a:pPr eaLnBrk="1" hangingPunct="1">
              <a:lnSpc>
                <a:spcPct val="80000"/>
              </a:lnSpc>
            </a:pPr>
            <a:r>
              <a:rPr lang="en-US" sz="2000" dirty="0" smtClean="0"/>
              <a:t>Provide opportunities for (non-competitive) collaborative learning, and when forming groups, make sure no group has (for example) only 1 female, and have roles rotate or randomly assigned</a:t>
            </a:r>
          </a:p>
          <a:p>
            <a:pPr eaLnBrk="1" hangingPunct="1">
              <a:lnSpc>
                <a:spcPct val="80000"/>
              </a:lnSpc>
              <a:buFontTx/>
              <a:buNone/>
            </a:pPr>
            <a:endParaRPr lang="en-US" sz="2000" dirty="0" smtClean="0"/>
          </a:p>
          <a:p>
            <a:pPr eaLnBrk="1" hangingPunct="1">
              <a:lnSpc>
                <a:spcPct val="80000"/>
              </a:lnSpc>
            </a:pPr>
            <a:r>
              <a:rPr lang="en-US" sz="2000" dirty="0" smtClean="0"/>
              <a:t>Expose students to mathematicians/statisticians of diverse backgrounds.</a:t>
            </a:r>
          </a:p>
          <a:p>
            <a:pPr eaLnBrk="1" hangingPunct="1">
              <a:lnSpc>
                <a:spcPct val="80000"/>
              </a:lnSpc>
              <a:buFontTx/>
              <a:buNone/>
            </a:pPr>
            <a:r>
              <a:rPr lang="en-US" sz="2000" dirty="0" smtClean="0"/>
              <a:t>       (example:  </a:t>
            </a:r>
            <a:r>
              <a:rPr lang="en-US" sz="2000" dirty="0" smtClean="0">
                <a:hlinkClick r:id="rId3"/>
              </a:rPr>
              <a:t>www.sacnas.org/biography/</a:t>
            </a:r>
            <a:r>
              <a:rPr lang="en-US" sz="2000" dirty="0" smtClean="0"/>
              <a:t> for HS &amp; MS)</a:t>
            </a:r>
          </a:p>
          <a:p>
            <a:pPr eaLnBrk="1" hangingPunct="1">
              <a:lnSpc>
                <a:spcPct val="80000"/>
              </a:lnSpc>
              <a:buFontTx/>
              <a:buNone/>
            </a:pPr>
            <a:endParaRPr lang="en-US" sz="2000" dirty="0" smtClean="0"/>
          </a:p>
          <a:p>
            <a:pPr eaLnBrk="1" hangingPunct="1">
              <a:lnSpc>
                <a:spcPct val="80000"/>
              </a:lnSpc>
            </a:pPr>
            <a:r>
              <a:rPr lang="en-US" sz="2000" dirty="0" smtClean="0"/>
              <a:t>Connect to equity-related calendar events </a:t>
            </a:r>
          </a:p>
          <a:p>
            <a:pPr eaLnBrk="1" hangingPunct="1">
              <a:lnSpc>
                <a:spcPct val="80000"/>
              </a:lnSpc>
              <a:buFontTx/>
              <a:buNone/>
            </a:pPr>
            <a:r>
              <a:rPr lang="en-US" sz="2000" dirty="0" smtClean="0"/>
              <a:t>          (e.g., March 8 is Int’l Women’s Day; March is Women’s History Month; </a:t>
            </a:r>
          </a:p>
          <a:p>
            <a:pPr eaLnBrk="1" hangingPunct="1">
              <a:lnSpc>
                <a:spcPct val="80000"/>
              </a:lnSpc>
              <a:buFontTx/>
              <a:buNone/>
            </a:pPr>
            <a:r>
              <a:rPr lang="en-US" sz="2000" dirty="0" smtClean="0"/>
              <a:t>                    April 20 is Equal Pay Day http://www.pay-equity.org/day.html)</a:t>
            </a:r>
          </a:p>
          <a:p>
            <a:pPr eaLnBrk="1" hangingPunct="1">
              <a:lnSpc>
                <a:spcPct val="80000"/>
              </a:lnSpc>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2539493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944562"/>
          </a:xfrm>
        </p:spPr>
        <p:txBody>
          <a:bodyPr/>
          <a:lstStyle/>
          <a:p>
            <a:r>
              <a:rPr lang="en-US" dirty="0"/>
              <a:t>e</a:t>
            </a:r>
            <a:r>
              <a:rPr lang="en-US" dirty="0" smtClean="0"/>
              <a:t>quity with technology</a:t>
            </a:r>
          </a:p>
        </p:txBody>
      </p:sp>
      <p:sp>
        <p:nvSpPr>
          <p:cNvPr id="13315" name="Content Placeholder 2"/>
          <p:cNvSpPr>
            <a:spLocks noGrp="1"/>
          </p:cNvSpPr>
          <p:nvPr>
            <p:ph idx="1"/>
          </p:nvPr>
        </p:nvSpPr>
        <p:spPr/>
        <p:txBody>
          <a:bodyPr/>
          <a:lstStyle/>
          <a:p>
            <a:endParaRPr lang="en-US" smtClean="0"/>
          </a:p>
        </p:txBody>
      </p:sp>
      <p:pic>
        <p:nvPicPr>
          <p:cNvPr id="13316" name="Picture 2" descr="C:\Documents and Settings\lesser\My Documents\My Scans\scan002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28"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524000" y="34290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4724400"/>
            <a:ext cx="1447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943600" y="2819400"/>
            <a:ext cx="1447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075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228600"/>
            <a:ext cx="8229600" cy="1143000"/>
          </a:xfrm>
        </p:spPr>
        <p:txBody>
          <a:bodyPr/>
          <a:lstStyle/>
          <a:p>
            <a:r>
              <a:rPr lang="en-US" dirty="0"/>
              <a:t>e</a:t>
            </a:r>
            <a:r>
              <a:rPr lang="en-US" dirty="0" smtClean="0"/>
              <a:t>quity with language</a:t>
            </a:r>
          </a:p>
        </p:txBody>
      </p:sp>
      <p:sp>
        <p:nvSpPr>
          <p:cNvPr id="47107" name="Content Placeholder 2"/>
          <p:cNvSpPr>
            <a:spLocks noGrp="1"/>
          </p:cNvSpPr>
          <p:nvPr>
            <p:ph idx="1"/>
          </p:nvPr>
        </p:nvSpPr>
        <p:spPr>
          <a:xfrm>
            <a:off x="228600" y="1600200"/>
            <a:ext cx="8458200" cy="4525963"/>
          </a:xfrm>
        </p:spPr>
        <p:txBody>
          <a:bodyPr/>
          <a:lstStyle/>
          <a:p>
            <a:r>
              <a:rPr lang="en-US" dirty="0" smtClean="0"/>
              <a:t>ISI’s online multilingual (31 languages!) statistics </a:t>
            </a:r>
            <a:r>
              <a:rPr lang="en-US" dirty="0" smtClean="0">
                <a:solidFill>
                  <a:srgbClr val="FF0000"/>
                </a:solidFill>
              </a:rPr>
              <a:t>glossary</a:t>
            </a:r>
            <a:r>
              <a:rPr lang="en-US" dirty="0" smtClean="0"/>
              <a:t> (just GOOGLE those words) </a:t>
            </a:r>
            <a:endParaRPr lang="en-US" dirty="0"/>
          </a:p>
          <a:p>
            <a:r>
              <a:rPr lang="en-US" dirty="0" smtClean="0"/>
              <a:t>multilingual collections of math/statistics </a:t>
            </a:r>
            <a:r>
              <a:rPr lang="en-US" dirty="0" smtClean="0">
                <a:solidFill>
                  <a:srgbClr val="FF0000"/>
                </a:solidFill>
              </a:rPr>
              <a:t>applets</a:t>
            </a:r>
            <a:r>
              <a:rPr lang="en-US" dirty="0" smtClean="0"/>
              <a:t> (e.g., NLVM, </a:t>
            </a:r>
            <a:r>
              <a:rPr lang="en-US" dirty="0" err="1" smtClean="0"/>
              <a:t>Shodor</a:t>
            </a:r>
            <a:r>
              <a:rPr lang="en-US" dirty="0" smtClean="0"/>
              <a:t>, etc.)</a:t>
            </a:r>
          </a:p>
        </p:txBody>
      </p:sp>
    </p:spTree>
    <p:extLst>
      <p:ext uri="{BB962C8B-B14F-4D97-AF65-F5344CB8AC3E}">
        <p14:creationId xmlns:p14="http://schemas.microsoft.com/office/powerpoint/2010/main" val="5108340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600" dirty="0" smtClean="0"/>
              <a:t>equity with assessment </a:t>
            </a:r>
            <a:br>
              <a:rPr lang="en-US" sz="3600" dirty="0" smtClean="0"/>
            </a:br>
            <a:r>
              <a:rPr lang="en-US" sz="1800" dirty="0" err="1" smtClean="0"/>
              <a:t>Utts</a:t>
            </a:r>
            <a:r>
              <a:rPr lang="en-US" sz="1800" dirty="0" smtClean="0"/>
              <a:t> (2005, pp. 214-215, exercise 11.12b), cited in Lesser &amp; Winsor (2009)</a:t>
            </a:r>
          </a:p>
        </p:txBody>
      </p:sp>
      <p:sp>
        <p:nvSpPr>
          <p:cNvPr id="9219" name="Content Placeholder 2"/>
          <p:cNvSpPr>
            <a:spLocks noGrp="1"/>
          </p:cNvSpPr>
          <p:nvPr>
            <p:ph idx="1"/>
          </p:nvPr>
        </p:nvSpPr>
        <p:spPr>
          <a:xfrm>
            <a:off x="152400" y="1752600"/>
            <a:ext cx="8229600" cy="4525963"/>
          </a:xfrm>
        </p:spPr>
        <p:txBody>
          <a:bodyPr/>
          <a:lstStyle/>
          <a:p>
            <a:pPr>
              <a:buFontTx/>
              <a:buNone/>
            </a:pPr>
            <a:r>
              <a:rPr lang="en-US" dirty="0" smtClean="0"/>
              <a:t>Explain the most likely reason </a:t>
            </a:r>
          </a:p>
          <a:p>
            <a:pPr>
              <a:buFontTx/>
              <a:buNone/>
            </a:pPr>
            <a:r>
              <a:rPr lang="en-US" dirty="0" smtClean="0"/>
              <a:t>for an observed positive relationship</a:t>
            </a:r>
          </a:p>
          <a:p>
            <a:pPr>
              <a:buFontTx/>
              <a:buNone/>
            </a:pPr>
            <a:r>
              <a:rPr lang="en-US" dirty="0" smtClean="0"/>
              <a:t>between number of ski accidents   and  </a:t>
            </a:r>
          </a:p>
          <a:p>
            <a:pPr>
              <a:buFontTx/>
              <a:buNone/>
            </a:pPr>
            <a:r>
              <a:rPr lang="en-US" dirty="0" smtClean="0"/>
              <a:t>    average wait time for the ski lift </a:t>
            </a:r>
          </a:p>
          <a:p>
            <a:pPr>
              <a:buFontTx/>
              <a:buNone/>
            </a:pPr>
            <a:r>
              <a:rPr lang="en-US" dirty="0" smtClean="0"/>
              <a:t>for each day </a:t>
            </a:r>
          </a:p>
          <a:p>
            <a:pPr>
              <a:buFontTx/>
              <a:buNone/>
            </a:pPr>
            <a:r>
              <a:rPr lang="en-US" dirty="0" smtClean="0"/>
              <a:t>during one winter at a ski resort.</a:t>
            </a:r>
          </a:p>
        </p:txBody>
      </p:sp>
      <p:pic>
        <p:nvPicPr>
          <p:cNvPr id="9220" name="Picture 3" descr="ski-lift-47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8620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136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171450"/>
            <a:ext cx="9144000" cy="528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not to mention dice, cards, even </a:t>
            </a:r>
            <a:r>
              <a:rPr lang="en-US" sz="3200" dirty="0" smtClean="0"/>
              <a:t>currency</a:t>
            </a:r>
            <a:r>
              <a:rPr lang="en-US" sz="3200" dirty="0"/>
              <a:t>….</a:t>
            </a:r>
          </a:p>
          <a:p>
            <a:pPr algn="ctr"/>
            <a:r>
              <a:rPr lang="en-US" sz="1600" dirty="0">
                <a:solidFill>
                  <a:schemeClr val="tx2"/>
                </a:solidFill>
              </a:rPr>
              <a:t>interview excerpt from Lesser &amp; Winsor (2009)</a:t>
            </a:r>
          </a:p>
          <a:p>
            <a:pPr algn="ctr"/>
            <a:endParaRPr lang="en-US" sz="1600" dirty="0">
              <a:solidFill>
                <a:schemeClr val="tx2"/>
              </a:solidFill>
            </a:endParaRPr>
          </a:p>
          <a:p>
            <a:pPr algn="ctr"/>
            <a:endParaRPr lang="en-US" sz="1600" dirty="0">
              <a:solidFill>
                <a:schemeClr val="tx2"/>
              </a:solidFill>
            </a:endParaRPr>
          </a:p>
          <a:p>
            <a:pPr>
              <a:spcBef>
                <a:spcPct val="20000"/>
              </a:spcBef>
            </a:pPr>
            <a:r>
              <a:rPr lang="en-US" sz="4400" dirty="0"/>
              <a:t>M: </a:t>
            </a:r>
            <a:r>
              <a:rPr lang="en-US" sz="4400" dirty="0" smtClean="0"/>
              <a:t>The </a:t>
            </a:r>
            <a:r>
              <a:rPr lang="en-US" sz="4400" dirty="0"/>
              <a:t>second event is ‘quarter </a:t>
            </a:r>
            <a:r>
              <a:rPr lang="en-US" sz="4400" dirty="0" smtClean="0"/>
              <a:t>		lands </a:t>
            </a:r>
            <a:r>
              <a:rPr lang="en-US" sz="4400" dirty="0"/>
              <a:t>on tails.’</a:t>
            </a:r>
          </a:p>
          <a:p>
            <a:pPr>
              <a:spcBef>
                <a:spcPct val="20000"/>
              </a:spcBef>
            </a:pPr>
            <a:r>
              <a:rPr lang="en-US" sz="4400" dirty="0"/>
              <a:t>S2: What is </a:t>
            </a:r>
            <a:r>
              <a:rPr lang="en-US" sz="4400" i="1" dirty="0"/>
              <a:t>tails</a:t>
            </a:r>
            <a:r>
              <a:rPr lang="en-US" sz="4400" dirty="0"/>
              <a:t> on the quarter?</a:t>
            </a:r>
          </a:p>
          <a:p>
            <a:pPr>
              <a:spcBef>
                <a:spcPct val="20000"/>
              </a:spcBef>
            </a:pPr>
            <a:endParaRPr lang="en-US" sz="2400" dirty="0"/>
          </a:p>
          <a:p>
            <a:pPr>
              <a:spcBef>
                <a:spcPct val="20000"/>
              </a:spcBef>
            </a:pPr>
            <a:r>
              <a:rPr lang="en-US" sz="2400" dirty="0"/>
              <a:t>[Mexican coins: seal (or sun) and eagle;</a:t>
            </a:r>
          </a:p>
          <a:p>
            <a:pPr>
              <a:spcBef>
                <a:spcPct val="20000"/>
              </a:spcBef>
            </a:pPr>
            <a:r>
              <a:rPr lang="en-US" sz="2400" dirty="0"/>
              <a:t>other Latin America: </a:t>
            </a:r>
            <a:r>
              <a:rPr lang="en-US" sz="2400" dirty="0" err="1"/>
              <a:t>cara</a:t>
            </a:r>
            <a:r>
              <a:rPr lang="en-US" sz="2400" dirty="0"/>
              <a:t>[face] y </a:t>
            </a:r>
            <a:r>
              <a:rPr lang="en-US" sz="2400" dirty="0" err="1"/>
              <a:t>cruz</a:t>
            </a:r>
            <a:r>
              <a:rPr lang="en-US" sz="2400" dirty="0"/>
              <a:t>[cross], shield, crown]</a:t>
            </a:r>
          </a:p>
          <a:p>
            <a:pPr>
              <a:spcBef>
                <a:spcPct val="20000"/>
              </a:spcBef>
            </a:pPr>
            <a:endParaRPr lang="en-US" dirty="0"/>
          </a:p>
        </p:txBody>
      </p:sp>
    </p:spTree>
    <p:extLst>
      <p:ext uri="{BB962C8B-B14F-4D97-AF65-F5344CB8AC3E}">
        <p14:creationId xmlns:p14="http://schemas.microsoft.com/office/powerpoint/2010/main" val="260642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sz="4000" dirty="0"/>
              <a:t>w</a:t>
            </a:r>
            <a:r>
              <a:rPr lang="en-US" sz="4000" dirty="0" smtClean="0"/>
              <a:t>hat Common Core </a:t>
            </a:r>
            <a:r>
              <a:rPr lang="en-US" sz="4000" dirty="0" smtClean="0">
                <a:solidFill>
                  <a:srgbClr val="FF0000"/>
                </a:solidFill>
              </a:rPr>
              <a:t>mathematical practices </a:t>
            </a:r>
            <a:r>
              <a:rPr lang="en-US" sz="4000" dirty="0" smtClean="0"/>
              <a:t>might support equity?</a:t>
            </a:r>
            <a:endParaRPr lang="en-US" sz="4000" dirty="0"/>
          </a:p>
        </p:txBody>
      </p:sp>
      <p:sp>
        <p:nvSpPr>
          <p:cNvPr id="3" name="Content Placeholder 2"/>
          <p:cNvSpPr>
            <a:spLocks noGrp="1"/>
          </p:cNvSpPr>
          <p:nvPr>
            <p:ph idx="1"/>
          </p:nvPr>
        </p:nvSpPr>
        <p:spPr/>
        <p:txBody>
          <a:bodyPr/>
          <a:lstStyle/>
          <a:p>
            <a:r>
              <a:rPr lang="en-US" dirty="0" smtClean="0"/>
              <a:t>“Make sense of problems and persevere in solving them”</a:t>
            </a:r>
          </a:p>
          <a:p>
            <a:r>
              <a:rPr lang="en-US" dirty="0" smtClean="0"/>
              <a:t>“Construct viable arguments and critique reasoning of others”</a:t>
            </a:r>
          </a:p>
          <a:p>
            <a:r>
              <a:rPr lang="en-US" dirty="0" smtClean="0"/>
              <a:t>“Model with mathematics” (“…problems arising in everyday life, society…”)</a:t>
            </a:r>
          </a:p>
          <a:p>
            <a:endParaRPr lang="en-US" dirty="0"/>
          </a:p>
          <a:p>
            <a:pPr marL="0" indent="0">
              <a:buNone/>
            </a:pPr>
            <a:endParaRPr lang="en-US" dirty="0"/>
          </a:p>
        </p:txBody>
      </p:sp>
    </p:spTree>
    <p:extLst>
      <p:ext uri="{BB962C8B-B14F-4D97-AF65-F5344CB8AC3E}">
        <p14:creationId xmlns:p14="http://schemas.microsoft.com/office/powerpoint/2010/main" val="33205659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457200"/>
            <a:ext cx="8534400" cy="762000"/>
          </a:xfrm>
        </p:spPr>
        <p:txBody>
          <a:bodyPr/>
          <a:lstStyle/>
          <a:p>
            <a:r>
              <a:rPr lang="en-US" sz="3600" smtClean="0"/>
              <a:t>Culture can directly impact content</a:t>
            </a:r>
          </a:p>
        </p:txBody>
      </p:sp>
      <p:sp>
        <p:nvSpPr>
          <p:cNvPr id="10243" name="Content Placeholder 2"/>
          <p:cNvSpPr>
            <a:spLocks noGrp="1"/>
          </p:cNvSpPr>
          <p:nvPr>
            <p:ph idx="1"/>
          </p:nvPr>
        </p:nvSpPr>
        <p:spPr>
          <a:xfrm>
            <a:off x="125413" y="1600200"/>
            <a:ext cx="8839200" cy="4114800"/>
          </a:xfrm>
        </p:spPr>
        <p:txBody>
          <a:bodyPr/>
          <a:lstStyle/>
          <a:p>
            <a:pPr>
              <a:buFontTx/>
              <a:buNone/>
            </a:pPr>
            <a:r>
              <a:rPr lang="en-US" smtClean="0"/>
              <a:t>common analogy for hypothesis testing is judicial process </a:t>
            </a:r>
            <a:r>
              <a:rPr lang="en-US" sz="2400" smtClean="0"/>
              <a:t>(e.g., Martin, 2003), </a:t>
            </a:r>
          </a:p>
          <a:p>
            <a:pPr>
              <a:buFontTx/>
              <a:buNone/>
            </a:pPr>
            <a:r>
              <a:rPr lang="en-US" smtClean="0"/>
              <a:t>but  H</a:t>
            </a:r>
            <a:r>
              <a:rPr lang="en-US" baseline="-25000" smtClean="0"/>
              <a:t>o</a:t>
            </a:r>
            <a:r>
              <a:rPr lang="en-US" smtClean="0"/>
              <a:t> of “innocent until/unless proven guilty” is </a:t>
            </a:r>
            <a:r>
              <a:rPr lang="en-US" i="1" smtClean="0"/>
              <a:t>reversed</a:t>
            </a:r>
            <a:r>
              <a:rPr lang="en-US" smtClean="0"/>
              <a:t> for students from a country with Napoleonic Code of Law </a:t>
            </a:r>
            <a:r>
              <a:rPr lang="en-US" sz="2400" smtClean="0"/>
              <a:t>(Lesser &amp; Winsor, 2009)</a:t>
            </a:r>
          </a:p>
        </p:txBody>
      </p:sp>
      <p:pic>
        <p:nvPicPr>
          <p:cNvPr id="10244" name="Picture 3" descr="balance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581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2901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609600"/>
            <a:ext cx="7772400" cy="1143000"/>
          </a:xfrm>
        </p:spPr>
        <p:txBody>
          <a:bodyPr/>
          <a:lstStyle/>
          <a:p>
            <a:pPr algn="l"/>
            <a:r>
              <a:rPr lang="en-US" smtClean="0"/>
              <a:t>Culture effect? </a:t>
            </a:r>
            <a:br>
              <a:rPr lang="en-US" smtClean="0"/>
            </a:br>
            <a:r>
              <a:rPr lang="en-US" sz="1800" smtClean="0"/>
              <a:t>(chi-sq = 12.6; </a:t>
            </a:r>
            <a:r>
              <a:rPr lang="en-US" sz="1800" i="1" smtClean="0"/>
              <a:t>p</a:t>
            </a:r>
            <a:r>
              <a:rPr lang="en-US" sz="1800" smtClean="0"/>
              <a:t> = .006)</a:t>
            </a:r>
            <a:br>
              <a:rPr lang="en-US" sz="1800" smtClean="0"/>
            </a:br>
            <a:r>
              <a:rPr lang="en-US" sz="1800" smtClean="0"/>
              <a:t>First day fall 2009 term C.L.A.S.S. given to all 5 </a:t>
            </a:r>
            <a:br>
              <a:rPr lang="en-US" sz="1800" smtClean="0"/>
            </a:br>
            <a:r>
              <a:rPr lang="en-US" sz="1800" smtClean="0"/>
              <a:t>Stat 1380 sections (</a:t>
            </a:r>
            <a:r>
              <a:rPr lang="en-US" sz="1800" i="1" smtClean="0"/>
              <a:t>n</a:t>
            </a:r>
            <a:r>
              <a:rPr lang="en-US" sz="1800" smtClean="0"/>
              <a:t> = 137, 38% identify as Spanish-speaking ELLs)</a:t>
            </a:r>
            <a:r>
              <a:rPr lang="en-US" sz="2400" smtClean="0"/>
              <a:t/>
            </a:r>
            <a:br>
              <a:rPr lang="en-US" sz="2400" smtClean="0"/>
            </a:br>
            <a:endParaRPr lang="en-US" sz="2400" smtClean="0"/>
          </a:p>
        </p:txBody>
      </p:sp>
      <p:sp>
        <p:nvSpPr>
          <p:cNvPr id="3" name="TextBox 2"/>
          <p:cNvSpPr txBox="1"/>
          <p:nvPr/>
        </p:nvSpPr>
        <p:spPr>
          <a:xfrm>
            <a:off x="533400" y="1905000"/>
            <a:ext cx="7721600" cy="3416300"/>
          </a:xfrm>
          <a:prstGeom prst="rect">
            <a:avLst/>
          </a:prstGeom>
          <a:noFill/>
        </p:spPr>
        <p:txBody>
          <a:bodyPr>
            <a:spAutoFit/>
          </a:bodyPr>
          <a:lstStyle/>
          <a:p>
            <a:pPr>
              <a:defRPr/>
            </a:pPr>
            <a:r>
              <a:rPr lang="en-US" dirty="0">
                <a:ea typeface="ＭＳ Ｐゴシック" charset="-128"/>
              </a:rPr>
              <a:t>In statistics, the “null hypothesis” is what we assume is true until there is significant evidence found against it. What would you say is the null hypothesis for a trial in a court of law?</a:t>
            </a:r>
          </a:p>
          <a:p>
            <a:pPr marL="342900" indent="-342900">
              <a:buFontTx/>
              <a:buAutoNum type="alphaLcParenR"/>
              <a:defRPr/>
            </a:pPr>
            <a:r>
              <a:rPr lang="en-US" dirty="0">
                <a:ea typeface="ＭＳ Ｐゴシック" charset="-128"/>
              </a:rPr>
              <a:t>the defendant is innocent</a:t>
            </a:r>
          </a:p>
          <a:p>
            <a:pPr marL="342900" indent="-342900">
              <a:buFontTx/>
              <a:buAutoNum type="alphaLcParenR"/>
              <a:defRPr/>
            </a:pPr>
            <a:r>
              <a:rPr lang="en-US" dirty="0">
                <a:ea typeface="ＭＳ Ｐゴシック" charset="-128"/>
              </a:rPr>
              <a:t>the defendant is guilty</a:t>
            </a:r>
          </a:p>
          <a:p>
            <a:pPr marL="342900" indent="-342900">
              <a:buFontTx/>
              <a:buAutoNum type="alphaLcParenR"/>
              <a:defRPr/>
            </a:pPr>
            <a:r>
              <a:rPr lang="en-US" dirty="0">
                <a:ea typeface="ＭＳ Ｐゴシック" charset="-128"/>
              </a:rPr>
              <a:t>It could be either of the above, depending on what culture you are from</a:t>
            </a:r>
          </a:p>
          <a:p>
            <a:pPr marL="342900" indent="-342900">
              <a:buFontTx/>
              <a:buAutoNum type="alphaLcParenR"/>
              <a:defRPr/>
            </a:pPr>
            <a:r>
              <a:rPr lang="en-US" dirty="0">
                <a:ea typeface="ＭＳ Ｐゴシック" charset="-128"/>
              </a:rPr>
              <a:t>I do not understand the question</a:t>
            </a:r>
          </a:p>
        </p:txBody>
      </p:sp>
      <p:graphicFrame>
        <p:nvGraphicFramePr>
          <p:cNvPr id="4" name="Table 3"/>
          <p:cNvGraphicFramePr>
            <a:graphicFrameLocks noGrp="1"/>
          </p:cNvGraphicFramePr>
          <p:nvPr>
            <p:extLst>
              <p:ext uri="{D42A27DB-BD31-4B8C-83A1-F6EECF244321}">
                <p14:modId xmlns:p14="http://schemas.microsoft.com/office/powerpoint/2010/main" val="2692021287"/>
              </p:ext>
            </p:extLst>
          </p:nvPr>
        </p:nvGraphicFramePr>
        <p:xfrm>
          <a:off x="381000" y="4114800"/>
          <a:ext cx="7696200" cy="2743201"/>
        </p:xfrm>
        <a:graphic>
          <a:graphicData uri="http://schemas.openxmlformats.org/drawingml/2006/table">
            <a:tbl>
              <a:tblPr firstRow="1" bandRow="1">
                <a:tableStyleId>{5C22544A-7EE6-4342-B048-85BDC9FD1C3A}</a:tableStyleId>
              </a:tblPr>
              <a:tblGrid>
                <a:gridCol w="1539240"/>
                <a:gridCol w="1539240"/>
                <a:gridCol w="1539240"/>
                <a:gridCol w="1539240"/>
                <a:gridCol w="1539240"/>
              </a:tblGrid>
              <a:tr h="736227">
                <a:tc>
                  <a:txBody>
                    <a:bodyPr/>
                    <a:lstStyle/>
                    <a:p>
                      <a:endParaRPr lang="en-US" sz="4000" dirty="0"/>
                    </a:p>
                  </a:txBody>
                  <a:tcPr marL="121920" marR="121920" marT="34290" marB="34290"/>
                </a:tc>
                <a:tc>
                  <a:txBody>
                    <a:bodyPr/>
                    <a:lstStyle/>
                    <a:p>
                      <a:r>
                        <a:rPr lang="en-US" sz="4000" b="0" dirty="0" smtClean="0">
                          <a:solidFill>
                            <a:schemeClr val="tx1"/>
                          </a:solidFill>
                        </a:rPr>
                        <a:t>a</a:t>
                      </a:r>
                      <a:endParaRPr lang="en-US" sz="4000" b="0" dirty="0">
                        <a:solidFill>
                          <a:schemeClr val="tx1"/>
                        </a:solidFill>
                      </a:endParaRPr>
                    </a:p>
                  </a:txBody>
                  <a:tcPr marL="121920" marR="121920" marT="34290" marB="34290"/>
                </a:tc>
                <a:tc>
                  <a:txBody>
                    <a:bodyPr/>
                    <a:lstStyle/>
                    <a:p>
                      <a:r>
                        <a:rPr lang="en-US" sz="4000" b="0" dirty="0" smtClean="0">
                          <a:solidFill>
                            <a:schemeClr val="tx1"/>
                          </a:solidFill>
                        </a:rPr>
                        <a:t>b</a:t>
                      </a:r>
                      <a:endParaRPr lang="en-US" sz="4000" b="0" dirty="0">
                        <a:solidFill>
                          <a:schemeClr val="tx1"/>
                        </a:solidFill>
                      </a:endParaRPr>
                    </a:p>
                  </a:txBody>
                  <a:tcPr marL="121920" marR="121920" marT="34290" marB="34290"/>
                </a:tc>
                <a:tc>
                  <a:txBody>
                    <a:bodyPr/>
                    <a:lstStyle/>
                    <a:p>
                      <a:r>
                        <a:rPr lang="en-US" sz="4000" b="0" dirty="0" smtClean="0">
                          <a:solidFill>
                            <a:schemeClr val="tx1"/>
                          </a:solidFill>
                        </a:rPr>
                        <a:t>c</a:t>
                      </a:r>
                      <a:endParaRPr lang="en-US" sz="4000" b="0" dirty="0">
                        <a:solidFill>
                          <a:schemeClr val="tx1"/>
                        </a:solidFill>
                      </a:endParaRPr>
                    </a:p>
                  </a:txBody>
                  <a:tcPr marL="121920" marR="121920" marT="34290" marB="34290"/>
                </a:tc>
                <a:tc>
                  <a:txBody>
                    <a:bodyPr/>
                    <a:lstStyle/>
                    <a:p>
                      <a:r>
                        <a:rPr lang="en-US" sz="4000" b="0" dirty="0" smtClean="0">
                          <a:solidFill>
                            <a:schemeClr val="tx1"/>
                          </a:solidFill>
                        </a:rPr>
                        <a:t>d</a:t>
                      </a:r>
                      <a:endParaRPr lang="en-US" sz="4000" b="0" dirty="0">
                        <a:solidFill>
                          <a:schemeClr val="tx1"/>
                        </a:solidFill>
                      </a:endParaRPr>
                    </a:p>
                  </a:txBody>
                  <a:tcPr marL="121920" marR="121920" marT="34290" marB="34290"/>
                </a:tc>
              </a:tr>
              <a:tr h="736227">
                <a:tc>
                  <a:txBody>
                    <a:bodyPr/>
                    <a:lstStyle/>
                    <a:p>
                      <a:r>
                        <a:rPr lang="en-US" sz="2400" dirty="0" smtClean="0"/>
                        <a:t>ELL</a:t>
                      </a:r>
                      <a:endParaRPr lang="en-US" sz="2400" dirty="0"/>
                    </a:p>
                  </a:txBody>
                  <a:tcPr marL="121920" marR="121920" marT="34290" marB="34290"/>
                </a:tc>
                <a:tc>
                  <a:txBody>
                    <a:bodyPr/>
                    <a:lstStyle/>
                    <a:p>
                      <a:r>
                        <a:rPr lang="en-US" sz="4000" dirty="0" smtClean="0"/>
                        <a:t>38%</a:t>
                      </a:r>
                      <a:endParaRPr lang="en-US" sz="4000" dirty="0"/>
                    </a:p>
                  </a:txBody>
                  <a:tcPr marL="121920" marR="121920" marT="34290" marB="34290"/>
                </a:tc>
                <a:tc>
                  <a:txBody>
                    <a:bodyPr/>
                    <a:lstStyle/>
                    <a:p>
                      <a:r>
                        <a:rPr lang="en-US" sz="4000" dirty="0" smtClean="0"/>
                        <a:t>17%</a:t>
                      </a:r>
                      <a:endParaRPr lang="en-US" sz="4000" dirty="0"/>
                    </a:p>
                  </a:txBody>
                  <a:tcPr marL="121920" marR="121920" marT="34290" marB="34290"/>
                </a:tc>
                <a:tc>
                  <a:txBody>
                    <a:bodyPr/>
                    <a:lstStyle/>
                    <a:p>
                      <a:r>
                        <a:rPr lang="en-US" sz="4000" dirty="0" smtClean="0"/>
                        <a:t>25%</a:t>
                      </a:r>
                      <a:endParaRPr lang="en-US" sz="4000" dirty="0"/>
                    </a:p>
                  </a:txBody>
                  <a:tcPr marL="121920" marR="121920" marT="34290" marB="34290"/>
                </a:tc>
                <a:tc>
                  <a:txBody>
                    <a:bodyPr/>
                    <a:lstStyle/>
                    <a:p>
                      <a:r>
                        <a:rPr lang="en-US" sz="4000" dirty="0" smtClean="0"/>
                        <a:t>19%</a:t>
                      </a:r>
                      <a:endParaRPr lang="en-US" sz="4000" dirty="0"/>
                    </a:p>
                  </a:txBody>
                  <a:tcPr marL="121920" marR="121920" marT="34290" marB="34290"/>
                </a:tc>
              </a:tr>
              <a:tr h="1270747">
                <a:tc>
                  <a:txBody>
                    <a:bodyPr/>
                    <a:lstStyle/>
                    <a:p>
                      <a:r>
                        <a:rPr lang="en-US" sz="2400" dirty="0" smtClean="0"/>
                        <a:t>Non-ELL</a:t>
                      </a:r>
                      <a:endParaRPr lang="en-US" sz="2400" dirty="0"/>
                    </a:p>
                  </a:txBody>
                  <a:tcPr marL="121920" marR="121920" marT="34290" marB="34290"/>
                </a:tc>
                <a:tc>
                  <a:txBody>
                    <a:bodyPr/>
                    <a:lstStyle/>
                    <a:p>
                      <a:r>
                        <a:rPr lang="en-US" sz="4000" dirty="0" smtClean="0"/>
                        <a:t>55%</a:t>
                      </a:r>
                      <a:endParaRPr lang="en-US" sz="4000" dirty="0"/>
                    </a:p>
                  </a:txBody>
                  <a:tcPr marL="121920" marR="121920" marT="34290" marB="34290"/>
                </a:tc>
                <a:tc>
                  <a:txBody>
                    <a:bodyPr/>
                    <a:lstStyle/>
                    <a:p>
                      <a:r>
                        <a:rPr lang="en-US" sz="4000" dirty="0" smtClean="0"/>
                        <a:t>13%</a:t>
                      </a:r>
                      <a:endParaRPr lang="en-US" sz="4000" dirty="0"/>
                    </a:p>
                  </a:txBody>
                  <a:tcPr marL="121920" marR="121920" marT="34290" marB="34290"/>
                </a:tc>
                <a:tc>
                  <a:txBody>
                    <a:bodyPr/>
                    <a:lstStyle/>
                    <a:p>
                      <a:r>
                        <a:rPr lang="en-US" sz="4000" dirty="0" smtClean="0"/>
                        <a:t>29%</a:t>
                      </a:r>
                      <a:endParaRPr lang="en-US" sz="4000" dirty="0"/>
                    </a:p>
                  </a:txBody>
                  <a:tcPr marL="121920" marR="121920" marT="34290" marB="34290"/>
                </a:tc>
                <a:tc>
                  <a:txBody>
                    <a:bodyPr/>
                    <a:lstStyle/>
                    <a:p>
                      <a:r>
                        <a:rPr lang="en-US" sz="4000" dirty="0" smtClean="0"/>
                        <a:t>  2%</a:t>
                      </a:r>
                      <a:endParaRPr lang="en-US" sz="4000" dirty="0"/>
                    </a:p>
                  </a:txBody>
                  <a:tcPr marL="121920" marR="121920" marT="34290" marB="34290"/>
                </a:tc>
              </a:tr>
            </a:tbl>
          </a:graphicData>
        </a:graphic>
      </p:graphicFrame>
      <p:pic>
        <p:nvPicPr>
          <p:cNvPr id="11294" name="Picture 3" descr="balance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7583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r>
              <a:rPr lang="en-US" smtClean="0"/>
              <a:t>Some quotations</a:t>
            </a:r>
          </a:p>
        </p:txBody>
      </p:sp>
      <p:sp>
        <p:nvSpPr>
          <p:cNvPr id="13315" name="Content Placeholder 2"/>
          <p:cNvSpPr>
            <a:spLocks noGrp="1"/>
          </p:cNvSpPr>
          <p:nvPr>
            <p:ph idx="1"/>
          </p:nvPr>
        </p:nvSpPr>
        <p:spPr>
          <a:xfrm>
            <a:off x="457200" y="1219200"/>
            <a:ext cx="8229600" cy="4906963"/>
          </a:xfrm>
        </p:spPr>
        <p:txBody>
          <a:bodyPr/>
          <a:lstStyle/>
          <a:p>
            <a:r>
              <a:rPr lang="en-US" smtClean="0"/>
              <a:t>“highly qualified teachers of mathematics not only understand – but also invest in – the particular </a:t>
            </a:r>
            <a:r>
              <a:rPr lang="en-US" smtClean="0">
                <a:solidFill>
                  <a:srgbClr val="FF0000"/>
                </a:solidFill>
              </a:rPr>
              <a:t>culture</a:t>
            </a:r>
            <a:r>
              <a:rPr lang="en-US" smtClean="0"/>
              <a:t> of their students and school” – </a:t>
            </a:r>
            <a:r>
              <a:rPr lang="en-US" sz="1600" smtClean="0"/>
              <a:t>NCTM (2005) position statement on highly qualified teachers</a:t>
            </a:r>
          </a:p>
          <a:p>
            <a:r>
              <a:rPr lang="en-US" smtClean="0">
                <a:solidFill>
                  <a:srgbClr val="FF0000"/>
                </a:solidFill>
              </a:rPr>
              <a:t>culturally relevant mathematics </a:t>
            </a:r>
            <a:r>
              <a:rPr lang="en-US" smtClean="0"/>
              <a:t>includes the recognition that mathematics has been present in every culture, the mathematical achievements of cultures, the effect of mathematics on any culture, and the right for all people to acquire mathematical power </a:t>
            </a:r>
            <a:r>
              <a:rPr lang="en-US" sz="2000" smtClean="0"/>
              <a:t>(Hatfield, et al. 2000)</a:t>
            </a:r>
          </a:p>
          <a:p>
            <a:endParaRPr lang="en-US" smtClean="0"/>
          </a:p>
        </p:txBody>
      </p:sp>
    </p:spTree>
    <p:extLst>
      <p:ext uri="{BB962C8B-B14F-4D97-AF65-F5344CB8AC3E}">
        <p14:creationId xmlns:p14="http://schemas.microsoft.com/office/powerpoint/2010/main" val="8108442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868362"/>
          </a:xfrm>
        </p:spPr>
        <p:txBody>
          <a:bodyPr/>
          <a:lstStyle/>
          <a:p>
            <a:r>
              <a:rPr lang="en-US" sz="3200" dirty="0" smtClean="0"/>
              <a:t>Context for a family math learning event </a:t>
            </a:r>
            <a:br>
              <a:rPr lang="en-US" sz="3200" dirty="0" smtClean="0"/>
            </a:br>
            <a:r>
              <a:rPr lang="en-US" sz="1400" dirty="0" smtClean="0"/>
              <a:t>(Ramirez &amp; </a:t>
            </a:r>
            <a:r>
              <a:rPr lang="en-US" sz="1400" dirty="0" err="1" smtClean="0"/>
              <a:t>McCollough</a:t>
            </a:r>
            <a:r>
              <a:rPr lang="en-US" sz="1400" dirty="0" smtClean="0"/>
              <a:t>, </a:t>
            </a:r>
            <a:r>
              <a:rPr lang="en-US" sz="1400" i="1" dirty="0" smtClean="0"/>
              <a:t>TEEM</a:t>
            </a:r>
            <a:r>
              <a:rPr lang="en-US" sz="1400" dirty="0" smtClean="0"/>
              <a:t> 2012)</a:t>
            </a:r>
          </a:p>
        </p:txBody>
      </p:sp>
      <p:sp>
        <p:nvSpPr>
          <p:cNvPr id="17411" name="Content Placeholder 2"/>
          <p:cNvSpPr>
            <a:spLocks noGrp="1"/>
          </p:cNvSpPr>
          <p:nvPr>
            <p:ph idx="1"/>
          </p:nvPr>
        </p:nvSpPr>
        <p:spPr/>
        <p:txBody>
          <a:bodyPr/>
          <a:lstStyle/>
          <a:p>
            <a:endParaRPr lang="en-US"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4814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La Lotería questions</a:t>
            </a:r>
            <a:br>
              <a:rPr lang="en-US" smtClean="0"/>
            </a:br>
            <a:r>
              <a:rPr lang="en-US" sz="1800" smtClean="0"/>
              <a:t> (Ramirez &amp; McCollough, 2012)</a:t>
            </a:r>
          </a:p>
        </p:txBody>
      </p:sp>
      <p:sp>
        <p:nvSpPr>
          <p:cNvPr id="18435" name="Content Placeholder 2"/>
          <p:cNvSpPr>
            <a:spLocks noGrp="1"/>
          </p:cNvSpPr>
          <p:nvPr>
            <p:ph idx="1"/>
          </p:nvPr>
        </p:nvSpPr>
        <p:spPr/>
        <p:txBody>
          <a:bodyPr/>
          <a:lstStyle/>
          <a:p>
            <a:r>
              <a:rPr lang="en-US" dirty="0" smtClean="0"/>
              <a:t>How many ways to win? </a:t>
            </a:r>
          </a:p>
          <a:p>
            <a:pPr marL="0" indent="0">
              <a:buNone/>
            </a:pPr>
            <a:endParaRPr lang="en-US" dirty="0" smtClean="0"/>
          </a:p>
          <a:p>
            <a:pPr marL="0" indent="0">
              <a:buNone/>
            </a:pPr>
            <a:endParaRPr lang="en-US" dirty="0" smtClean="0"/>
          </a:p>
          <a:p>
            <a:endParaRPr lang="en-US" dirty="0"/>
          </a:p>
          <a:p>
            <a:endParaRPr lang="en-US" dirty="0" smtClean="0"/>
          </a:p>
          <a:p>
            <a:r>
              <a:rPr lang="en-US" dirty="0" smtClean="0"/>
              <a:t>How many different 4x4 boards are there  if the 16 cells are drawn from a set of 54 distinct images?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333" y="1676400"/>
            <a:ext cx="364826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2348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944562"/>
          </a:xfrm>
        </p:spPr>
        <p:txBody>
          <a:bodyPr/>
          <a:lstStyle/>
          <a:p>
            <a:r>
              <a:rPr lang="en-US" dirty="0" smtClean="0"/>
              <a:t>La </a:t>
            </a:r>
            <a:r>
              <a:rPr lang="en-US" dirty="0" err="1" smtClean="0"/>
              <a:t>Lotería</a:t>
            </a:r>
            <a:r>
              <a:rPr lang="en-US" dirty="0" smtClean="0"/>
              <a:t> questions</a:t>
            </a:r>
            <a:br>
              <a:rPr lang="en-US" dirty="0" smtClean="0"/>
            </a:br>
            <a:r>
              <a:rPr lang="en-US" sz="1600" dirty="0" smtClean="0"/>
              <a:t> (Ramirez &amp; </a:t>
            </a:r>
            <a:r>
              <a:rPr lang="en-US" sz="1600" dirty="0" err="1" smtClean="0"/>
              <a:t>McCollough</a:t>
            </a:r>
            <a:r>
              <a:rPr lang="en-US" sz="1600" dirty="0" smtClean="0"/>
              <a:t>, 2012)</a:t>
            </a:r>
          </a:p>
        </p:txBody>
      </p:sp>
      <p:sp>
        <p:nvSpPr>
          <p:cNvPr id="17411" name="Content Placeholder 2"/>
          <p:cNvSpPr>
            <a:spLocks noGrp="1"/>
          </p:cNvSpPr>
          <p:nvPr>
            <p:ph idx="1"/>
          </p:nvPr>
        </p:nvSpPr>
        <p:spPr>
          <a:xfrm>
            <a:off x="152400" y="1447800"/>
            <a:ext cx="8839200" cy="4525963"/>
          </a:xfrm>
        </p:spPr>
        <p:txBody>
          <a:bodyPr/>
          <a:lstStyle/>
          <a:p>
            <a:pPr>
              <a:defRPr/>
            </a:pPr>
            <a:r>
              <a:rPr lang="en-US" dirty="0" smtClean="0"/>
              <a:t>How many ways to win? </a:t>
            </a:r>
            <a:r>
              <a:rPr lang="en-US" dirty="0" smtClean="0">
                <a:solidFill>
                  <a:srgbClr val="FF0000"/>
                </a:solidFill>
              </a:rPr>
              <a:t>12</a:t>
            </a:r>
          </a:p>
          <a:p>
            <a:pPr>
              <a:defRPr/>
            </a:pPr>
            <a:endParaRPr lang="en-US" dirty="0" smtClean="0"/>
          </a:p>
          <a:p>
            <a:pPr>
              <a:defRPr/>
            </a:pPr>
            <a:r>
              <a:rPr lang="en-US" dirty="0" smtClean="0"/>
              <a:t>How many different 4x4 game boards if the 16 cells must be different and drawn from a set of 54 images?  </a:t>
            </a:r>
            <a:r>
              <a:rPr lang="en-US" dirty="0" smtClean="0">
                <a:solidFill>
                  <a:srgbClr val="FF0000"/>
                </a:solidFill>
              </a:rPr>
              <a:t>54</a:t>
            </a:r>
            <a:r>
              <a:rPr lang="en-US" dirty="0" smtClean="0">
                <a:solidFill>
                  <a:srgbClr val="FF0000"/>
                </a:solidFill>
                <a:sym typeface="Wingdings" pitchFamily="2" charset="2"/>
              </a:rPr>
              <a:t></a:t>
            </a:r>
            <a:r>
              <a:rPr lang="en-US" dirty="0" smtClean="0">
                <a:solidFill>
                  <a:srgbClr val="FF0000"/>
                </a:solidFill>
              </a:rPr>
              <a:t>MATH</a:t>
            </a:r>
            <a:r>
              <a:rPr lang="en-US" dirty="0" smtClean="0">
                <a:solidFill>
                  <a:srgbClr val="FF0000"/>
                </a:solidFill>
                <a:sym typeface="Wingdings" pitchFamily="2" charset="2"/>
              </a:rPr>
              <a:t></a:t>
            </a:r>
            <a:r>
              <a:rPr lang="en-US" dirty="0" smtClean="0">
                <a:solidFill>
                  <a:srgbClr val="FF0000"/>
                </a:solidFill>
              </a:rPr>
              <a:t>PRB</a:t>
            </a:r>
            <a:r>
              <a:rPr lang="en-US" dirty="0" smtClean="0">
                <a:solidFill>
                  <a:srgbClr val="FF0000"/>
                </a:solidFill>
                <a:sym typeface="Wingdings" pitchFamily="2" charset="2"/>
              </a:rPr>
              <a:t>nPr16                  		  	   </a:t>
            </a:r>
            <a:r>
              <a:rPr lang="en-US" dirty="0" smtClean="0">
                <a:solidFill>
                  <a:srgbClr val="FF0000"/>
                </a:solidFill>
              </a:rPr>
              <a:t>54x53x52x…x39 = 4.41 x10</a:t>
            </a:r>
            <a:r>
              <a:rPr lang="en-US" baseline="30000" dirty="0" smtClean="0">
                <a:solidFill>
                  <a:srgbClr val="FF0000"/>
                </a:solidFill>
              </a:rPr>
              <a:t>26</a:t>
            </a:r>
          </a:p>
        </p:txBody>
      </p:sp>
    </p:spTree>
    <p:extLst>
      <p:ext uri="{BB962C8B-B14F-4D97-AF65-F5344CB8AC3E}">
        <p14:creationId xmlns:p14="http://schemas.microsoft.com/office/powerpoint/2010/main" val="35799841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274638"/>
            <a:ext cx="8763000" cy="1143000"/>
          </a:xfrm>
        </p:spPr>
        <p:txBody>
          <a:bodyPr/>
          <a:lstStyle/>
          <a:p>
            <a:r>
              <a:rPr lang="en-US" dirty="0"/>
              <a:t>m</a:t>
            </a:r>
            <a:r>
              <a:rPr lang="en-US" dirty="0" smtClean="0"/>
              <a:t>ore la </a:t>
            </a:r>
            <a:r>
              <a:rPr lang="en-US" dirty="0" err="1" smtClean="0"/>
              <a:t>lotería</a:t>
            </a:r>
            <a:r>
              <a:rPr lang="en-US" dirty="0" smtClean="0"/>
              <a:t> questions </a:t>
            </a:r>
            <a:r>
              <a:rPr lang="en-US" sz="1800" dirty="0" smtClean="0"/>
              <a:t>(Lesser, </a:t>
            </a:r>
            <a:r>
              <a:rPr lang="en-US" sz="1800" i="1" dirty="0" smtClean="0"/>
              <a:t>TEEM</a:t>
            </a:r>
            <a:r>
              <a:rPr lang="en-US" sz="1800" dirty="0" smtClean="0"/>
              <a:t> 2013)</a:t>
            </a:r>
          </a:p>
        </p:txBody>
      </p:sp>
      <p:sp>
        <p:nvSpPr>
          <p:cNvPr id="20483" name="Content Placeholder 2"/>
          <p:cNvSpPr>
            <a:spLocks noGrp="1"/>
          </p:cNvSpPr>
          <p:nvPr>
            <p:ph idx="1"/>
          </p:nvPr>
        </p:nvSpPr>
        <p:spPr>
          <a:xfrm>
            <a:off x="152400" y="1600200"/>
            <a:ext cx="8839200" cy="4525963"/>
          </a:xfrm>
        </p:spPr>
        <p:txBody>
          <a:bodyPr/>
          <a:lstStyle/>
          <a:p>
            <a:pPr marL="0" indent="0">
              <a:buNone/>
            </a:pPr>
            <a:endParaRPr lang="en-US" dirty="0" smtClean="0"/>
          </a:p>
          <a:p>
            <a:r>
              <a:rPr lang="en-US" dirty="0"/>
              <a:t>What’s the probability that neither of the first </a:t>
            </a:r>
            <a:r>
              <a:rPr lang="en-US" dirty="0" smtClean="0"/>
              <a:t>2 </a:t>
            </a:r>
            <a:r>
              <a:rPr lang="en-US" dirty="0"/>
              <a:t>cards called are on your 4x4 board?</a:t>
            </a:r>
            <a:endParaRPr lang="en-US" dirty="0" smtClean="0"/>
          </a:p>
          <a:p>
            <a:pPr marL="0" indent="0">
              <a:buNone/>
            </a:pPr>
            <a:endParaRPr lang="en-US" dirty="0" smtClean="0"/>
          </a:p>
          <a:p>
            <a:r>
              <a:rPr lang="en-US" dirty="0" smtClean="0"/>
              <a:t>What’s the probability that you have a win after the dealer calls </a:t>
            </a:r>
            <a:r>
              <a:rPr lang="en-US" i="1" dirty="0" smtClean="0"/>
              <a:t>exactly</a:t>
            </a:r>
            <a:r>
              <a:rPr lang="en-US" dirty="0" smtClean="0"/>
              <a:t> 4 cards? </a:t>
            </a:r>
          </a:p>
          <a:p>
            <a:pPr marL="0" indent="0">
              <a:buNone/>
            </a:pPr>
            <a:endParaRPr lang="en-US" dirty="0" smtClean="0"/>
          </a:p>
        </p:txBody>
      </p:sp>
    </p:spTree>
    <p:extLst>
      <p:ext uri="{BB962C8B-B14F-4D97-AF65-F5344CB8AC3E}">
        <p14:creationId xmlns:p14="http://schemas.microsoft.com/office/powerpoint/2010/main" val="34583291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dirty="0" smtClean="0"/>
              <a:t>More la </a:t>
            </a:r>
            <a:r>
              <a:rPr lang="en-US" dirty="0" err="1" smtClean="0"/>
              <a:t>lotería</a:t>
            </a:r>
            <a:r>
              <a:rPr lang="en-US" dirty="0" smtClean="0"/>
              <a:t> questions </a:t>
            </a:r>
            <a:r>
              <a:rPr lang="en-US" sz="2800" dirty="0" smtClean="0"/>
              <a:t>(Lesser, 2013)</a:t>
            </a:r>
            <a:endParaRPr lang="en-US" sz="2800" dirty="0"/>
          </a:p>
        </p:txBody>
      </p:sp>
      <p:sp>
        <p:nvSpPr>
          <p:cNvPr id="3" name="Content Placeholder 2"/>
          <p:cNvSpPr>
            <a:spLocks noGrp="1"/>
          </p:cNvSpPr>
          <p:nvPr>
            <p:ph idx="1"/>
          </p:nvPr>
        </p:nvSpPr>
        <p:spPr>
          <a:xfrm>
            <a:off x="152400" y="1600200"/>
            <a:ext cx="8915400" cy="4525963"/>
          </a:xfrm>
        </p:spPr>
        <p:txBody>
          <a:bodyPr/>
          <a:lstStyle/>
          <a:p>
            <a:r>
              <a:rPr lang="en-US" dirty="0" smtClean="0"/>
              <a:t>What’s </a:t>
            </a:r>
            <a:r>
              <a:rPr lang="en-US" dirty="0"/>
              <a:t>the probability that neither of the first 2 cards called are on your 4x4 board?</a:t>
            </a:r>
          </a:p>
          <a:p>
            <a:pPr marL="0" indent="0">
              <a:buNone/>
            </a:pPr>
            <a:r>
              <a:rPr lang="en-US" dirty="0"/>
              <a:t>                  </a:t>
            </a:r>
            <a:r>
              <a:rPr lang="en-US" dirty="0">
                <a:solidFill>
                  <a:srgbClr val="FF0000"/>
                </a:solidFill>
              </a:rPr>
              <a:t>(38/54)*(37/53) = .</a:t>
            </a:r>
            <a:r>
              <a:rPr lang="en-US" dirty="0" smtClean="0">
                <a:solidFill>
                  <a:srgbClr val="FF0000"/>
                </a:solidFill>
              </a:rPr>
              <a:t>49</a:t>
            </a:r>
            <a:endParaRPr lang="en-US" dirty="0" smtClean="0"/>
          </a:p>
          <a:p>
            <a:r>
              <a:rPr lang="en-US" dirty="0" smtClean="0"/>
              <a:t>What’s the probability that you have a win </a:t>
            </a:r>
            <a:endParaRPr lang="en-US" dirty="0"/>
          </a:p>
          <a:p>
            <a:pPr marL="0" indent="0">
              <a:buNone/>
            </a:pPr>
            <a:r>
              <a:rPr lang="en-US" dirty="0" smtClean="0"/>
              <a:t>   after the dealer calls </a:t>
            </a:r>
            <a:r>
              <a:rPr lang="en-US" i="1" dirty="0" smtClean="0"/>
              <a:t>exactly</a:t>
            </a:r>
            <a:r>
              <a:rPr lang="en-US" dirty="0" smtClean="0"/>
              <a:t> 4 cards?</a:t>
            </a:r>
          </a:p>
          <a:p>
            <a:pPr marL="0" indent="0">
              <a:buNone/>
            </a:pPr>
            <a:r>
              <a:rPr lang="en-US" dirty="0" smtClean="0">
                <a:solidFill>
                  <a:srgbClr val="FF0000"/>
                </a:solidFill>
              </a:rPr>
              <a:t>(# ways 4 cards win) / (# ways to draw 4 cards) = 12 / C(54,4)   which is 4/105417 &lt; 1 in 26,000 </a:t>
            </a:r>
          </a:p>
          <a:p>
            <a:pPr marL="0" indent="0">
              <a:buNone/>
            </a:pPr>
            <a:r>
              <a:rPr lang="en-US" dirty="0"/>
              <a:t>a</a:t>
            </a:r>
            <a:r>
              <a:rPr lang="en-US" dirty="0" smtClean="0"/>
              <a:t>lternatively: </a:t>
            </a:r>
            <a:r>
              <a:rPr lang="en-US" dirty="0" smtClean="0">
                <a:solidFill>
                  <a:srgbClr val="FF0000"/>
                </a:solidFill>
              </a:rPr>
              <a:t>(16/54)(15/53)(14/52)(13/51)(12/C(16,4))</a:t>
            </a:r>
          </a:p>
          <a:p>
            <a:pPr marL="0" indent="0">
              <a:buNone/>
            </a:pPr>
            <a:endParaRPr lang="en-US" sz="2400" dirty="0" smtClean="0">
              <a:solidFill>
                <a:srgbClr val="FF0000"/>
              </a:solidFill>
            </a:endParaRPr>
          </a:p>
        </p:txBody>
      </p:sp>
    </p:spTree>
    <p:extLst>
      <p:ext uri="{BB962C8B-B14F-4D97-AF65-F5344CB8AC3E}">
        <p14:creationId xmlns:p14="http://schemas.microsoft.com/office/powerpoint/2010/main" val="11898632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304800"/>
            <a:ext cx="8458200" cy="1143000"/>
          </a:xfrm>
        </p:spPr>
        <p:txBody>
          <a:bodyPr/>
          <a:lstStyle/>
          <a:p>
            <a:r>
              <a:rPr lang="en-US" dirty="0" smtClean="0"/>
              <a:t>the Mexican game of </a:t>
            </a:r>
            <a:r>
              <a:rPr lang="en-US" dirty="0" err="1" smtClean="0"/>
              <a:t>Toma</a:t>
            </a:r>
            <a:r>
              <a:rPr lang="en-US" dirty="0" smtClean="0"/>
              <a:t> </a:t>
            </a:r>
            <a:r>
              <a:rPr lang="en-US" dirty="0" err="1" smtClean="0"/>
              <a:t>Todo</a:t>
            </a:r>
            <a:r>
              <a:rPr lang="en-US" dirty="0" smtClean="0"/>
              <a:t/>
            </a:r>
            <a:br>
              <a:rPr lang="en-US" dirty="0" smtClean="0"/>
            </a:br>
            <a:r>
              <a:rPr lang="en-US" sz="1800" dirty="0" smtClean="0"/>
              <a:t>(Lesser in June 2010 </a:t>
            </a:r>
            <a:r>
              <a:rPr lang="en-US" sz="1800" i="1" dirty="0" err="1" smtClean="0"/>
              <a:t>NASGEm</a:t>
            </a:r>
            <a:r>
              <a:rPr lang="en-US" sz="1800" i="1" dirty="0" smtClean="0"/>
              <a:t> News</a:t>
            </a:r>
            <a:r>
              <a:rPr lang="en-US" sz="1800" dirty="0" smtClean="0"/>
              <a:t>)</a:t>
            </a:r>
          </a:p>
        </p:txBody>
      </p:sp>
      <p:sp>
        <p:nvSpPr>
          <p:cNvPr id="23555" name="Content Placeholder 2"/>
          <p:cNvSpPr>
            <a:spLocks noGrp="1"/>
          </p:cNvSpPr>
          <p:nvPr>
            <p:ph sz="half" idx="1"/>
          </p:nvPr>
        </p:nvSpPr>
        <p:spPr>
          <a:xfrm>
            <a:off x="457200" y="1600200"/>
            <a:ext cx="4013200" cy="4525963"/>
          </a:xfrm>
        </p:spPr>
        <p:txBody>
          <a:bodyPr/>
          <a:lstStyle/>
          <a:p>
            <a:endParaRPr lang="en-US" smtClean="0"/>
          </a:p>
        </p:txBody>
      </p:sp>
      <p:graphicFrame>
        <p:nvGraphicFramePr>
          <p:cNvPr id="5" name="Content Placeholder 4"/>
          <p:cNvGraphicFramePr>
            <a:graphicFrameLocks noGrp="1"/>
          </p:cNvGraphicFramePr>
          <p:nvPr>
            <p:ph sz="half" idx="2"/>
          </p:nvPr>
        </p:nvGraphicFramePr>
        <p:xfrm>
          <a:off x="4648200" y="1622425"/>
          <a:ext cx="4038600" cy="4460874"/>
        </p:xfrm>
        <a:graphic>
          <a:graphicData uri="http://schemas.openxmlformats.org/drawingml/2006/table">
            <a:tbl>
              <a:tblPr firstRow="1" bandRow="1">
                <a:tableStyleId>{5C22544A-7EE6-4342-B048-85BDC9FD1C3A}</a:tableStyleId>
              </a:tblPr>
              <a:tblGrid>
                <a:gridCol w="2019300"/>
                <a:gridCol w="2019300"/>
              </a:tblGrid>
              <a:tr h="640074">
                <a:tc>
                  <a:txBody>
                    <a:bodyPr/>
                    <a:lstStyle/>
                    <a:p>
                      <a:r>
                        <a:rPr lang="en-US" sz="1800" dirty="0" smtClean="0">
                          <a:solidFill>
                            <a:schemeClr val="tx1"/>
                          </a:solidFill>
                        </a:rPr>
                        <a:t>face of </a:t>
                      </a:r>
                      <a:r>
                        <a:rPr lang="en-US" sz="1800" i="1" dirty="0" err="1" smtClean="0">
                          <a:solidFill>
                            <a:schemeClr val="tx1"/>
                          </a:solidFill>
                        </a:rPr>
                        <a:t>pirinola</a:t>
                      </a:r>
                      <a:endParaRPr lang="en-US" sz="1800" i="1" dirty="0">
                        <a:solidFill>
                          <a:schemeClr val="tx1"/>
                        </a:solidFill>
                      </a:endParaRPr>
                    </a:p>
                  </a:txBody>
                  <a:tcPr marT="45717" marB="45717"/>
                </a:tc>
                <a:tc>
                  <a:txBody>
                    <a:bodyPr/>
                    <a:lstStyle/>
                    <a:p>
                      <a:r>
                        <a:rPr lang="en-US" sz="1800" dirty="0" smtClean="0">
                          <a:solidFill>
                            <a:schemeClr val="tx1"/>
                          </a:solidFill>
                        </a:rPr>
                        <a:t>result</a:t>
                      </a:r>
                    </a:p>
                    <a:p>
                      <a:r>
                        <a:rPr lang="en-US" sz="1800" dirty="0" smtClean="0">
                          <a:solidFill>
                            <a:schemeClr val="tx1"/>
                          </a:solidFill>
                        </a:rPr>
                        <a:t>(S = spinner)</a:t>
                      </a:r>
                      <a:endParaRPr lang="en-US" sz="1800" dirty="0">
                        <a:solidFill>
                          <a:schemeClr val="tx1"/>
                        </a:solidFill>
                      </a:endParaRPr>
                    </a:p>
                  </a:txBody>
                  <a:tcPr marT="45717" marB="45717"/>
                </a:tc>
              </a:tr>
              <a:tr h="636800">
                <a:tc>
                  <a:txBody>
                    <a:bodyPr/>
                    <a:lstStyle/>
                    <a:p>
                      <a:r>
                        <a:rPr lang="en-US" sz="2000" dirty="0" err="1" smtClean="0"/>
                        <a:t>Toma</a:t>
                      </a:r>
                      <a:r>
                        <a:rPr lang="en-US" sz="2000" dirty="0" smtClean="0"/>
                        <a:t> </a:t>
                      </a:r>
                      <a:r>
                        <a:rPr lang="en-US" sz="2000" dirty="0" err="1" smtClean="0"/>
                        <a:t>Todo</a:t>
                      </a:r>
                      <a:endParaRPr lang="en-US" sz="2000" dirty="0"/>
                    </a:p>
                  </a:txBody>
                  <a:tcPr marT="45717" marB="45717"/>
                </a:tc>
                <a:tc>
                  <a:txBody>
                    <a:bodyPr/>
                    <a:lstStyle/>
                    <a:p>
                      <a:r>
                        <a:rPr lang="en-US" sz="2000" dirty="0" smtClean="0"/>
                        <a:t>S</a:t>
                      </a:r>
                      <a:r>
                        <a:rPr lang="en-US" sz="2000" baseline="0" dirty="0" smtClean="0"/>
                        <a:t> takes</a:t>
                      </a:r>
                      <a:r>
                        <a:rPr lang="en-US" sz="2000" dirty="0" smtClean="0"/>
                        <a:t> all</a:t>
                      </a:r>
                      <a:endParaRPr lang="en-US" sz="2000" dirty="0"/>
                    </a:p>
                  </a:txBody>
                  <a:tcPr marT="45717" marB="45717"/>
                </a:tc>
              </a:tr>
              <a:tr h="636800">
                <a:tc>
                  <a:txBody>
                    <a:bodyPr/>
                    <a:lstStyle/>
                    <a:p>
                      <a:r>
                        <a:rPr lang="en-US" sz="2000" dirty="0" err="1" smtClean="0"/>
                        <a:t>Toma</a:t>
                      </a:r>
                      <a:r>
                        <a:rPr lang="en-US" sz="2000" dirty="0" smtClean="0"/>
                        <a:t> Uno</a:t>
                      </a:r>
                      <a:endParaRPr lang="en-US" sz="2000" dirty="0"/>
                    </a:p>
                  </a:txBody>
                  <a:tcPr marT="45717" marB="45717"/>
                </a:tc>
                <a:tc>
                  <a:txBody>
                    <a:bodyPr/>
                    <a:lstStyle/>
                    <a:p>
                      <a:r>
                        <a:rPr lang="en-US" sz="2000" dirty="0" smtClean="0"/>
                        <a:t>S takes</a:t>
                      </a:r>
                      <a:r>
                        <a:rPr lang="en-US" sz="2000" baseline="0" dirty="0" smtClean="0"/>
                        <a:t> 1</a:t>
                      </a:r>
                      <a:endParaRPr lang="en-US" sz="2000" dirty="0"/>
                    </a:p>
                  </a:txBody>
                  <a:tcPr marT="45717" marB="45717"/>
                </a:tc>
              </a:tr>
              <a:tr h="636800">
                <a:tc>
                  <a:txBody>
                    <a:bodyPr/>
                    <a:lstStyle/>
                    <a:p>
                      <a:r>
                        <a:rPr lang="en-US" sz="2000" dirty="0" err="1" smtClean="0"/>
                        <a:t>Toma</a:t>
                      </a:r>
                      <a:r>
                        <a:rPr lang="en-US" sz="2000" dirty="0" smtClean="0"/>
                        <a:t> Dos</a:t>
                      </a:r>
                      <a:endParaRPr lang="en-US" sz="2000" dirty="0"/>
                    </a:p>
                  </a:txBody>
                  <a:tcPr marT="45717" marB="45717"/>
                </a:tc>
                <a:tc>
                  <a:txBody>
                    <a:bodyPr/>
                    <a:lstStyle/>
                    <a:p>
                      <a:r>
                        <a:rPr lang="en-US" sz="2000" dirty="0" smtClean="0"/>
                        <a:t>S takes 2</a:t>
                      </a:r>
                      <a:endParaRPr lang="en-US" sz="2000" dirty="0"/>
                    </a:p>
                  </a:txBody>
                  <a:tcPr marT="45717" marB="45717"/>
                </a:tc>
              </a:tr>
              <a:tr h="636800">
                <a:tc>
                  <a:txBody>
                    <a:bodyPr/>
                    <a:lstStyle/>
                    <a:p>
                      <a:r>
                        <a:rPr lang="en-US" sz="2000" dirty="0" err="1" smtClean="0"/>
                        <a:t>Pon</a:t>
                      </a:r>
                      <a:r>
                        <a:rPr lang="en-US" sz="2000" dirty="0" smtClean="0"/>
                        <a:t> Uno</a:t>
                      </a:r>
                      <a:endParaRPr lang="en-US" sz="2000" dirty="0"/>
                    </a:p>
                  </a:txBody>
                  <a:tcPr marT="45717" marB="45717"/>
                </a:tc>
                <a:tc>
                  <a:txBody>
                    <a:bodyPr/>
                    <a:lstStyle/>
                    <a:p>
                      <a:r>
                        <a:rPr lang="en-US" sz="2000" dirty="0" smtClean="0"/>
                        <a:t>S puts in 1</a:t>
                      </a:r>
                      <a:endParaRPr lang="en-US" sz="2000" dirty="0"/>
                    </a:p>
                  </a:txBody>
                  <a:tcPr marT="45717" marB="45717"/>
                </a:tc>
              </a:tr>
              <a:tr h="636800">
                <a:tc>
                  <a:txBody>
                    <a:bodyPr/>
                    <a:lstStyle/>
                    <a:p>
                      <a:r>
                        <a:rPr lang="en-US" sz="2000" dirty="0" err="1" smtClean="0"/>
                        <a:t>Pon</a:t>
                      </a:r>
                      <a:r>
                        <a:rPr lang="en-US" sz="2000" dirty="0" smtClean="0"/>
                        <a:t> Dos</a:t>
                      </a:r>
                      <a:endParaRPr lang="en-US" sz="2000" dirty="0"/>
                    </a:p>
                  </a:txBody>
                  <a:tcPr marT="45717" marB="45717"/>
                </a:tc>
                <a:tc>
                  <a:txBody>
                    <a:bodyPr/>
                    <a:lstStyle/>
                    <a:p>
                      <a:r>
                        <a:rPr lang="en-US" sz="2000" dirty="0" smtClean="0"/>
                        <a:t>S puts in 2</a:t>
                      </a:r>
                      <a:endParaRPr lang="en-US" sz="2000" dirty="0"/>
                    </a:p>
                  </a:txBody>
                  <a:tcPr marT="45717" marB="45717"/>
                </a:tc>
              </a:tr>
              <a:tr h="636800">
                <a:tc>
                  <a:txBody>
                    <a:bodyPr/>
                    <a:lstStyle/>
                    <a:p>
                      <a:r>
                        <a:rPr lang="en-US" sz="2000" dirty="0" err="1" smtClean="0"/>
                        <a:t>Todos</a:t>
                      </a:r>
                      <a:r>
                        <a:rPr lang="en-US" sz="2000" dirty="0" smtClean="0"/>
                        <a:t> </a:t>
                      </a:r>
                      <a:r>
                        <a:rPr lang="en-US" sz="2000" dirty="0" err="1" smtClean="0"/>
                        <a:t>Ponen</a:t>
                      </a:r>
                      <a:endParaRPr lang="en-US" sz="2000" dirty="0"/>
                    </a:p>
                  </a:txBody>
                  <a:tcPr marT="45717" marB="45717"/>
                </a:tc>
                <a:tc>
                  <a:txBody>
                    <a:bodyPr/>
                    <a:lstStyle/>
                    <a:p>
                      <a:r>
                        <a:rPr lang="en-US" sz="2000" dirty="0" smtClean="0"/>
                        <a:t>Each</a:t>
                      </a:r>
                      <a:r>
                        <a:rPr lang="en-US" sz="2000" baseline="0" dirty="0" smtClean="0"/>
                        <a:t> puts in 2</a:t>
                      </a:r>
                      <a:endParaRPr lang="en-US" sz="2000" dirty="0"/>
                    </a:p>
                  </a:txBody>
                  <a:tcPr marT="45717" marB="45717"/>
                </a:tc>
              </a:tr>
            </a:tbl>
          </a:graphicData>
        </a:graphic>
      </p:graphicFrame>
      <p:pic>
        <p:nvPicPr>
          <p:cNvPr id="235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2425"/>
            <a:ext cx="39624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341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1143000"/>
          </a:xfrm>
        </p:spPr>
        <p:txBody>
          <a:bodyPr/>
          <a:lstStyle/>
          <a:p>
            <a:r>
              <a:rPr lang="en-US" dirty="0" err="1" smtClean="0"/>
              <a:t>Toma</a:t>
            </a:r>
            <a:r>
              <a:rPr lang="en-US" dirty="0" smtClean="0"/>
              <a:t> </a:t>
            </a:r>
            <a:r>
              <a:rPr lang="en-US" dirty="0" err="1" smtClean="0"/>
              <a:t>Todo</a:t>
            </a:r>
            <a:r>
              <a:rPr lang="en-US" dirty="0" smtClean="0"/>
              <a:t> questions:</a:t>
            </a:r>
            <a:r>
              <a:rPr lang="en-US" dirty="0"/>
              <a:t/>
            </a:r>
            <a:br>
              <a:rPr lang="en-US" dirty="0"/>
            </a:br>
            <a:r>
              <a:rPr lang="en-US" sz="1600" dirty="0"/>
              <a:t>(Lesser in June 2010 </a:t>
            </a:r>
            <a:r>
              <a:rPr lang="en-US" sz="1600" i="1" dirty="0" err="1"/>
              <a:t>NASGEm</a:t>
            </a:r>
            <a:r>
              <a:rPr lang="en-US" sz="1600" i="1" dirty="0"/>
              <a:t> News</a:t>
            </a:r>
            <a:r>
              <a:rPr lang="en-US" sz="1600" dirty="0"/>
              <a:t>) </a:t>
            </a:r>
            <a:r>
              <a:rPr lang="en-US" dirty="0" smtClean="0"/>
              <a:t/>
            </a:r>
            <a:br>
              <a:rPr lang="en-US" dirty="0" smtClean="0"/>
            </a:br>
            <a:r>
              <a:rPr lang="en-US" sz="2400" dirty="0" smtClean="0"/>
              <a:t>richer than expected value of rolling dice….</a:t>
            </a:r>
          </a:p>
        </p:txBody>
      </p:sp>
      <p:sp>
        <p:nvSpPr>
          <p:cNvPr id="13315" name="Content Placeholder 2"/>
          <p:cNvSpPr>
            <a:spLocks noGrp="1"/>
          </p:cNvSpPr>
          <p:nvPr>
            <p:ph idx="1"/>
          </p:nvPr>
        </p:nvSpPr>
        <p:spPr>
          <a:xfrm>
            <a:off x="228600" y="1600200"/>
            <a:ext cx="8458200" cy="4525963"/>
          </a:xfrm>
        </p:spPr>
        <p:txBody>
          <a:bodyPr/>
          <a:lstStyle/>
          <a:p>
            <a:pPr>
              <a:defRPr/>
            </a:pPr>
            <a:r>
              <a:rPr lang="en-US" dirty="0" smtClean="0"/>
              <a:t>If pot starts with </a:t>
            </a:r>
            <a:r>
              <a:rPr lang="en-US" i="1" dirty="0" smtClean="0"/>
              <a:t>N</a:t>
            </a:r>
            <a:r>
              <a:rPr lang="en-US" dirty="0" smtClean="0"/>
              <a:t> chips (say, 2 from each player), what is the expected (i.e., mean) value of what is won by the player doing the very first spin?</a:t>
            </a:r>
          </a:p>
          <a:p>
            <a:pPr marL="0" indent="0">
              <a:buFontTx/>
              <a:buNone/>
              <a:defRPr/>
            </a:pPr>
            <a:endParaRPr lang="en-US" dirty="0" smtClean="0"/>
          </a:p>
          <a:p>
            <a:pPr>
              <a:defRPr/>
            </a:pPr>
            <a:r>
              <a:rPr lang="en-US" dirty="0" smtClean="0"/>
              <a:t>Does the </a:t>
            </a:r>
            <a:r>
              <a:rPr lang="en-US" i="1" dirty="0" smtClean="0"/>
              <a:t>second</a:t>
            </a:r>
            <a:r>
              <a:rPr lang="en-US" dirty="0" smtClean="0"/>
              <a:t> player to spin have expected winnings that are less, more or the same as the first player?</a:t>
            </a:r>
          </a:p>
          <a:p>
            <a:pPr marL="0" indent="0">
              <a:buFontTx/>
              <a:buNone/>
              <a:defRPr/>
            </a:pPr>
            <a:endParaRPr lang="en-US" dirty="0" smtClean="0"/>
          </a:p>
        </p:txBody>
      </p:sp>
    </p:spTree>
    <p:extLst>
      <p:ext uri="{BB962C8B-B14F-4D97-AF65-F5344CB8AC3E}">
        <p14:creationId xmlns:p14="http://schemas.microsoft.com/office/powerpoint/2010/main" val="3539534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4456</TotalTime>
  <Words>5150</Words>
  <Application>Microsoft Office PowerPoint</Application>
  <PresentationFormat>On-screen Show (4:3)</PresentationFormat>
  <Paragraphs>780</Paragraphs>
  <Slides>110</Slides>
  <Notes>34</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Default Design</vt:lpstr>
      <vt:lpstr>PowerPoint Presentation</vt:lpstr>
      <vt:lpstr>PowerPoint Presentation</vt:lpstr>
      <vt:lpstr>PowerPoint Presentation</vt:lpstr>
      <vt:lpstr>some of my equity-related papers</vt:lpstr>
      <vt:lpstr>for pages on equity (or lottery literacy, pi day, math songs, etc.),  just Google me!</vt:lpstr>
      <vt:lpstr>some recent equity highlights</vt:lpstr>
      <vt:lpstr>Some rationale</vt:lpstr>
      <vt:lpstr> opportunities in PreK-12 GAISE to explore equity:</vt:lpstr>
      <vt:lpstr>what Common Core mathematical practices might support equity?</vt:lpstr>
      <vt:lpstr> evidence of engagement? </vt:lpstr>
      <vt:lpstr>but is equity an “add-on”?</vt:lpstr>
      <vt:lpstr>Math/stat needed to explore equity! (Lesser 2007)</vt:lpstr>
      <vt:lpstr>equity is often in the media</vt:lpstr>
      <vt:lpstr>Areas for data-based explorations of equity  identified by Pollack &amp; Wunderlich  (table in June 2005 Amstat News is reproduced in Lesser 2007)</vt:lpstr>
      <vt:lpstr>Assumption:</vt:lpstr>
      <vt:lpstr>Like it or not, our students’ concepts of “fairness” affect how they encounter content  (Vogt 2007; Shaughnessy 2007; Lesser 2008, 2009)</vt:lpstr>
      <vt:lpstr>Like it or not, our students’ concepts of “fairness” affect how they encounter content  (Vogt 2007; Shaughnessy 2007; Lesser 2008, 2009)</vt:lpstr>
      <vt:lpstr>Like it or not, our students’ concepts of “fairness” affect how they encounter content  (Vogt 2007; Shaughnessy 2007; Lesser 2008, 2009)</vt:lpstr>
      <vt:lpstr>Like it or not, our students’ concepts of “fairness” affect how they encounter content  (Vogt 2007; Shaughnessy 2007; Lesser 2008, 2009)</vt:lpstr>
      <vt:lpstr>Power of statistics to detect “invisible” prejudice! (Lesser, 2010)</vt:lpstr>
      <vt:lpstr>Power of statistics to detect “invisible” prejudice! (Lesser, 2010)</vt:lpstr>
      <vt:lpstr>Power of statistics to detect “invisible” prejudice! (Lesser, 2010)</vt:lpstr>
      <vt:lpstr>Power of statistics to detect “invisible” prejudice! (Lesser, 2010)</vt:lpstr>
      <vt:lpstr>Power of statistics to detect “invisible” prejudice! (Lesser, 2010)</vt:lpstr>
      <vt:lpstr>PowerPoint Presentation</vt:lpstr>
      <vt:lpstr>Raise your hand….</vt:lpstr>
      <vt:lpstr>PowerPoint Presentation</vt:lpstr>
      <vt:lpstr>PowerPoint Presentation</vt:lpstr>
      <vt:lpstr>“Average Class Size” Exploration  (my MT paper &amp; letter in 2010)</vt:lpstr>
      <vt:lpstr>what’s Average Class Size?</vt:lpstr>
      <vt:lpstr>Average per what?</vt:lpstr>
      <vt:lpstr>Average class size per…..?</vt:lpstr>
      <vt:lpstr>Whole-class debrief</vt:lpstr>
      <vt:lpstr>Data used to explore  school overcrowding  (Turner &amp; Strawhun, in May 2007 TCM)</vt:lpstr>
      <vt:lpstr>PowerPoint Presentation</vt:lpstr>
      <vt:lpstr>PowerPoint Presentation</vt:lpstr>
      <vt:lpstr>PowerPoint Presentation</vt:lpstr>
      <vt:lpstr>“DWB: Driving while Black/Brown”</vt:lpstr>
      <vt:lpstr>http://www.racialprofilinganalysis.neu.edu/background/jurisdictions.php </vt:lpstr>
      <vt:lpstr>Example profiling report</vt:lpstr>
      <vt:lpstr>PowerPoint Presentation</vt:lpstr>
      <vt:lpstr>PowerPoint Presentation</vt:lpstr>
      <vt:lpstr>Investigating Hiring Discrimination  (Kansas State U.’s J.J. Higgins)</vt:lpstr>
      <vt:lpstr>Motivation for  binomial distribution!</vt:lpstr>
      <vt:lpstr>values from formula nCx px(1-p)n-x, EXCEL binomdist,  or TI-84 commands where n =14, p =.5</vt:lpstr>
      <vt:lpstr>PowerPoint Presentation</vt:lpstr>
      <vt:lpstr>George Zimmerman’s 2013 jury: all women,   5 white, 1 Hispanic  </vt:lpstr>
      <vt:lpstr>Race questions  (p = proportion of that race in jury pool)</vt:lpstr>
      <vt:lpstr>Gender questions  (County proportion of women = .516)</vt:lpstr>
      <vt:lpstr>Gender questions  (p = County proportion of women = .516)</vt:lpstr>
      <vt:lpstr>Gender questions  (p = County proportion of women = .516)</vt:lpstr>
      <vt:lpstr>more information is available </vt:lpstr>
      <vt:lpstr>(hypergeometric) probability of  6W jury from the actual jury pool of  24W,16M </vt:lpstr>
      <vt:lpstr>PowerPoint Presentation</vt:lpstr>
      <vt:lpstr>How Fair is the Drug Test? (Lyublinskaya in April 2005 MT)</vt:lpstr>
      <vt:lpstr>wait, is this Bayes Theorem?</vt:lpstr>
      <vt:lpstr>10,000 students;   3% are users  </vt:lpstr>
      <vt:lpstr>Which cells are “correct” results?</vt:lpstr>
      <vt:lpstr>Which cells are correct results?</vt:lpstr>
      <vt:lpstr>What about the other cells?</vt:lpstr>
      <vt:lpstr>10,000 students; 3% users;  test is 99% accurate</vt:lpstr>
      <vt:lpstr>How Fair is the Drug Test? (Lyublinskaya in April 2005 MT)</vt:lpstr>
      <vt:lpstr>Followup (Lyublinskaya in April 2005 MT)</vt:lpstr>
      <vt:lpstr>Followup (Lyublinskaya in April 2005 MT)</vt:lpstr>
      <vt:lpstr>100 terrorists in 10 million people; screening is 99% accurate</vt:lpstr>
      <vt:lpstr>100 terrorists in 10 million people; screening is 99% accurate</vt:lpstr>
      <vt:lpstr>100 terrorists in 10 million people; screening is 99% accurate</vt:lpstr>
      <vt:lpstr>PowerPoint Presentation</vt:lpstr>
      <vt:lpstr>potential pitfall of comparisons  (Lesser, 2001)</vt:lpstr>
      <vt:lpstr>potential pitfall of comparisons  (from Lesser (2001)):</vt:lpstr>
      <vt:lpstr> Analyzing gender equity reporting  </vt:lpstr>
      <vt:lpstr>Importance of Simpson’s paradox</vt:lpstr>
      <vt:lpstr>PowerPoint Presentation</vt:lpstr>
      <vt:lpstr>PowerPoint Presentation</vt:lpstr>
      <vt:lpstr>PowerPoint Presentation</vt:lpstr>
      <vt:lpstr>1972 “Title IX” law:  federally-funded institutions  can’t discriminate on basis of sex </vt:lpstr>
      <vt:lpstr>PowerPoint Presentation</vt:lpstr>
      <vt:lpstr>visualizing wealth inequality in US (Gutstein &amp; Peterson, Rethinking Mathematics, 2005)</vt:lpstr>
      <vt:lpstr> Statistics Concepts and Controversies, 6th ed.  Moore &amp; Notz (2006, p. 232) </vt:lpstr>
      <vt:lpstr>PowerPoint Presentation</vt:lpstr>
      <vt:lpstr>Gini coefficient  (in 2005, it was 0.47 for USA household incomes)  (Williams &amp; Joseph 1993, p.191)</vt:lpstr>
      <vt:lpstr>F. De Maio (2007), p. 34:</vt:lpstr>
      <vt:lpstr> What statistical terms help you explain which 5-person universe you’d choose? (Lesser, 2004) .</vt:lpstr>
      <vt:lpstr>PowerPoint Presentation</vt:lpstr>
      <vt:lpstr>Equity in the Classroom</vt:lpstr>
      <vt:lpstr>equity with technology</vt:lpstr>
      <vt:lpstr>equity with language</vt:lpstr>
      <vt:lpstr>equity with assessment  Utts (2005, pp. 214-215, exercise 11.12b), cited in Lesser &amp; Winsor (2009)</vt:lpstr>
      <vt:lpstr>PowerPoint Presentation</vt:lpstr>
      <vt:lpstr>Culture can directly impact content</vt:lpstr>
      <vt:lpstr>Culture effect?  (chi-sq = 12.6; p = .006) First day fall 2009 term C.L.A.S.S. given to all 5  Stat 1380 sections (n = 137, 38% identify as Spanish-speaking ELLs) </vt:lpstr>
      <vt:lpstr>Some quotations</vt:lpstr>
      <vt:lpstr>Context for a family math learning event  (Ramirez &amp; McCollough, TEEM 2012)</vt:lpstr>
      <vt:lpstr>La Lotería questions  (Ramirez &amp; McCollough, 2012)</vt:lpstr>
      <vt:lpstr>La Lotería questions  (Ramirez &amp; McCollough, 2012)</vt:lpstr>
      <vt:lpstr>more la lotería questions (Lesser, TEEM 2013)</vt:lpstr>
      <vt:lpstr>More la lotería questions (Lesser, 2013)</vt:lpstr>
      <vt:lpstr>the Mexican game of Toma Todo (Lesser in June 2010 NASGEm News)</vt:lpstr>
      <vt:lpstr>Toma Todo questions: (Lesser in June 2010 NASGEm News)  richer than expected value of rolling dice….</vt:lpstr>
      <vt:lpstr> (Lesser in June 2010 NASGEm News) Expected winnings from player #1’s first spin: (1/6)(N + 1 + 2 – 1 – 2 – 2) = (N - 2)/6 </vt:lpstr>
      <vt:lpstr>  (Lesser in June 2010 NASGEm News) Expected winnings from player #2’s first spin: (1/6)(7N/6 + 1 + 2 – 1 – 2 – 2) = (7N - 12)/36, which is greater than (N-2)/6 = (6N-12)/36 </vt:lpstr>
      <vt:lpstr>but (Hanukkah) dreidel game favors 1st player to spin! (Lesser in June 2010 NASGEm News)</vt:lpstr>
      <vt:lpstr>tossing (asymmetric) moon blocks to disrupt equiprobability bias</vt:lpstr>
      <vt:lpstr>exercise 5.12  from FAPP 8/e (2009)   </vt:lpstr>
      <vt:lpstr>Learn your students’ worlds</vt:lpstr>
      <vt:lpstr>related NCTM resources include</vt:lpstr>
      <vt:lpstr>References (more at http://www.math.utep.edu/Faculty/lesser/equity.html) </vt:lpstr>
      <vt:lpstr>tips on easing into this... (adapted from Lesser 2007)</vt:lpstr>
      <vt:lpstr>Time for Discussion/Q&amp;A !</vt:lpstr>
      <vt:lpstr>PowerPoint Presentation</vt:lpstr>
    </vt:vector>
  </TitlesOfParts>
  <Company>UTEP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annual STEM Power: Bridging the Gender Equity Gap  K-12 Seminar University of Texas at El Paso,  July 20, 2007</dc:title>
  <dc:creator>Lesser</dc:creator>
  <cp:lastModifiedBy>The University of Texas at El Paso</cp:lastModifiedBy>
  <cp:revision>228</cp:revision>
  <cp:lastPrinted>2014-11-20T03:18:45Z</cp:lastPrinted>
  <dcterms:created xsi:type="dcterms:W3CDTF">2007-07-08T18:58:44Z</dcterms:created>
  <dcterms:modified xsi:type="dcterms:W3CDTF">2014-11-20T03:40:28Z</dcterms:modified>
</cp:coreProperties>
</file>