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91" r:id="rId2"/>
    <p:sldId id="289" r:id="rId3"/>
    <p:sldId id="302" r:id="rId4"/>
    <p:sldId id="292" r:id="rId5"/>
    <p:sldId id="293" r:id="rId6"/>
    <p:sldId id="311" r:id="rId7"/>
    <p:sldId id="294" r:id="rId8"/>
    <p:sldId id="295" r:id="rId9"/>
    <p:sldId id="306" r:id="rId10"/>
    <p:sldId id="296" r:id="rId11"/>
    <p:sldId id="305" r:id="rId12"/>
    <p:sldId id="298" r:id="rId13"/>
    <p:sldId id="307" r:id="rId14"/>
    <p:sldId id="299" r:id="rId15"/>
    <p:sldId id="300" r:id="rId16"/>
    <p:sldId id="332" r:id="rId17"/>
    <p:sldId id="331" r:id="rId18"/>
    <p:sldId id="317" r:id="rId19"/>
    <p:sldId id="318" r:id="rId20"/>
    <p:sldId id="323" r:id="rId21"/>
    <p:sldId id="324" r:id="rId22"/>
    <p:sldId id="327" r:id="rId23"/>
    <p:sldId id="314" r:id="rId24"/>
    <p:sldId id="315" r:id="rId25"/>
    <p:sldId id="312" r:id="rId26"/>
    <p:sldId id="301" r:id="rId27"/>
    <p:sldId id="333" r:id="rId28"/>
    <p:sldId id="334" r:id="rId29"/>
    <p:sldId id="303" r:id="rId30"/>
    <p:sldId id="304" r:id="rId31"/>
    <p:sldId id="335" r:id="rId32"/>
    <p:sldId id="336" r:id="rId33"/>
    <p:sldId id="337" r:id="rId34"/>
    <p:sldId id="338" r:id="rId35"/>
    <p:sldId id="339" r:id="rId36"/>
    <p:sldId id="340" r:id="rId37"/>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A8F6"/>
    <a:srgbClr val="F9A5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972" y="-96"/>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672"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hdr" sz="quarter"/>
          </p:nvPr>
        </p:nvSpPr>
        <p:spPr bwMode="auto">
          <a:xfrm>
            <a:off x="0" y="1"/>
            <a:ext cx="2973158" cy="4649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79203" name="Rectangle 3"/>
          <p:cNvSpPr>
            <a:spLocks noGrp="1" noChangeArrowheads="1"/>
          </p:cNvSpPr>
          <p:nvPr>
            <p:ph type="dt" sz="quarter" idx="1"/>
          </p:nvPr>
        </p:nvSpPr>
        <p:spPr bwMode="auto">
          <a:xfrm>
            <a:off x="3883277" y="1"/>
            <a:ext cx="2973158" cy="4649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79204" name="Rectangle 4"/>
          <p:cNvSpPr>
            <a:spLocks noGrp="1" noChangeArrowheads="1"/>
          </p:cNvSpPr>
          <p:nvPr>
            <p:ph type="ftr" sz="quarter" idx="2"/>
          </p:nvPr>
        </p:nvSpPr>
        <p:spPr bwMode="auto">
          <a:xfrm>
            <a:off x="0" y="8829823"/>
            <a:ext cx="2973158" cy="46498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79205" name="Rectangle 5"/>
          <p:cNvSpPr>
            <a:spLocks noGrp="1" noChangeArrowheads="1"/>
          </p:cNvSpPr>
          <p:nvPr>
            <p:ph type="sldNum" sz="quarter" idx="3"/>
          </p:nvPr>
        </p:nvSpPr>
        <p:spPr bwMode="auto">
          <a:xfrm>
            <a:off x="3883277" y="8829823"/>
            <a:ext cx="2973158" cy="46498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4AFF76F-0FB0-40CF-80AB-7F0FAA0A3125}" type="slidenum">
              <a:rPr lang="en-US"/>
              <a:pPr>
                <a:defRPr/>
              </a:pPr>
              <a:t>‹#›</a:t>
            </a:fld>
            <a:endParaRPr lang="en-US"/>
          </a:p>
        </p:txBody>
      </p:sp>
    </p:spTree>
    <p:extLst>
      <p:ext uri="{BB962C8B-B14F-4D97-AF65-F5344CB8AC3E}">
        <p14:creationId xmlns:p14="http://schemas.microsoft.com/office/powerpoint/2010/main" val="818750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1"/>
            <a:ext cx="2973158" cy="4649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7411" name="Rectangle 3"/>
          <p:cNvSpPr>
            <a:spLocks noGrp="1" noChangeArrowheads="1"/>
          </p:cNvSpPr>
          <p:nvPr>
            <p:ph type="dt" idx="1"/>
          </p:nvPr>
        </p:nvSpPr>
        <p:spPr bwMode="auto">
          <a:xfrm>
            <a:off x="3883277" y="1"/>
            <a:ext cx="2973158" cy="4649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686114" y="4416510"/>
            <a:ext cx="5485773" cy="4183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829823"/>
            <a:ext cx="2973158" cy="46498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7415" name="Rectangle 7"/>
          <p:cNvSpPr>
            <a:spLocks noGrp="1" noChangeArrowheads="1"/>
          </p:cNvSpPr>
          <p:nvPr>
            <p:ph type="sldNum" sz="quarter" idx="5"/>
          </p:nvPr>
        </p:nvSpPr>
        <p:spPr bwMode="auto">
          <a:xfrm>
            <a:off x="3883277" y="8829823"/>
            <a:ext cx="2973158" cy="46498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4CC06C1-3889-45E7-A40B-44C5C39B6AF0}" type="slidenum">
              <a:rPr lang="en-US"/>
              <a:pPr>
                <a:defRPr/>
              </a:pPr>
              <a:t>‹#›</a:t>
            </a:fld>
            <a:endParaRPr lang="en-US"/>
          </a:p>
        </p:txBody>
      </p:sp>
    </p:spTree>
    <p:extLst>
      <p:ext uri="{BB962C8B-B14F-4D97-AF65-F5344CB8AC3E}">
        <p14:creationId xmlns:p14="http://schemas.microsoft.com/office/powerpoint/2010/main" val="23633523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txBox="1">
            <a:spLocks noGrp="1" noChangeArrowheads="1"/>
          </p:cNvSpPr>
          <p:nvPr/>
        </p:nvSpPr>
        <p:spPr bwMode="auto">
          <a:xfrm>
            <a:off x="3883277" y="8829823"/>
            <a:ext cx="2973158" cy="46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63" tIns="45382" rIns="90763" bIns="45382"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FF76C956-2939-4DAA-B3F0-89F5483020BA}" type="slidenum">
              <a:rPr lang="en-US" altLang="en-US"/>
              <a:pPr algn="r" eaLnBrk="1" hangingPunct="1">
                <a:spcBef>
                  <a:spcPct val="0"/>
                </a:spcBef>
              </a:pPr>
              <a:t>2</a:t>
            </a:fld>
            <a:endParaRPr lang="en-US" alt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UCLA Higher Education Research Institute’s national survey of more than 250,000</a:t>
            </a:r>
            <a:r>
              <a:rPr lang="en-US" baseline="0" dirty="0" smtClean="0"/>
              <a:t> freshmen at nearly 500 universities showed that over 40% of students said they are frequently bored in class (Berk, 2009)</a:t>
            </a:r>
            <a:endParaRPr lang="en-US" dirty="0"/>
          </a:p>
        </p:txBody>
      </p:sp>
      <p:sp>
        <p:nvSpPr>
          <p:cNvPr id="4" name="Slide Number Placeholder 3"/>
          <p:cNvSpPr>
            <a:spLocks noGrp="1"/>
          </p:cNvSpPr>
          <p:nvPr>
            <p:ph type="sldNum" sz="quarter" idx="10"/>
          </p:nvPr>
        </p:nvSpPr>
        <p:spPr/>
        <p:txBody>
          <a:bodyPr/>
          <a:lstStyle/>
          <a:p>
            <a:pPr>
              <a:defRPr/>
            </a:pPr>
            <a:fld id="{64CC06C1-3889-45E7-A40B-44C5C39B6AF0}" type="slidenum">
              <a:rPr lang="en-US" smtClean="0"/>
              <a:pPr>
                <a:defRPr/>
              </a:pPr>
              <a:t>4</a:t>
            </a:fld>
            <a:endParaRPr lang="en-US"/>
          </a:p>
        </p:txBody>
      </p:sp>
    </p:spTree>
    <p:extLst>
      <p:ext uri="{BB962C8B-B14F-4D97-AF65-F5344CB8AC3E}">
        <p14:creationId xmlns:p14="http://schemas.microsoft.com/office/powerpoint/2010/main" val="107620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Digital display records how many balls land on R</a:t>
            </a:r>
            <a:r>
              <a:rPr lang="en-US" baseline="0" dirty="0" smtClean="0"/>
              <a:t> and L sides – see that distribution shape just moved to the left, based on the lever position</a:t>
            </a:r>
            <a:endParaRPr lang="en-US" dirty="0"/>
          </a:p>
        </p:txBody>
      </p:sp>
      <p:sp>
        <p:nvSpPr>
          <p:cNvPr id="4" name="Slide Number Placeholder 3"/>
          <p:cNvSpPr>
            <a:spLocks noGrp="1"/>
          </p:cNvSpPr>
          <p:nvPr>
            <p:ph type="sldNum" sz="quarter" idx="10"/>
          </p:nvPr>
        </p:nvSpPr>
        <p:spPr/>
        <p:txBody>
          <a:bodyPr/>
          <a:lstStyle/>
          <a:p>
            <a:pPr>
              <a:defRPr/>
            </a:pPr>
            <a:fld id="{64CC06C1-3889-45E7-A40B-44C5C39B6AF0}" type="slidenum">
              <a:rPr lang="en-US" smtClean="0"/>
              <a:pPr>
                <a:defRPr/>
              </a:pPr>
              <a:t>10</a:t>
            </a:fld>
            <a:endParaRPr lang="en-US"/>
          </a:p>
        </p:txBody>
      </p:sp>
    </p:spTree>
    <p:extLst>
      <p:ext uri="{BB962C8B-B14F-4D97-AF65-F5344CB8AC3E}">
        <p14:creationId xmlns:p14="http://schemas.microsoft.com/office/powerpoint/2010/main" val="2164215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D81CB9-A80E-4CAF-BDAD-3A6B45331F47}" type="slidenum">
              <a:rPr lang="en-US"/>
              <a:pPr>
                <a:defRPr/>
              </a:pPr>
              <a:t>‹#›</a:t>
            </a:fld>
            <a:endParaRPr lang="en-US"/>
          </a:p>
        </p:txBody>
      </p:sp>
    </p:spTree>
    <p:extLst>
      <p:ext uri="{BB962C8B-B14F-4D97-AF65-F5344CB8AC3E}">
        <p14:creationId xmlns:p14="http://schemas.microsoft.com/office/powerpoint/2010/main" val="3260151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540A87-67AC-418C-9D1A-1B386A690BAF}" type="slidenum">
              <a:rPr lang="en-US"/>
              <a:pPr>
                <a:defRPr/>
              </a:pPr>
              <a:t>‹#›</a:t>
            </a:fld>
            <a:endParaRPr lang="en-US"/>
          </a:p>
        </p:txBody>
      </p:sp>
    </p:spTree>
    <p:extLst>
      <p:ext uri="{BB962C8B-B14F-4D97-AF65-F5344CB8AC3E}">
        <p14:creationId xmlns:p14="http://schemas.microsoft.com/office/powerpoint/2010/main" val="2839712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FF0E4F-84E6-4D2E-AF5F-5E7BC8FDD775}" type="slidenum">
              <a:rPr lang="en-US"/>
              <a:pPr>
                <a:defRPr/>
              </a:pPr>
              <a:t>‹#›</a:t>
            </a:fld>
            <a:endParaRPr lang="en-US"/>
          </a:p>
        </p:txBody>
      </p:sp>
    </p:spTree>
    <p:extLst>
      <p:ext uri="{BB962C8B-B14F-4D97-AF65-F5344CB8AC3E}">
        <p14:creationId xmlns:p14="http://schemas.microsoft.com/office/powerpoint/2010/main" val="3173240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3"/>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A666FB-355C-4534-B6D4-E942A16BCEF4}" type="slidenum">
              <a:rPr lang="en-US"/>
              <a:pPr>
                <a:defRPr/>
              </a:pPr>
              <a:t>‹#›</a:t>
            </a:fld>
            <a:endParaRPr lang="en-US"/>
          </a:p>
        </p:txBody>
      </p:sp>
    </p:spTree>
    <p:extLst>
      <p:ext uri="{BB962C8B-B14F-4D97-AF65-F5344CB8AC3E}">
        <p14:creationId xmlns:p14="http://schemas.microsoft.com/office/powerpoint/2010/main" val="243999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CBCFBA-4A29-474F-B745-C6826F641B9F}" type="slidenum">
              <a:rPr lang="en-US"/>
              <a:pPr>
                <a:defRPr/>
              </a:pPr>
              <a:t>‹#›</a:t>
            </a:fld>
            <a:endParaRPr lang="en-US"/>
          </a:p>
        </p:txBody>
      </p:sp>
    </p:spTree>
    <p:extLst>
      <p:ext uri="{BB962C8B-B14F-4D97-AF65-F5344CB8AC3E}">
        <p14:creationId xmlns:p14="http://schemas.microsoft.com/office/powerpoint/2010/main" val="2377333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970115-0705-4A91-ABF6-94C3E2E866B7}" type="slidenum">
              <a:rPr lang="en-US"/>
              <a:pPr>
                <a:defRPr/>
              </a:pPr>
              <a:t>‹#›</a:t>
            </a:fld>
            <a:endParaRPr lang="en-US"/>
          </a:p>
        </p:txBody>
      </p:sp>
    </p:spTree>
    <p:extLst>
      <p:ext uri="{BB962C8B-B14F-4D97-AF65-F5344CB8AC3E}">
        <p14:creationId xmlns:p14="http://schemas.microsoft.com/office/powerpoint/2010/main" val="2697567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2D9EA1-2EB0-44A0-B81B-D9486950B0F1}" type="slidenum">
              <a:rPr lang="en-US"/>
              <a:pPr>
                <a:defRPr/>
              </a:pPr>
              <a:t>‹#›</a:t>
            </a:fld>
            <a:endParaRPr lang="en-US"/>
          </a:p>
        </p:txBody>
      </p:sp>
    </p:spTree>
    <p:extLst>
      <p:ext uri="{BB962C8B-B14F-4D97-AF65-F5344CB8AC3E}">
        <p14:creationId xmlns:p14="http://schemas.microsoft.com/office/powerpoint/2010/main" val="616870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A2DA7-D7E4-418E-9E37-1775FF716AFA}" type="slidenum">
              <a:rPr lang="en-US"/>
              <a:pPr>
                <a:defRPr/>
              </a:pPr>
              <a:t>‹#›</a:t>
            </a:fld>
            <a:endParaRPr lang="en-US"/>
          </a:p>
        </p:txBody>
      </p:sp>
    </p:spTree>
    <p:extLst>
      <p:ext uri="{BB962C8B-B14F-4D97-AF65-F5344CB8AC3E}">
        <p14:creationId xmlns:p14="http://schemas.microsoft.com/office/powerpoint/2010/main" val="118343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9AD6088-B14B-41A0-963B-DD3F63CFE687}" type="slidenum">
              <a:rPr lang="en-US"/>
              <a:pPr>
                <a:defRPr/>
              </a:pPr>
              <a:t>‹#›</a:t>
            </a:fld>
            <a:endParaRPr lang="en-US"/>
          </a:p>
        </p:txBody>
      </p:sp>
    </p:spTree>
    <p:extLst>
      <p:ext uri="{BB962C8B-B14F-4D97-AF65-F5344CB8AC3E}">
        <p14:creationId xmlns:p14="http://schemas.microsoft.com/office/powerpoint/2010/main" val="2352511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A44737-38A2-4C00-A254-4B37E426D58B}" type="slidenum">
              <a:rPr lang="en-US"/>
              <a:pPr>
                <a:defRPr/>
              </a:pPr>
              <a:t>‹#›</a:t>
            </a:fld>
            <a:endParaRPr lang="en-US"/>
          </a:p>
        </p:txBody>
      </p:sp>
    </p:spTree>
    <p:extLst>
      <p:ext uri="{BB962C8B-B14F-4D97-AF65-F5344CB8AC3E}">
        <p14:creationId xmlns:p14="http://schemas.microsoft.com/office/powerpoint/2010/main" val="365435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12627D-E2B8-4741-9CF2-D71D087A43CD}" type="slidenum">
              <a:rPr lang="en-US"/>
              <a:pPr>
                <a:defRPr/>
              </a:pPr>
              <a:t>‹#›</a:t>
            </a:fld>
            <a:endParaRPr lang="en-US"/>
          </a:p>
        </p:txBody>
      </p:sp>
    </p:spTree>
    <p:extLst>
      <p:ext uri="{BB962C8B-B14F-4D97-AF65-F5344CB8AC3E}">
        <p14:creationId xmlns:p14="http://schemas.microsoft.com/office/powerpoint/2010/main" val="1639140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489B1C-37DC-4292-875F-A1107D41ACC5}" type="slidenum">
              <a:rPr lang="en-US"/>
              <a:pPr>
                <a:defRPr/>
              </a:pPr>
              <a:t>‹#›</a:t>
            </a:fld>
            <a:endParaRPr lang="en-US"/>
          </a:p>
        </p:txBody>
      </p:sp>
    </p:spTree>
    <p:extLst>
      <p:ext uri="{BB962C8B-B14F-4D97-AF65-F5344CB8AC3E}">
        <p14:creationId xmlns:p14="http://schemas.microsoft.com/office/powerpoint/2010/main" val="1804767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E96648D-B1EC-4376-BD13-7C599182D0E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pa.gov/myenvironment/" TargetMode="External"/><Relationship Id="rId2" Type="http://schemas.openxmlformats.org/officeDocument/2006/relationships/hyperlink" Target="http://factfinder2.census.gov/"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math.utep.edu/Faculty/lesser/lottery.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causeweb.org/resources/fun/db.php?id=487"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lstStyle/>
          <a:p>
            <a:pPr marL="0" indent="0"/>
            <a:r>
              <a:rPr lang="en-US" sz="3200" dirty="0">
                <a:solidFill>
                  <a:srgbClr val="FF0000"/>
                </a:solidFill>
              </a:rPr>
              <a:t>“Teaching Statistics for </a:t>
            </a:r>
            <a:r>
              <a:rPr lang="en-US" sz="3200" dirty="0" smtClean="0">
                <a:solidFill>
                  <a:srgbClr val="FF0000"/>
                </a:solidFill>
              </a:rPr>
              <a:t>Critical Engagement </a:t>
            </a:r>
            <a:r>
              <a:rPr lang="en-US" sz="3200" dirty="0">
                <a:solidFill>
                  <a:srgbClr val="FF0000"/>
                </a:solidFill>
              </a:rPr>
              <a:t/>
            </a:r>
            <a:br>
              <a:rPr lang="en-US" sz="3200" dirty="0">
                <a:solidFill>
                  <a:srgbClr val="FF0000"/>
                </a:solidFill>
              </a:rPr>
            </a:br>
            <a:r>
              <a:rPr lang="en-US" sz="3200" dirty="0">
                <a:solidFill>
                  <a:srgbClr val="FF0000"/>
                </a:solidFill>
              </a:rPr>
              <a:t> Beyond Classroom Walls”</a:t>
            </a:r>
            <a:r>
              <a:rPr lang="en-US" sz="1200" dirty="0">
                <a:solidFill>
                  <a:srgbClr val="FF0000"/>
                </a:solidFill>
              </a:rPr>
              <a:t/>
            </a:r>
            <a:br>
              <a:rPr lang="en-US" sz="1200" dirty="0">
                <a:solidFill>
                  <a:srgbClr val="FF0000"/>
                </a:solidFill>
              </a:rPr>
            </a:br>
            <a:r>
              <a:rPr lang="en-US" sz="1600" dirty="0" smtClean="0"/>
              <a:t>ICOTS-9 invited session </a:t>
            </a:r>
            <a:r>
              <a:rPr lang="en-US" sz="1600" dirty="0"/>
              <a:t>7A  (see my 6-page paper in ICOTS9 proceedings) </a:t>
            </a:r>
          </a:p>
        </p:txBody>
      </p:sp>
      <p:sp>
        <p:nvSpPr>
          <p:cNvPr id="3" name="Content Placeholder 2"/>
          <p:cNvSpPr>
            <a:spLocks noGrp="1"/>
          </p:cNvSpPr>
          <p:nvPr>
            <p:ph idx="1"/>
          </p:nvPr>
        </p:nvSpPr>
        <p:spPr>
          <a:xfrm>
            <a:off x="152400" y="1600200"/>
            <a:ext cx="8534400" cy="4800600"/>
          </a:xfrm>
        </p:spPr>
        <p:txBody>
          <a:bodyPr/>
          <a:lstStyle/>
          <a:p>
            <a:pPr marL="0" indent="0">
              <a:buNone/>
            </a:pPr>
            <a:endParaRPr lang="en-US" sz="1100" dirty="0"/>
          </a:p>
          <a:p>
            <a:pPr marL="0" indent="0">
              <a:buNone/>
            </a:pPr>
            <a:endParaRPr lang="en-US" sz="4000" smtClean="0"/>
          </a:p>
          <a:p>
            <a:pPr marL="0" indent="0">
              <a:buNone/>
            </a:pPr>
            <a:r>
              <a:rPr lang="en-US" sz="4000" dirty="0" smtClean="0"/>
              <a:t>Dr</a:t>
            </a:r>
            <a:r>
              <a:rPr lang="en-US" sz="4000" dirty="0" smtClean="0"/>
              <a:t>. Lawrence M. Lesser</a:t>
            </a:r>
          </a:p>
          <a:p>
            <a:pPr marL="0" indent="0">
              <a:buNone/>
            </a:pPr>
            <a:r>
              <a:rPr lang="en-US" dirty="0" smtClean="0"/>
              <a:t>The University of Texas at El Paso</a:t>
            </a:r>
          </a:p>
          <a:p>
            <a:pPr marL="0" indent="0">
              <a:buNone/>
            </a:pPr>
            <a:r>
              <a:rPr lang="en-US" dirty="0" err="1" smtClean="0"/>
              <a:t>Lesser@utep.edu</a:t>
            </a:r>
            <a:endParaRPr lang="en-US" dirty="0"/>
          </a:p>
          <a:p>
            <a:pPr marL="0" indent="0">
              <a:buNone/>
            </a:pPr>
            <a:endParaRPr lang="en-US" sz="2000" dirty="0" smtClean="0"/>
          </a:p>
          <a:p>
            <a:pPr marL="0" indent="0">
              <a:buNone/>
            </a:pPr>
            <a:endParaRPr lang="en-US" sz="2000" dirty="0" smtClean="0"/>
          </a:p>
          <a:p>
            <a:pPr marL="0" indent="0">
              <a:buNone/>
            </a:pPr>
            <a:endParaRPr lang="en-US" sz="2000" dirty="0" smtClean="0"/>
          </a:p>
          <a:p>
            <a:pPr marL="0" indent="0">
              <a:buNone/>
            </a:pPr>
            <a:endParaRPr lang="en-US" sz="2000" dirty="0" smtClean="0"/>
          </a:p>
          <a:p>
            <a:pPr marL="0" indent="0">
              <a:buNone/>
            </a:pPr>
            <a:r>
              <a:rPr lang="en-US" sz="2000" dirty="0" smtClean="0"/>
              <a:t>supported in part by Project </a:t>
            </a:r>
            <a:r>
              <a:rPr lang="en-US" sz="2000" dirty="0"/>
              <a:t>UPLIFT (NSF/EHR/DUE #1140690</a:t>
            </a:r>
            <a:r>
              <a:rPr lang="en-US" sz="2000" dirty="0" smtClean="0"/>
              <a:t>)</a:t>
            </a:r>
            <a:endParaRPr lang="en-US" sz="2000" dirty="0"/>
          </a:p>
        </p:txBody>
      </p:sp>
      <p:pic>
        <p:nvPicPr>
          <p:cNvPr id="4" name="Picture 5" descr="ut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810000"/>
            <a:ext cx="19939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752600"/>
            <a:ext cx="25146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045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z="3200" dirty="0" smtClean="0"/>
              <a:t>Presented World example: Museums</a:t>
            </a:r>
            <a:endParaRPr lang="en-US" sz="1800" dirty="0"/>
          </a:p>
        </p:txBody>
      </p:sp>
      <p:sp>
        <p:nvSpPr>
          <p:cNvPr id="3" name="Content Placeholder 2"/>
          <p:cNvSpPr>
            <a:spLocks noGrp="1"/>
          </p:cNvSpPr>
          <p:nvPr>
            <p:ph idx="1"/>
          </p:nvPr>
        </p:nvSpPr>
        <p:spPr>
          <a:xfrm>
            <a:off x="152400" y="1295400"/>
            <a:ext cx="8610600" cy="5257800"/>
          </a:xfrm>
        </p:spPr>
        <p:txBody>
          <a:bodyPr/>
          <a:lstStyle/>
          <a:p>
            <a:pPr marL="0" indent="0">
              <a:buNone/>
            </a:pPr>
            <a:r>
              <a:rPr lang="en-US" sz="3600" dirty="0">
                <a:solidFill>
                  <a:srgbClr val="FF0000"/>
                </a:solidFill>
              </a:rPr>
              <a:t>S</a:t>
            </a:r>
            <a:r>
              <a:rPr lang="en-US" sz="3600" dirty="0" smtClean="0">
                <a:solidFill>
                  <a:srgbClr val="FF0000"/>
                </a:solidFill>
              </a:rPr>
              <a:t>cience</a:t>
            </a:r>
            <a:r>
              <a:rPr lang="en-US" sz="3600" dirty="0" smtClean="0"/>
              <a:t> (e.g., Exploratorium) and </a:t>
            </a:r>
          </a:p>
          <a:p>
            <a:pPr marL="0" indent="0">
              <a:buNone/>
            </a:pPr>
            <a:r>
              <a:rPr lang="en-US" sz="3600" dirty="0" smtClean="0">
                <a:solidFill>
                  <a:srgbClr val="FF0000"/>
                </a:solidFill>
              </a:rPr>
              <a:t>Math</a:t>
            </a:r>
            <a:r>
              <a:rPr lang="en-US" sz="3600" dirty="0" smtClean="0"/>
              <a:t> (National Museum of Mathematics) museums now include statistics/probability exhibits </a:t>
            </a:r>
          </a:p>
          <a:p>
            <a:pPr marL="0" indent="0">
              <a:buNone/>
            </a:pPr>
            <a:r>
              <a:rPr lang="en-US" sz="2400" dirty="0" smtClean="0"/>
              <a:t>(e.g., </a:t>
            </a:r>
            <a:r>
              <a:rPr lang="en-US" sz="2400" dirty="0" err="1" smtClean="0"/>
              <a:t>MoMath’s</a:t>
            </a:r>
            <a:r>
              <a:rPr lang="en-US" sz="2400" dirty="0" smtClean="0"/>
              <a:t> Edge FX Galton board </a:t>
            </a:r>
          </a:p>
          <a:p>
            <a:pPr marL="0" indent="0">
              <a:buNone/>
            </a:pPr>
            <a:r>
              <a:rPr lang="en-US" sz="2400" dirty="0" smtClean="0"/>
              <a:t>which includes lever that lets you </a:t>
            </a:r>
          </a:p>
          <a:p>
            <a:pPr marL="0" indent="0">
              <a:buNone/>
            </a:pPr>
            <a:r>
              <a:rPr lang="en-US" sz="2400" dirty="0" smtClean="0"/>
              <a:t>select where the balls fall) </a:t>
            </a:r>
          </a:p>
          <a:p>
            <a:pPr marL="0" indent="0">
              <a:buNone/>
            </a:pPr>
            <a:endParaRPr lang="en-US" sz="2400" dirty="0" smtClean="0"/>
          </a:p>
          <a:p>
            <a:pPr marL="0" indent="0">
              <a:buNone/>
            </a:pPr>
            <a:r>
              <a:rPr lang="en-US" dirty="0" smtClean="0"/>
              <a:t>SANKHYĀ </a:t>
            </a:r>
            <a:r>
              <a:rPr lang="en-US" dirty="0"/>
              <a:t>National Museum of </a:t>
            </a:r>
            <a:r>
              <a:rPr lang="en-US" dirty="0">
                <a:solidFill>
                  <a:srgbClr val="FF0000"/>
                </a:solidFill>
              </a:rPr>
              <a:t>Statistics</a:t>
            </a:r>
            <a:r>
              <a:rPr lang="en-US" dirty="0"/>
              <a:t> </a:t>
            </a:r>
            <a:endParaRPr lang="en-US" dirty="0" smtClean="0"/>
          </a:p>
          <a:p>
            <a:pPr marL="0" indent="0">
              <a:buNone/>
            </a:pPr>
            <a:r>
              <a:rPr lang="en-US" dirty="0" smtClean="0"/>
              <a:t>to </a:t>
            </a:r>
            <a:r>
              <a:rPr lang="en-US" dirty="0"/>
              <a:t>open at Univ. of Hyderabad (India)</a:t>
            </a:r>
          </a:p>
          <a:p>
            <a:pPr marL="0" indent="0">
              <a:buNone/>
            </a:pPr>
            <a:endParaRPr lang="en-US" sz="2400" dirty="0" smtClean="0"/>
          </a:p>
          <a:p>
            <a:pPr marL="0" indent="0">
              <a:buNone/>
            </a:pPr>
            <a:endParaRPr lang="en-US" sz="3600" dirty="0" smtClean="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937250" y="2706624"/>
            <a:ext cx="3206750" cy="2405380"/>
          </a:xfrm>
          <a:prstGeom prst="rect">
            <a:avLst/>
          </a:prstGeom>
        </p:spPr>
      </p:pic>
      <p:sp>
        <p:nvSpPr>
          <p:cNvPr id="5" name="Right Arrow 4"/>
          <p:cNvSpPr/>
          <p:nvPr/>
        </p:nvSpPr>
        <p:spPr>
          <a:xfrm>
            <a:off x="5480304" y="3802253"/>
            <a:ext cx="762000" cy="2054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3625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z="3200" dirty="0" smtClean="0"/>
              <a:t>Presented World example: Museums/Libraries</a:t>
            </a:r>
            <a:endParaRPr lang="en-US" sz="1800" dirty="0"/>
          </a:p>
        </p:txBody>
      </p:sp>
      <p:sp>
        <p:nvSpPr>
          <p:cNvPr id="3" name="Content Placeholder 2"/>
          <p:cNvSpPr>
            <a:spLocks noGrp="1"/>
          </p:cNvSpPr>
          <p:nvPr>
            <p:ph idx="1"/>
          </p:nvPr>
        </p:nvSpPr>
        <p:spPr>
          <a:xfrm>
            <a:off x="76200" y="1295400"/>
            <a:ext cx="8991600" cy="5257800"/>
          </a:xfrm>
        </p:spPr>
        <p:txBody>
          <a:bodyPr/>
          <a:lstStyle/>
          <a:p>
            <a:pPr marL="0" indent="0">
              <a:buNone/>
            </a:pPr>
            <a:r>
              <a:rPr lang="en-US" sz="3600" dirty="0" smtClean="0"/>
              <a:t>Beyond exhibits: classes </a:t>
            </a:r>
            <a:endParaRPr lang="en-US" sz="3600" dirty="0"/>
          </a:p>
          <a:p>
            <a:pPr marL="0" indent="0">
              <a:buNone/>
            </a:pPr>
            <a:r>
              <a:rPr lang="en-US" sz="3600" dirty="0" smtClean="0"/>
              <a:t>Celebration events</a:t>
            </a:r>
            <a:endParaRPr lang="en-US" sz="2400" dirty="0" smtClean="0"/>
          </a:p>
          <a:p>
            <a:pPr marL="0" indent="0">
              <a:buNone/>
            </a:pPr>
            <a:r>
              <a:rPr lang="en-US" sz="2400" dirty="0" smtClean="0"/>
              <a:t>UNSD launched </a:t>
            </a:r>
            <a:r>
              <a:rPr lang="en-US" sz="2400" dirty="0" err="1" smtClean="0"/>
              <a:t>quinquennial</a:t>
            </a:r>
            <a:r>
              <a:rPr lang="en-US" sz="2400" dirty="0" smtClean="0"/>
              <a:t> World Statistics Day 2010;</a:t>
            </a:r>
          </a:p>
          <a:p>
            <a:pPr marL="0" indent="0">
              <a:buNone/>
            </a:pPr>
            <a:r>
              <a:rPr lang="en-US" sz="2400" dirty="0" smtClean="0"/>
              <a:t>International Year of Statistics 2013</a:t>
            </a:r>
            <a:r>
              <a:rPr lang="en-US" sz="2400" dirty="0" smtClean="0">
                <a:sym typeface="Wingdings" panose="05000000000000000000" pitchFamily="2" charset="2"/>
              </a:rPr>
              <a:t> World of Statistics;</a:t>
            </a:r>
          </a:p>
          <a:p>
            <a:pPr marL="0" indent="0">
              <a:buNone/>
            </a:pPr>
            <a:r>
              <a:rPr lang="en-US" sz="2400" dirty="0" smtClean="0">
                <a:sym typeface="Wingdings" panose="05000000000000000000" pitchFamily="2" charset="2"/>
              </a:rPr>
              <a:t>February’s Random Acts of Kindness Week:</a:t>
            </a:r>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962400"/>
            <a:ext cx="5029200" cy="2893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8410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lstStyle/>
          <a:p>
            <a:r>
              <a:rPr lang="en-US" sz="3200" dirty="0" smtClean="0"/>
              <a:t>Presented World: Videos, TV, Radio, Podcasts</a:t>
            </a:r>
            <a:endParaRPr lang="en-US" sz="1800" dirty="0"/>
          </a:p>
        </p:txBody>
      </p:sp>
      <p:sp>
        <p:nvSpPr>
          <p:cNvPr id="3" name="Content Placeholder 2"/>
          <p:cNvSpPr>
            <a:spLocks noGrp="1"/>
          </p:cNvSpPr>
          <p:nvPr>
            <p:ph idx="1"/>
          </p:nvPr>
        </p:nvSpPr>
        <p:spPr>
          <a:xfrm>
            <a:off x="304800" y="1600200"/>
            <a:ext cx="8610600" cy="4525963"/>
          </a:xfrm>
        </p:spPr>
        <p:txBody>
          <a:bodyPr/>
          <a:lstStyle/>
          <a:p>
            <a:pPr marL="0" indent="0">
              <a:buNone/>
            </a:pPr>
            <a:r>
              <a:rPr lang="en-US" sz="3600" dirty="0"/>
              <a:t>COMAP(1989) </a:t>
            </a:r>
            <a:r>
              <a:rPr lang="en-US" sz="3600" i="1" dirty="0"/>
              <a:t>Against All Odds</a:t>
            </a:r>
          </a:p>
          <a:p>
            <a:pPr marL="0" indent="0">
              <a:buNone/>
            </a:pPr>
            <a:r>
              <a:rPr lang="en-US" sz="3600" dirty="0" smtClean="0">
                <a:solidFill>
                  <a:srgbClr val="FF0000"/>
                </a:solidFill>
              </a:rPr>
              <a:t>stats</a:t>
            </a:r>
            <a:r>
              <a:rPr lang="en-US" sz="3600" dirty="0" smtClean="0"/>
              <a:t>and</a:t>
            </a:r>
            <a:r>
              <a:rPr lang="en-US" sz="3600" dirty="0" smtClean="0">
                <a:solidFill>
                  <a:srgbClr val="FF0000"/>
                </a:solidFill>
              </a:rPr>
              <a:t>stories</a:t>
            </a:r>
            <a:r>
              <a:rPr lang="en-US" sz="3600" dirty="0" smtClean="0"/>
              <a:t>.net (Miami University)</a:t>
            </a:r>
          </a:p>
          <a:p>
            <a:pPr marL="0" indent="0">
              <a:buNone/>
            </a:pPr>
            <a:r>
              <a:rPr lang="en-US" sz="3600" dirty="0"/>
              <a:t>NBC </a:t>
            </a:r>
            <a:r>
              <a:rPr lang="en-US" sz="3600" dirty="0" smtClean="0"/>
              <a:t>Learn</a:t>
            </a:r>
          </a:p>
          <a:p>
            <a:pPr marL="0" indent="0">
              <a:buNone/>
            </a:pPr>
            <a:r>
              <a:rPr lang="en-US" sz="3600" dirty="0" err="1" smtClean="0"/>
              <a:t>Mythbusters</a:t>
            </a:r>
            <a:r>
              <a:rPr lang="en-US" sz="3600" dirty="0" smtClean="0"/>
              <a:t> </a:t>
            </a:r>
            <a:r>
              <a:rPr lang="en-US" sz="2800" dirty="0" smtClean="0"/>
              <a:t>(e.g., “3 doors game” episode)</a:t>
            </a:r>
          </a:p>
          <a:p>
            <a:pPr marL="0" indent="0">
              <a:buNone/>
            </a:pPr>
            <a:r>
              <a:rPr lang="en-US" sz="3600" dirty="0"/>
              <a:t>amstat.org/</a:t>
            </a:r>
            <a:r>
              <a:rPr lang="en-US" sz="3600" dirty="0" err="1"/>
              <a:t>youtube</a:t>
            </a:r>
            <a:r>
              <a:rPr lang="en-US" sz="3600" dirty="0"/>
              <a:t>/</a:t>
            </a:r>
          </a:p>
          <a:p>
            <a:pPr marL="0" indent="0">
              <a:buNone/>
            </a:pPr>
            <a:r>
              <a:rPr lang="en-US" sz="3600" dirty="0"/>
              <a:t>Khan Academy</a:t>
            </a:r>
          </a:p>
          <a:p>
            <a:pPr marL="0" indent="0">
              <a:buNone/>
            </a:pPr>
            <a:endParaRPr lang="en-US" sz="3600" dirty="0"/>
          </a:p>
        </p:txBody>
      </p:sp>
    </p:spTree>
    <p:extLst>
      <p:ext uri="{BB962C8B-B14F-4D97-AF65-F5344CB8AC3E}">
        <p14:creationId xmlns:p14="http://schemas.microsoft.com/office/powerpoint/2010/main" val="3556196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lstStyle/>
          <a:p>
            <a:r>
              <a:rPr lang="en-US" dirty="0" smtClean="0"/>
              <a:t>Presented world: my 2012 episode on polls and surveys</a:t>
            </a:r>
            <a:endParaRPr lang="en-US" dirty="0"/>
          </a:p>
        </p:txBody>
      </p:sp>
      <p:sp>
        <p:nvSpPr>
          <p:cNvPr id="3" name="Content Placeholder 2"/>
          <p:cNvSpPr>
            <a:spLocks noGrp="1"/>
          </p:cNvSpPr>
          <p:nvPr>
            <p:ph idx="1"/>
          </p:nvPr>
        </p:nvSpPr>
        <p:spPr/>
        <p:txBody>
          <a:bodyPr/>
          <a:lstStyle/>
          <a:p>
            <a:pPr marL="0" indent="0">
              <a:buNone/>
            </a:pPr>
            <a:r>
              <a:rPr lang="en-US" dirty="0" smtClean="0"/>
              <a:t>      on local PBS-TV show “Blast Beyond”</a:t>
            </a:r>
            <a:br>
              <a:rPr lang="en-US" dirty="0" smtClean="0"/>
            </a:b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8150" y="2286000"/>
            <a:ext cx="4895850"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 y="3781425"/>
            <a:ext cx="4331208" cy="30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0239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792162"/>
          </a:xfrm>
        </p:spPr>
        <p:txBody>
          <a:bodyPr/>
          <a:lstStyle/>
          <a:p>
            <a:r>
              <a:rPr lang="en-US" sz="3200" dirty="0" smtClean="0"/>
              <a:t>Presented World: Songs (on </a:t>
            </a:r>
            <a:r>
              <a:rPr lang="en-US" sz="3200" dirty="0" err="1" smtClean="0"/>
              <a:t>CAUSEweb.org</a:t>
            </a:r>
            <a:r>
              <a:rPr lang="en-US" sz="3200" dirty="0" smtClean="0"/>
              <a:t>)</a:t>
            </a:r>
            <a:endParaRPr lang="en-US" sz="1800" dirty="0"/>
          </a:p>
        </p:txBody>
      </p:sp>
      <p:sp>
        <p:nvSpPr>
          <p:cNvPr id="3" name="Content Placeholder 2"/>
          <p:cNvSpPr>
            <a:spLocks noGrp="1"/>
          </p:cNvSpPr>
          <p:nvPr>
            <p:ph idx="1"/>
          </p:nvPr>
        </p:nvSpPr>
        <p:spPr>
          <a:xfrm>
            <a:off x="304800" y="1600200"/>
            <a:ext cx="8610600" cy="4525963"/>
          </a:xfrm>
        </p:spPr>
        <p:txBody>
          <a:bodyPr/>
          <a:lstStyle/>
          <a:p>
            <a:pPr marL="0" indent="0">
              <a:buNone/>
            </a:pPr>
            <a:endParaRPr lang="en-US" sz="3600" dirty="0"/>
          </a:p>
        </p:txBody>
      </p:sp>
      <p:graphicFrame>
        <p:nvGraphicFramePr>
          <p:cNvPr id="4" name="Table 3"/>
          <p:cNvGraphicFramePr>
            <a:graphicFrameLocks noGrp="1"/>
          </p:cNvGraphicFramePr>
          <p:nvPr>
            <p:extLst>
              <p:ext uri="{D42A27DB-BD31-4B8C-83A1-F6EECF244321}">
                <p14:modId xmlns:p14="http://schemas.microsoft.com/office/powerpoint/2010/main" val="191671549"/>
              </p:ext>
            </p:extLst>
          </p:nvPr>
        </p:nvGraphicFramePr>
        <p:xfrm>
          <a:off x="304800" y="1142999"/>
          <a:ext cx="8229600" cy="5383782"/>
        </p:xfrm>
        <a:graphic>
          <a:graphicData uri="http://schemas.openxmlformats.org/drawingml/2006/table">
            <a:tbl>
              <a:tblPr firstRow="1" bandRow="1">
                <a:tableStyleId>{5C22544A-7EE6-4342-B048-85BDC9FD1C3A}</a:tableStyleId>
              </a:tblPr>
              <a:tblGrid>
                <a:gridCol w="4114800"/>
                <a:gridCol w="4114800"/>
              </a:tblGrid>
              <a:tr h="527078">
                <a:tc>
                  <a:txBody>
                    <a:bodyPr/>
                    <a:lstStyle/>
                    <a:p>
                      <a:pPr algn="ctr"/>
                      <a:r>
                        <a:rPr lang="en-US" sz="2400" dirty="0" smtClean="0">
                          <a:solidFill>
                            <a:schemeClr val="tx1"/>
                          </a:solidFill>
                        </a:rPr>
                        <a:t>TITLE</a:t>
                      </a:r>
                      <a:endParaRPr lang="en-US" sz="2400" dirty="0">
                        <a:solidFill>
                          <a:schemeClr val="tx1"/>
                        </a:solidFill>
                      </a:endParaRPr>
                    </a:p>
                  </a:txBody>
                  <a:tcPr/>
                </a:tc>
                <a:tc>
                  <a:txBody>
                    <a:bodyPr/>
                    <a:lstStyle/>
                    <a:p>
                      <a:pPr algn="ctr"/>
                      <a:r>
                        <a:rPr lang="en-US" sz="2400" dirty="0" smtClean="0">
                          <a:solidFill>
                            <a:schemeClr val="tx1"/>
                          </a:solidFill>
                        </a:rPr>
                        <a:t>TOPIC</a:t>
                      </a:r>
                      <a:endParaRPr lang="en-US" sz="2400" dirty="0">
                        <a:solidFill>
                          <a:schemeClr val="tx1"/>
                        </a:solidFill>
                      </a:endParaRPr>
                    </a:p>
                  </a:txBody>
                  <a:tcPr/>
                </a:tc>
              </a:tr>
              <a:tr h="527078">
                <a:tc>
                  <a:txBody>
                    <a:bodyPr/>
                    <a:lstStyle/>
                    <a:p>
                      <a:r>
                        <a:rPr lang="en-US" dirty="0" smtClean="0"/>
                        <a:t>Call </a:t>
                      </a:r>
                      <a:r>
                        <a:rPr lang="en-US" strike="sngStrike" dirty="0" smtClean="0"/>
                        <a:t>Me</a:t>
                      </a:r>
                      <a:r>
                        <a:rPr lang="en-US" dirty="0" smtClean="0"/>
                        <a:t> </a:t>
                      </a:r>
                      <a:r>
                        <a:rPr lang="en-US" dirty="0" smtClean="0">
                          <a:solidFill>
                            <a:srgbClr val="FF0000"/>
                          </a:solidFill>
                        </a:rPr>
                        <a:t>It</a:t>
                      </a:r>
                      <a:r>
                        <a:rPr lang="en-US" dirty="0" smtClean="0"/>
                        <a:t> Maybe</a:t>
                      </a:r>
                      <a:endParaRPr lang="en-US" dirty="0"/>
                    </a:p>
                  </a:txBody>
                  <a:tcPr/>
                </a:tc>
                <a:tc>
                  <a:txBody>
                    <a:bodyPr/>
                    <a:lstStyle/>
                    <a:p>
                      <a:r>
                        <a:rPr lang="en-US" dirty="0" smtClean="0"/>
                        <a:t>variation</a:t>
                      </a:r>
                      <a:endParaRPr lang="en-US" dirty="0"/>
                    </a:p>
                  </a:txBody>
                  <a:tcPr/>
                </a:tc>
              </a:tr>
              <a:tr h="527078">
                <a:tc>
                  <a:txBody>
                    <a:bodyPr/>
                    <a:lstStyle/>
                    <a:p>
                      <a:r>
                        <a:rPr lang="en-US" dirty="0" smtClean="0"/>
                        <a:t>Mean</a:t>
                      </a:r>
                      <a:endParaRPr lang="en-US" dirty="0"/>
                    </a:p>
                  </a:txBody>
                  <a:tcPr/>
                </a:tc>
                <a:tc>
                  <a:txBody>
                    <a:bodyPr/>
                    <a:lstStyle/>
                    <a:p>
                      <a:r>
                        <a:rPr lang="en-US" dirty="0" smtClean="0"/>
                        <a:t>median</a:t>
                      </a:r>
                      <a:r>
                        <a:rPr lang="en-US" baseline="0" dirty="0" smtClean="0"/>
                        <a:t> better than mean for data with </a:t>
                      </a:r>
                      <a:r>
                        <a:rPr lang="en-US" baseline="0" dirty="0" err="1" smtClean="0"/>
                        <a:t>skewness</a:t>
                      </a:r>
                      <a:r>
                        <a:rPr lang="en-US" baseline="0" dirty="0" smtClean="0"/>
                        <a:t>/outliers</a:t>
                      </a:r>
                      <a:endParaRPr lang="en-US" dirty="0"/>
                    </a:p>
                  </a:txBody>
                  <a:tcPr/>
                </a:tc>
              </a:tr>
              <a:tr h="527078">
                <a:tc>
                  <a:txBody>
                    <a:bodyPr/>
                    <a:lstStyle/>
                    <a:p>
                      <a:r>
                        <a:rPr lang="en-US" dirty="0" smtClean="0"/>
                        <a:t>The Gambler</a:t>
                      </a:r>
                      <a:endParaRPr lang="en-US" dirty="0"/>
                    </a:p>
                  </a:txBody>
                  <a:tcPr/>
                </a:tc>
                <a:tc>
                  <a:txBody>
                    <a:bodyPr/>
                    <a:lstStyle/>
                    <a:p>
                      <a:r>
                        <a:rPr lang="en-US" dirty="0" smtClean="0"/>
                        <a:t>lottery literacy</a:t>
                      </a:r>
                      <a:endParaRPr lang="en-US" dirty="0"/>
                    </a:p>
                  </a:txBody>
                  <a:tcPr/>
                </a:tc>
              </a:tr>
              <a:tr h="527078">
                <a:tc>
                  <a:txBody>
                    <a:bodyPr/>
                    <a:lstStyle/>
                    <a:p>
                      <a:r>
                        <a:rPr lang="en-US" dirty="0" smtClean="0">
                          <a:solidFill>
                            <a:srgbClr val="FF0000"/>
                          </a:solidFill>
                        </a:rPr>
                        <a:t>MLE</a:t>
                      </a:r>
                      <a:r>
                        <a:rPr lang="en-US" dirty="0" smtClean="0"/>
                        <a:t> </a:t>
                      </a:r>
                      <a:r>
                        <a:rPr lang="en-US" strike="sngStrike" dirty="0" smtClean="0"/>
                        <a:t>Let it Be</a:t>
                      </a:r>
                      <a:endParaRPr lang="en-US" strike="sngStrike" dirty="0"/>
                    </a:p>
                  </a:txBody>
                  <a:tcPr/>
                </a:tc>
                <a:tc>
                  <a:txBody>
                    <a:bodyPr/>
                    <a:lstStyle/>
                    <a:p>
                      <a:r>
                        <a:rPr lang="en-US" baseline="0" dirty="0" smtClean="0"/>
                        <a:t>MLE properties</a:t>
                      </a:r>
                      <a:endParaRPr lang="en-US" dirty="0"/>
                    </a:p>
                  </a:txBody>
                  <a:tcPr/>
                </a:tc>
              </a:tr>
              <a:tr h="527078">
                <a:tc>
                  <a:txBody>
                    <a:bodyPr/>
                    <a:lstStyle/>
                    <a:p>
                      <a:r>
                        <a:rPr lang="en-US" dirty="0" smtClean="0"/>
                        <a:t>Hit Me</a:t>
                      </a:r>
                      <a:r>
                        <a:rPr lang="en-US" baseline="0" dirty="0" smtClean="0"/>
                        <a:t> with Your Best </a:t>
                      </a:r>
                      <a:r>
                        <a:rPr lang="en-US" strike="sngStrike" baseline="0" dirty="0" smtClean="0"/>
                        <a:t>Shot</a:t>
                      </a:r>
                      <a:r>
                        <a:rPr lang="en-US" baseline="0" dirty="0" smtClean="0"/>
                        <a:t> </a:t>
                      </a:r>
                      <a:r>
                        <a:rPr lang="en-US" baseline="0" dirty="0" smtClean="0">
                          <a:solidFill>
                            <a:srgbClr val="FF0000"/>
                          </a:solidFill>
                        </a:rPr>
                        <a:t>Plot</a:t>
                      </a:r>
                      <a:endParaRPr lang="en-US" dirty="0">
                        <a:solidFill>
                          <a:srgbClr val="FF0000"/>
                        </a:solidFill>
                      </a:endParaRPr>
                    </a:p>
                  </a:txBody>
                  <a:tcPr/>
                </a:tc>
                <a:tc>
                  <a:txBody>
                    <a:bodyPr/>
                    <a:lstStyle/>
                    <a:p>
                      <a:r>
                        <a:rPr lang="en-US" dirty="0" smtClean="0"/>
                        <a:t>graphing</a:t>
                      </a:r>
                      <a:endParaRPr lang="en-US" dirty="0"/>
                    </a:p>
                  </a:txBody>
                  <a:tcPr/>
                </a:tc>
              </a:tr>
              <a:tr h="527078">
                <a:tc>
                  <a:txBody>
                    <a:bodyPr/>
                    <a:lstStyle/>
                    <a:p>
                      <a:r>
                        <a:rPr lang="en-US" strike="sngStrike" dirty="0" smtClean="0">
                          <a:solidFill>
                            <a:schemeClr val="tx1"/>
                          </a:solidFill>
                        </a:rPr>
                        <a:t>Mexican</a:t>
                      </a:r>
                      <a:r>
                        <a:rPr lang="en-US" baseline="0" dirty="0" smtClean="0"/>
                        <a:t> </a:t>
                      </a:r>
                      <a:r>
                        <a:rPr lang="en-US" baseline="0" dirty="0" smtClean="0">
                          <a:solidFill>
                            <a:srgbClr val="FF0000"/>
                          </a:solidFill>
                        </a:rPr>
                        <a:t>Y</a:t>
                      </a:r>
                      <a:r>
                        <a:rPr lang="en-US" baseline="0" dirty="0" smtClean="0"/>
                        <a:t> Hat Dance</a:t>
                      </a:r>
                      <a:endParaRPr lang="en-US" dirty="0"/>
                    </a:p>
                  </a:txBody>
                  <a:tcPr/>
                </a:tc>
                <a:tc>
                  <a:txBody>
                    <a:bodyPr/>
                    <a:lstStyle/>
                    <a:p>
                      <a:r>
                        <a:rPr lang="en-US" dirty="0" smtClean="0"/>
                        <a:t>line of fit (notation</a:t>
                      </a:r>
                      <a:r>
                        <a:rPr lang="en-US" baseline="0" dirty="0" smtClean="0"/>
                        <a:t> &amp; </a:t>
                      </a:r>
                      <a:r>
                        <a:rPr lang="en-US" dirty="0" smtClean="0"/>
                        <a:t>process)</a:t>
                      </a:r>
                      <a:endParaRPr lang="en-US" dirty="0"/>
                    </a:p>
                  </a:txBody>
                  <a:tcPr/>
                </a:tc>
              </a:tr>
              <a:tr h="527078">
                <a:tc>
                  <a:txBody>
                    <a:bodyPr/>
                    <a:lstStyle/>
                    <a:p>
                      <a:r>
                        <a:rPr lang="en-US" strike="sngStrike" dirty="0" smtClean="0"/>
                        <a:t>Happy</a:t>
                      </a:r>
                      <a:r>
                        <a:rPr lang="en-US" dirty="0" smtClean="0"/>
                        <a:t> Birthday </a:t>
                      </a:r>
                      <a:r>
                        <a:rPr lang="en-US" strike="sngStrike" dirty="0" smtClean="0"/>
                        <a:t>to You</a:t>
                      </a:r>
                      <a:r>
                        <a:rPr lang="en-US" strike="noStrike" dirty="0" smtClean="0"/>
                        <a:t> </a:t>
                      </a:r>
                      <a:r>
                        <a:rPr lang="en-US" dirty="0" smtClean="0">
                          <a:solidFill>
                            <a:srgbClr val="FF0000"/>
                          </a:solidFill>
                        </a:rPr>
                        <a:t>Song</a:t>
                      </a:r>
                      <a:endParaRPr lang="en-US" dirty="0">
                        <a:solidFill>
                          <a:srgbClr val="FF0000"/>
                        </a:solidFill>
                      </a:endParaRPr>
                    </a:p>
                  </a:txBody>
                  <a:tcPr/>
                </a:tc>
                <a:tc>
                  <a:txBody>
                    <a:bodyPr/>
                    <a:lstStyle/>
                    <a:p>
                      <a:r>
                        <a:rPr lang="en-US" dirty="0" smtClean="0"/>
                        <a:t>Birthday</a:t>
                      </a:r>
                      <a:r>
                        <a:rPr lang="en-US" baseline="0" dirty="0" smtClean="0"/>
                        <a:t> Problem</a:t>
                      </a:r>
                      <a:endParaRPr lang="en-US" dirty="0"/>
                    </a:p>
                  </a:txBody>
                  <a:tcPr/>
                </a:tc>
              </a:tr>
              <a:tr h="527078">
                <a:tc>
                  <a:txBody>
                    <a:bodyPr/>
                    <a:lstStyle/>
                    <a:p>
                      <a:r>
                        <a:rPr lang="en-US" dirty="0" smtClean="0"/>
                        <a:t>One is the </a:t>
                      </a:r>
                      <a:r>
                        <a:rPr lang="en-US" strike="sngStrike" dirty="0" smtClean="0"/>
                        <a:t>Loneliest</a:t>
                      </a:r>
                      <a:r>
                        <a:rPr lang="en-US" dirty="0" smtClean="0"/>
                        <a:t> </a:t>
                      </a:r>
                      <a:r>
                        <a:rPr lang="en-US" dirty="0" smtClean="0">
                          <a:solidFill>
                            <a:srgbClr val="FF0000"/>
                          </a:solidFill>
                        </a:rPr>
                        <a:t>Likeliest</a:t>
                      </a:r>
                      <a:r>
                        <a:rPr lang="en-US" baseline="0" dirty="0" smtClean="0"/>
                        <a:t> </a:t>
                      </a:r>
                      <a:r>
                        <a:rPr lang="en-US" dirty="0" smtClean="0"/>
                        <a:t>Number</a:t>
                      </a:r>
                      <a:endParaRPr lang="en-US" dirty="0"/>
                    </a:p>
                  </a:txBody>
                  <a:tcPr/>
                </a:tc>
                <a:tc>
                  <a:txBody>
                    <a:bodyPr/>
                    <a:lstStyle/>
                    <a:p>
                      <a:r>
                        <a:rPr lang="en-US" dirty="0" err="1" smtClean="0"/>
                        <a:t>Benford’s</a:t>
                      </a:r>
                      <a:r>
                        <a:rPr lang="en-US" dirty="0" smtClean="0"/>
                        <a:t> law</a:t>
                      </a:r>
                      <a:endParaRPr lang="en-US" dirty="0"/>
                    </a:p>
                  </a:txBody>
                  <a:tcPr/>
                </a:tc>
              </a:tr>
              <a:tr h="527078">
                <a:tc>
                  <a:txBody>
                    <a:bodyPr/>
                    <a:lstStyle/>
                    <a:p>
                      <a:r>
                        <a:rPr lang="en-US" dirty="0" smtClean="0"/>
                        <a:t>1 in 2</a:t>
                      </a:r>
                      <a:endParaRPr lang="en-US" dirty="0"/>
                    </a:p>
                  </a:txBody>
                  <a:tcPr/>
                </a:tc>
                <a:tc>
                  <a:txBody>
                    <a:bodyPr/>
                    <a:lstStyle/>
                    <a:p>
                      <a:r>
                        <a:rPr lang="en-US" dirty="0" err="1" smtClean="0"/>
                        <a:t>equiprobability</a:t>
                      </a:r>
                      <a:r>
                        <a:rPr lang="en-US" dirty="0" smtClean="0"/>
                        <a:t> bias</a:t>
                      </a:r>
                      <a:endParaRPr lang="en-US" dirty="0"/>
                    </a:p>
                  </a:txBody>
                  <a:tcPr/>
                </a:tc>
              </a:tr>
            </a:tbl>
          </a:graphicData>
        </a:graphic>
      </p:graphicFrame>
    </p:spTree>
    <p:extLst>
      <p:ext uri="{BB962C8B-B14F-4D97-AF65-F5344CB8AC3E}">
        <p14:creationId xmlns:p14="http://schemas.microsoft.com/office/powerpoint/2010/main" val="437980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lstStyle/>
          <a:p>
            <a:r>
              <a:rPr lang="en-US" sz="4000" dirty="0" smtClean="0"/>
              <a:t>Actual </a:t>
            </a:r>
            <a:r>
              <a:rPr lang="en-US" sz="4000" dirty="0"/>
              <a:t>World example</a:t>
            </a:r>
            <a:r>
              <a:rPr lang="en-US" sz="4000" dirty="0" smtClean="0"/>
              <a:t>:</a:t>
            </a:r>
            <a:br>
              <a:rPr lang="en-US" sz="4000" dirty="0" smtClean="0"/>
            </a:br>
            <a:r>
              <a:rPr lang="en-US" sz="4000" dirty="0" smtClean="0"/>
              <a:t>Data </a:t>
            </a:r>
            <a:r>
              <a:rPr lang="en-US" sz="4000" dirty="0"/>
              <a:t>Collection Field Trips</a:t>
            </a:r>
            <a:br>
              <a:rPr lang="en-US" sz="4000" dirty="0"/>
            </a:br>
            <a:endParaRPr lang="en-US" sz="4000" dirty="0"/>
          </a:p>
        </p:txBody>
      </p:sp>
      <p:sp>
        <p:nvSpPr>
          <p:cNvPr id="3" name="Content Placeholder 2"/>
          <p:cNvSpPr>
            <a:spLocks noGrp="1"/>
          </p:cNvSpPr>
          <p:nvPr>
            <p:ph idx="1"/>
          </p:nvPr>
        </p:nvSpPr>
        <p:spPr>
          <a:xfrm>
            <a:off x="304800" y="1600200"/>
            <a:ext cx="8610600" cy="4525963"/>
          </a:xfrm>
        </p:spPr>
        <p:txBody>
          <a:bodyPr/>
          <a:lstStyle/>
          <a:p>
            <a:pPr marL="0" indent="0">
              <a:buNone/>
            </a:pPr>
            <a:r>
              <a:rPr lang="en-US" sz="3600" dirty="0" smtClean="0"/>
              <a:t>Relate observations on </a:t>
            </a:r>
            <a:r>
              <a:rPr lang="en-US" sz="3600" dirty="0" smtClean="0">
                <a:solidFill>
                  <a:srgbClr val="FF0000"/>
                </a:solidFill>
              </a:rPr>
              <a:t>community walk </a:t>
            </a:r>
            <a:r>
              <a:rPr lang="en-US" sz="1800" dirty="0" smtClean="0"/>
              <a:t>(Rubel, Chu, </a:t>
            </a:r>
            <a:r>
              <a:rPr lang="en-US" sz="1800" dirty="0" err="1" smtClean="0"/>
              <a:t>Shookhoff</a:t>
            </a:r>
            <a:r>
              <a:rPr lang="en-US" sz="1800" dirty="0" smtClean="0"/>
              <a:t>, 2011) </a:t>
            </a:r>
          </a:p>
          <a:p>
            <a:pPr marL="0" indent="0">
              <a:buNone/>
            </a:pPr>
            <a:r>
              <a:rPr lang="en-US" sz="3600" dirty="0" smtClean="0"/>
              <a:t>to data from </a:t>
            </a:r>
            <a:r>
              <a:rPr lang="en-US" sz="3600" dirty="0" smtClean="0">
                <a:hlinkClick r:id="rId2"/>
              </a:rPr>
              <a:t>http://factfinder2.census.gov</a:t>
            </a:r>
            <a:r>
              <a:rPr lang="en-US" sz="3600" dirty="0" smtClean="0"/>
              <a:t>, </a:t>
            </a:r>
            <a:r>
              <a:rPr lang="en-US" sz="3600" dirty="0" smtClean="0">
                <a:hlinkClick r:id="rId3"/>
              </a:rPr>
              <a:t>http://epa.gov/myenvironment/</a:t>
            </a:r>
            <a:r>
              <a:rPr lang="en-US" sz="3600" dirty="0" smtClean="0"/>
              <a:t> </a:t>
            </a:r>
            <a:r>
              <a:rPr lang="en-US" sz="1100" dirty="0" smtClean="0"/>
              <a:t>(air, water, pollutants, etc.),</a:t>
            </a:r>
          </a:p>
          <a:p>
            <a:pPr marL="0" indent="0">
              <a:buNone/>
            </a:pPr>
            <a:r>
              <a:rPr lang="en-US" sz="3600" dirty="0" smtClean="0"/>
              <a:t>GIS data from myworldgis.org (</a:t>
            </a:r>
            <a:r>
              <a:rPr lang="en-US" sz="3600" dirty="0" err="1" smtClean="0"/>
              <a:t>Enyedy’s</a:t>
            </a:r>
            <a:r>
              <a:rPr lang="en-US" sz="3600" dirty="0" smtClean="0"/>
              <a:t> Community Mapping Project</a:t>
            </a:r>
            <a:r>
              <a:rPr lang="en-US" sz="3600" dirty="0"/>
              <a:t>), </a:t>
            </a:r>
            <a:endParaRPr lang="en-US" sz="3600" dirty="0" smtClean="0"/>
          </a:p>
          <a:p>
            <a:pPr marL="0" indent="0">
              <a:buNone/>
            </a:pPr>
            <a:r>
              <a:rPr lang="en-US" sz="3600" dirty="0" smtClean="0"/>
              <a:t>Racial </a:t>
            </a:r>
            <a:r>
              <a:rPr lang="en-US" sz="3600" dirty="0"/>
              <a:t>Dot </a:t>
            </a:r>
            <a:r>
              <a:rPr lang="en-US" sz="3600" dirty="0" smtClean="0"/>
              <a:t>Map, etc.</a:t>
            </a:r>
            <a:endParaRPr lang="en-US" sz="3600" dirty="0"/>
          </a:p>
        </p:txBody>
      </p:sp>
    </p:spTree>
    <p:extLst>
      <p:ext uri="{BB962C8B-B14F-4D97-AF65-F5344CB8AC3E}">
        <p14:creationId xmlns:p14="http://schemas.microsoft.com/office/powerpoint/2010/main" val="2356533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sz="2800" dirty="0" smtClean="0"/>
              <a:t/>
            </a:r>
            <a:br>
              <a:rPr lang="en-US" sz="2800" dirty="0" smtClean="0"/>
            </a:br>
            <a:r>
              <a:rPr lang="en-US" sz="2800" dirty="0" smtClean="0"/>
              <a:t>Racial </a:t>
            </a:r>
            <a:r>
              <a:rPr lang="en-US" sz="2800" dirty="0"/>
              <a:t>Dot Map </a:t>
            </a:r>
            <a:r>
              <a:rPr lang="en-US" sz="2800" dirty="0" smtClean="0"/>
              <a:t>http</a:t>
            </a:r>
            <a:r>
              <a:rPr lang="en-US" sz="2800" dirty="0"/>
              <a:t>://demographics.coopercenter.org/DotMap/</a:t>
            </a:r>
            <a:r>
              <a:rPr lang="en-US" dirty="0"/>
              <a:t/>
            </a:r>
            <a:br>
              <a:rPr lang="en-US" dirty="0"/>
            </a:b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7559857"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3561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563562"/>
          </a:xfrm>
        </p:spPr>
        <p:txBody>
          <a:bodyPr/>
          <a:lstStyle/>
          <a:p>
            <a:r>
              <a:rPr lang="en-US" sz="4000" dirty="0"/>
              <a:t>Actual </a:t>
            </a:r>
            <a:r>
              <a:rPr lang="en-US" sz="4000" dirty="0" smtClean="0"/>
              <a:t>World </a:t>
            </a:r>
            <a:r>
              <a:rPr lang="en-US" sz="4000" dirty="0"/>
              <a:t>example:</a:t>
            </a:r>
            <a:br>
              <a:rPr lang="en-US" sz="4000" dirty="0"/>
            </a:br>
            <a:r>
              <a:rPr lang="en-US" sz="3600" dirty="0"/>
              <a:t>adult education </a:t>
            </a:r>
            <a:r>
              <a:rPr lang="en-US" sz="3600" dirty="0" smtClean="0"/>
              <a:t>outreach </a:t>
            </a:r>
            <a:r>
              <a:rPr lang="en-US" sz="3600" dirty="0"/>
              <a:t>on Texas Lottery</a:t>
            </a:r>
          </a:p>
        </p:txBody>
      </p:sp>
      <p:sp>
        <p:nvSpPr>
          <p:cNvPr id="3" name="Content Placeholder 2"/>
          <p:cNvSpPr>
            <a:spLocks noGrp="1"/>
          </p:cNvSpPr>
          <p:nvPr>
            <p:ph idx="1"/>
          </p:nvPr>
        </p:nvSpPr>
        <p:spPr>
          <a:xfrm>
            <a:off x="304800" y="1219200"/>
            <a:ext cx="8229600" cy="5105400"/>
          </a:xfrm>
        </p:spPr>
        <p:txBody>
          <a:bodyPr/>
          <a:lstStyle/>
          <a:p>
            <a:pPr eaLnBrk="1" hangingPunct="1">
              <a:defRPr/>
            </a:pPr>
            <a:r>
              <a:rPr lang="en-US" sz="2000" dirty="0"/>
              <a:t>adult </a:t>
            </a:r>
            <a:r>
              <a:rPr lang="en-US" sz="2000" dirty="0" smtClean="0"/>
              <a:t>education </a:t>
            </a:r>
            <a:r>
              <a:rPr lang="en-US" sz="2000" dirty="0"/>
              <a:t>courses </a:t>
            </a:r>
            <a:r>
              <a:rPr lang="en-US" sz="2000" dirty="0" smtClean="0"/>
              <a:t>(UT-Austin, </a:t>
            </a:r>
            <a:r>
              <a:rPr lang="en-US" sz="2000" dirty="0"/>
              <a:t>UT-El Paso)</a:t>
            </a:r>
          </a:p>
          <a:p>
            <a:pPr eaLnBrk="1" hangingPunct="1">
              <a:defRPr/>
            </a:pPr>
            <a:r>
              <a:rPr lang="en-US" sz="2000" dirty="0" smtClean="0"/>
              <a:t>pieces </a:t>
            </a:r>
            <a:r>
              <a:rPr lang="en-US" sz="2000" dirty="0"/>
              <a:t>in </a:t>
            </a:r>
            <a:r>
              <a:rPr lang="en-US" sz="2000" dirty="0" smtClean="0"/>
              <a:t>5 education </a:t>
            </a:r>
            <a:r>
              <a:rPr lang="en-US" sz="2000" dirty="0"/>
              <a:t>journals</a:t>
            </a:r>
            <a:r>
              <a:rPr lang="en-US" sz="2000" dirty="0" smtClean="0"/>
              <a:t>:</a:t>
            </a:r>
          </a:p>
          <a:p>
            <a:pPr eaLnBrk="1" hangingPunct="1">
              <a:defRPr/>
            </a:pPr>
            <a:endParaRPr lang="en-US" sz="2000" dirty="0"/>
          </a:p>
          <a:p>
            <a:pPr eaLnBrk="1" hangingPunct="1">
              <a:buFontTx/>
              <a:buNone/>
              <a:defRPr/>
            </a:pPr>
            <a:endParaRPr lang="en-US" sz="2000" dirty="0"/>
          </a:p>
          <a:p>
            <a:pPr eaLnBrk="1" hangingPunct="1">
              <a:defRPr/>
            </a:pPr>
            <a:endParaRPr lang="en-US" sz="2000" dirty="0" smtClean="0"/>
          </a:p>
          <a:p>
            <a:pPr eaLnBrk="1" hangingPunct="1">
              <a:defRPr/>
            </a:pPr>
            <a:endParaRPr lang="en-US" sz="2000" dirty="0"/>
          </a:p>
          <a:p>
            <a:pPr eaLnBrk="1" hangingPunct="1">
              <a:defRPr/>
            </a:pPr>
            <a:endParaRPr lang="en-US" sz="2000" dirty="0" smtClean="0"/>
          </a:p>
          <a:p>
            <a:pPr eaLnBrk="1" hangingPunct="1">
              <a:defRPr/>
            </a:pPr>
            <a:endParaRPr lang="en-US" sz="2000" dirty="0"/>
          </a:p>
          <a:p>
            <a:pPr eaLnBrk="1" hangingPunct="1">
              <a:defRPr/>
            </a:pPr>
            <a:r>
              <a:rPr lang="en-US" sz="2000" dirty="0" smtClean="0"/>
              <a:t>TV/radio/magazine interviews</a:t>
            </a:r>
          </a:p>
          <a:p>
            <a:pPr eaLnBrk="1" hangingPunct="1">
              <a:defRPr/>
            </a:pPr>
            <a:endParaRPr lang="en-US" sz="1200" dirty="0" smtClean="0"/>
          </a:p>
          <a:p>
            <a:pPr eaLnBrk="1" hangingPunct="1">
              <a:defRPr/>
            </a:pPr>
            <a:r>
              <a:rPr lang="en-US" sz="2000" dirty="0" smtClean="0"/>
              <a:t>(award-winning) YouTube video</a:t>
            </a:r>
            <a:endParaRPr lang="en-US" sz="2000" dirty="0"/>
          </a:p>
          <a:p>
            <a:pPr marL="0" indent="0" eaLnBrk="1" hangingPunct="1">
              <a:buFontTx/>
              <a:buNone/>
              <a:defRPr/>
            </a:pPr>
            <a:endParaRPr lang="en-US" sz="1200" dirty="0"/>
          </a:p>
          <a:p>
            <a:pPr eaLnBrk="1" hangingPunct="1">
              <a:defRPr/>
            </a:pPr>
            <a:r>
              <a:rPr lang="en-US" sz="2000" dirty="0"/>
              <a:t>Lottery Literacy </a:t>
            </a:r>
            <a:r>
              <a:rPr lang="en-US" sz="2000" dirty="0" smtClean="0"/>
              <a:t>webpage </a:t>
            </a:r>
          </a:p>
          <a:p>
            <a:pPr marL="0" indent="0" eaLnBrk="1" hangingPunct="1">
              <a:buNone/>
              <a:defRPr/>
            </a:pPr>
            <a:r>
              <a:rPr lang="en-US" sz="1200" dirty="0" smtClean="0">
                <a:hlinkClick r:id="rId2"/>
              </a:rPr>
              <a:t>http</a:t>
            </a:r>
            <a:r>
              <a:rPr lang="en-US" sz="1200" dirty="0">
                <a:hlinkClick r:id="rId2"/>
              </a:rPr>
              <a:t>://</a:t>
            </a:r>
            <a:r>
              <a:rPr lang="en-US" sz="1200" dirty="0" smtClean="0">
                <a:hlinkClick r:id="rId2"/>
              </a:rPr>
              <a:t>www.math.utep.edu/Faculty/lesser/lottery.html</a:t>
            </a:r>
            <a:r>
              <a:rPr lang="en-US" sz="1200" dirty="0" smtClean="0"/>
              <a:t>  </a:t>
            </a:r>
          </a:p>
          <a:p>
            <a:pPr marL="0" indent="0" eaLnBrk="1" hangingPunct="1">
              <a:buNone/>
              <a:defRPr/>
            </a:pPr>
            <a:endParaRPr lang="en-US" sz="1200" dirty="0" smtClean="0"/>
          </a:p>
          <a:p>
            <a:pPr eaLnBrk="1" hangingPunct="1">
              <a:defRPr/>
            </a:pPr>
            <a:r>
              <a:rPr lang="en-US" sz="2000" dirty="0"/>
              <a:t>s</a:t>
            </a:r>
            <a:r>
              <a:rPr lang="en-US" sz="2000" dirty="0" smtClean="0"/>
              <a:t>ong parody “The Gambler”</a:t>
            </a:r>
            <a:endParaRPr lang="en-US" sz="2000" dirty="0"/>
          </a:p>
          <a:p>
            <a:pPr marL="0" indent="0" eaLnBrk="1" hangingPunct="1">
              <a:buNone/>
              <a:defRPr/>
            </a:pPr>
            <a:r>
              <a:rPr lang="en-US" sz="2000" dirty="0" smtClean="0"/>
              <a:t> </a:t>
            </a:r>
            <a:endParaRPr lang="en-US" sz="2000"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77544518"/>
              </p:ext>
            </p:extLst>
          </p:nvPr>
        </p:nvGraphicFramePr>
        <p:xfrm>
          <a:off x="76200" y="2057400"/>
          <a:ext cx="4800601" cy="1854200"/>
        </p:xfrm>
        <a:graphic>
          <a:graphicData uri="http://schemas.openxmlformats.org/drawingml/2006/table">
            <a:tbl>
              <a:tblPr firstRow="1" bandRow="1">
                <a:tableStyleId>{5C22544A-7EE6-4342-B048-85BDC9FD1C3A}</a:tableStyleId>
              </a:tblPr>
              <a:tblGrid>
                <a:gridCol w="3280411"/>
                <a:gridCol w="1520190"/>
              </a:tblGrid>
              <a:tr h="370840">
                <a:tc>
                  <a:txBody>
                    <a:bodyPr/>
                    <a:lstStyle/>
                    <a:p>
                      <a:r>
                        <a:rPr lang="en-US" b="1" i="1" dirty="0" smtClean="0">
                          <a:solidFill>
                            <a:schemeClr val="tx1"/>
                          </a:solidFill>
                        </a:rPr>
                        <a:t>J. </a:t>
                      </a:r>
                      <a:r>
                        <a:rPr lang="en-US" b="1" i="1" baseline="0" dirty="0" smtClean="0">
                          <a:solidFill>
                            <a:schemeClr val="tx1"/>
                          </a:solidFill>
                        </a:rPr>
                        <a:t>of Statistics Education</a:t>
                      </a:r>
                      <a:endParaRPr lang="en-US" b="1" i="1" dirty="0">
                        <a:solidFill>
                          <a:schemeClr val="tx1"/>
                        </a:solidFill>
                      </a:endParaRPr>
                    </a:p>
                  </a:txBody>
                  <a:tcPr/>
                </a:tc>
                <a:tc>
                  <a:txBody>
                    <a:bodyPr/>
                    <a:lstStyle/>
                    <a:p>
                      <a:r>
                        <a:rPr lang="en-US" b="0" dirty="0" smtClean="0">
                          <a:solidFill>
                            <a:schemeClr val="tx1"/>
                          </a:solidFill>
                        </a:rPr>
                        <a:t>March 2013</a:t>
                      </a:r>
                      <a:endParaRPr lang="en-US" b="0" dirty="0">
                        <a:solidFill>
                          <a:schemeClr val="tx1"/>
                        </a:solidFill>
                      </a:endParaRPr>
                    </a:p>
                  </a:txBody>
                  <a:tcPr/>
                </a:tc>
              </a:tr>
              <a:tr h="370840">
                <a:tc>
                  <a:txBody>
                    <a:bodyPr/>
                    <a:lstStyle/>
                    <a:p>
                      <a:r>
                        <a:rPr lang="en-US" b="1" i="1" dirty="0" smtClean="0">
                          <a:solidFill>
                            <a:schemeClr val="tx1"/>
                          </a:solidFill>
                        </a:rPr>
                        <a:t>Mathematics Teacher</a:t>
                      </a:r>
                      <a:endParaRPr lang="en-US" b="1" i="1" dirty="0">
                        <a:solidFill>
                          <a:schemeClr val="tx1"/>
                        </a:solidFill>
                      </a:endParaRPr>
                    </a:p>
                  </a:txBody>
                  <a:tcPr/>
                </a:tc>
                <a:tc>
                  <a:txBody>
                    <a:bodyPr/>
                    <a:lstStyle/>
                    <a:p>
                      <a:r>
                        <a:rPr lang="en-US" b="0" dirty="0" smtClean="0">
                          <a:solidFill>
                            <a:schemeClr val="tx1"/>
                          </a:solidFill>
                        </a:rPr>
                        <a:t>Sept. 2012</a:t>
                      </a:r>
                      <a:endParaRPr lang="en-US" b="0" dirty="0">
                        <a:solidFill>
                          <a:schemeClr val="tx1"/>
                        </a:solidFill>
                      </a:endParaRPr>
                    </a:p>
                  </a:txBody>
                  <a:tcPr/>
                </a:tc>
              </a:tr>
              <a:tr h="370840">
                <a:tc>
                  <a:txBody>
                    <a:bodyPr/>
                    <a:lstStyle/>
                    <a:p>
                      <a:r>
                        <a:rPr lang="en-US" b="1" i="1" dirty="0" smtClean="0">
                          <a:solidFill>
                            <a:schemeClr val="tx1"/>
                          </a:solidFill>
                        </a:rPr>
                        <a:t>Statistics Teacher Network</a:t>
                      </a:r>
                      <a:endParaRPr lang="en-US" b="1" i="1" dirty="0">
                        <a:solidFill>
                          <a:schemeClr val="tx1"/>
                        </a:solidFill>
                      </a:endParaRPr>
                    </a:p>
                  </a:txBody>
                  <a:tcPr/>
                </a:tc>
                <a:tc>
                  <a:txBody>
                    <a:bodyPr/>
                    <a:lstStyle/>
                    <a:p>
                      <a:r>
                        <a:rPr lang="en-US" b="0" dirty="0" smtClean="0">
                          <a:solidFill>
                            <a:schemeClr val="tx1"/>
                          </a:solidFill>
                        </a:rPr>
                        <a:t>Winter 2004</a:t>
                      </a:r>
                      <a:endParaRPr lang="en-US" b="0" dirty="0">
                        <a:solidFill>
                          <a:schemeClr val="tx1"/>
                        </a:solidFill>
                      </a:endParaRPr>
                    </a:p>
                  </a:txBody>
                  <a:tcPr/>
                </a:tc>
              </a:tr>
              <a:tr h="370840">
                <a:tc>
                  <a:txBody>
                    <a:bodyPr/>
                    <a:lstStyle/>
                    <a:p>
                      <a:r>
                        <a:rPr lang="en-US" b="1" i="1" dirty="0" smtClean="0">
                          <a:solidFill>
                            <a:schemeClr val="tx1"/>
                          </a:solidFill>
                        </a:rPr>
                        <a:t>Texas Mathematics Teacher</a:t>
                      </a:r>
                      <a:endParaRPr lang="en-US" b="1" i="1" dirty="0">
                        <a:solidFill>
                          <a:schemeClr val="tx1"/>
                        </a:solidFill>
                      </a:endParaRPr>
                    </a:p>
                  </a:txBody>
                  <a:tcPr/>
                </a:tc>
                <a:tc>
                  <a:txBody>
                    <a:bodyPr/>
                    <a:lstStyle/>
                    <a:p>
                      <a:r>
                        <a:rPr lang="en-US" b="0" dirty="0" smtClean="0">
                          <a:solidFill>
                            <a:schemeClr val="tx1"/>
                          </a:solidFill>
                        </a:rPr>
                        <a:t>Fall 2003</a:t>
                      </a:r>
                      <a:endParaRPr lang="en-US" b="0" dirty="0">
                        <a:solidFill>
                          <a:schemeClr val="tx1"/>
                        </a:solidFill>
                      </a:endParaRPr>
                    </a:p>
                  </a:txBody>
                  <a:tcPr/>
                </a:tc>
              </a:tr>
              <a:tr h="370840">
                <a:tc>
                  <a:txBody>
                    <a:bodyPr/>
                    <a:lstStyle/>
                    <a:p>
                      <a:r>
                        <a:rPr lang="en-US" b="1" i="1" dirty="0" smtClean="0">
                          <a:solidFill>
                            <a:schemeClr val="tx1"/>
                          </a:solidFill>
                        </a:rPr>
                        <a:t>Spreadsheet User</a:t>
                      </a:r>
                      <a:endParaRPr lang="en-US" b="1" i="1" dirty="0">
                        <a:solidFill>
                          <a:schemeClr val="tx1"/>
                        </a:solidFill>
                      </a:endParaRPr>
                    </a:p>
                  </a:txBody>
                  <a:tcPr/>
                </a:tc>
                <a:tc>
                  <a:txBody>
                    <a:bodyPr/>
                    <a:lstStyle/>
                    <a:p>
                      <a:r>
                        <a:rPr lang="en-US" b="0" dirty="0" smtClean="0">
                          <a:solidFill>
                            <a:schemeClr val="tx1"/>
                          </a:solidFill>
                        </a:rPr>
                        <a:t>Nov. 1997</a:t>
                      </a:r>
                      <a:endParaRPr lang="en-US" b="0" dirty="0">
                        <a:solidFill>
                          <a:schemeClr val="tx1"/>
                        </a:solidFill>
                      </a:endParaRPr>
                    </a:p>
                  </a:txBody>
                  <a:tcPr/>
                </a:tc>
              </a:tr>
            </a:tbl>
          </a:graphicData>
        </a:graphic>
      </p:graphicFrame>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0775" y="1600200"/>
            <a:ext cx="4213225"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4425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868362"/>
          </a:xfrm>
        </p:spPr>
        <p:txBody>
          <a:bodyPr/>
          <a:lstStyle/>
          <a:p>
            <a:r>
              <a:rPr lang="en-US" altLang="en-US" sz="3200" dirty="0" smtClean="0"/>
              <a:t>Actual World example: </a:t>
            </a:r>
            <a:br>
              <a:rPr lang="en-US" altLang="en-US" sz="3200" dirty="0" smtClean="0"/>
            </a:br>
            <a:r>
              <a:rPr lang="en-US" altLang="en-US" sz="3200" dirty="0" smtClean="0"/>
              <a:t>culturally relevant family math learning event </a:t>
            </a:r>
            <a:br>
              <a:rPr lang="en-US" altLang="en-US" sz="3200" dirty="0" smtClean="0"/>
            </a:br>
            <a:r>
              <a:rPr lang="en-US" altLang="en-US" sz="1400" dirty="0" smtClean="0"/>
              <a:t>(Ramirez &amp; </a:t>
            </a:r>
            <a:r>
              <a:rPr lang="en-US" altLang="en-US" sz="1400" dirty="0" err="1" smtClean="0"/>
              <a:t>McCollough</a:t>
            </a:r>
            <a:r>
              <a:rPr lang="en-US" altLang="en-US" sz="1400" dirty="0" smtClean="0"/>
              <a:t>, 2012)</a:t>
            </a:r>
          </a:p>
        </p:txBody>
      </p:sp>
      <p:sp>
        <p:nvSpPr>
          <p:cNvPr id="17411" name="Content Placeholder 2"/>
          <p:cNvSpPr>
            <a:spLocks noGrp="1"/>
          </p:cNvSpPr>
          <p:nvPr>
            <p:ph idx="1"/>
          </p:nvPr>
        </p:nvSpPr>
        <p:spPr/>
        <p:txBody>
          <a:bodyPr/>
          <a:lstStyle/>
          <a:p>
            <a:endParaRPr lang="en-US" altLang="en-US" smtClean="0"/>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0400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La </a:t>
            </a:r>
            <a:r>
              <a:rPr lang="en-US" altLang="en-US" dirty="0" err="1" smtClean="0"/>
              <a:t>Lotería</a:t>
            </a:r>
            <a:r>
              <a:rPr lang="en-US" altLang="en-US" dirty="0" smtClean="0"/>
              <a:t> questions</a:t>
            </a:r>
            <a:br>
              <a:rPr lang="en-US" altLang="en-US" dirty="0" smtClean="0"/>
            </a:br>
            <a:r>
              <a:rPr lang="en-US" altLang="en-US" sz="1800" dirty="0" smtClean="0"/>
              <a:t> (Ramirez &amp; </a:t>
            </a:r>
            <a:r>
              <a:rPr lang="en-US" altLang="en-US" sz="1800" dirty="0" err="1" smtClean="0"/>
              <a:t>McCollough</a:t>
            </a:r>
            <a:r>
              <a:rPr lang="en-US" altLang="en-US" sz="1800" dirty="0" smtClean="0"/>
              <a:t>, 2012; Lesser 2013)</a:t>
            </a:r>
          </a:p>
        </p:txBody>
      </p:sp>
      <p:sp>
        <p:nvSpPr>
          <p:cNvPr id="18435" name="Content Placeholder 2"/>
          <p:cNvSpPr>
            <a:spLocks noGrp="1"/>
          </p:cNvSpPr>
          <p:nvPr>
            <p:ph idx="1"/>
          </p:nvPr>
        </p:nvSpPr>
        <p:spPr>
          <a:xfrm>
            <a:off x="152400" y="1600200"/>
            <a:ext cx="8534400" cy="4525963"/>
          </a:xfrm>
        </p:spPr>
        <p:txBody>
          <a:bodyPr/>
          <a:lstStyle/>
          <a:p>
            <a:r>
              <a:rPr lang="en-US" altLang="en-US" dirty="0" smtClean="0"/>
              <a:t>How many ways to win? </a:t>
            </a:r>
          </a:p>
          <a:p>
            <a:r>
              <a:rPr lang="en-US" altLang="en-US" dirty="0" smtClean="0"/>
              <a:t>How many different 4x4 boards are there if the 16 cells must be different and drawn from a set of 54 images?</a:t>
            </a:r>
          </a:p>
          <a:p>
            <a:r>
              <a:rPr lang="en-US" altLang="en-US" dirty="0" smtClean="0"/>
              <a:t>What’s </a:t>
            </a:r>
            <a:r>
              <a:rPr lang="en-US" altLang="en-US" dirty="0"/>
              <a:t>[largest; </a:t>
            </a:r>
            <a:r>
              <a:rPr lang="en-US" altLang="en-US" dirty="0">
                <a:solidFill>
                  <a:srgbClr val="FF0000"/>
                </a:solidFill>
              </a:rPr>
              <a:t>smallest</a:t>
            </a:r>
            <a:r>
              <a:rPr lang="en-US" altLang="en-US" dirty="0"/>
              <a:t>] number of cards </a:t>
            </a:r>
            <a:r>
              <a:rPr lang="en-US" altLang="en-US" dirty="0" smtClean="0"/>
              <a:t>dealer </a:t>
            </a:r>
            <a:r>
              <a:rPr lang="en-US" altLang="en-US" dirty="0"/>
              <a:t>could call before your board [must; </a:t>
            </a:r>
            <a:r>
              <a:rPr lang="en-US" altLang="en-US" dirty="0">
                <a:solidFill>
                  <a:srgbClr val="FF0000"/>
                </a:solidFill>
              </a:rPr>
              <a:t>could</a:t>
            </a:r>
            <a:r>
              <a:rPr lang="en-US" altLang="en-US" dirty="0"/>
              <a:t>] win?  </a:t>
            </a:r>
          </a:p>
          <a:p>
            <a:r>
              <a:rPr lang="en-US" altLang="en-US" dirty="0"/>
              <a:t>What’s </a:t>
            </a:r>
            <a:r>
              <a:rPr lang="en-US" altLang="en-US" dirty="0" err="1" smtClean="0"/>
              <a:t>Pr</a:t>
            </a:r>
            <a:r>
              <a:rPr lang="en-US" altLang="en-US" dirty="0" smtClean="0"/>
              <a:t>(neither of </a:t>
            </a:r>
            <a:r>
              <a:rPr lang="en-US" altLang="en-US" dirty="0"/>
              <a:t>first </a:t>
            </a:r>
            <a:r>
              <a:rPr lang="en-US" altLang="en-US" dirty="0" smtClean="0"/>
              <a:t>2 </a:t>
            </a:r>
            <a:r>
              <a:rPr lang="en-US" altLang="en-US" dirty="0"/>
              <a:t>cards called are on your 4x4 </a:t>
            </a:r>
            <a:r>
              <a:rPr lang="en-US" altLang="en-US" dirty="0" smtClean="0"/>
              <a:t>board)?</a:t>
            </a:r>
            <a:endParaRPr lang="en-US" altLang="en-US" dirty="0"/>
          </a:p>
          <a:p>
            <a:endParaRPr lang="en-US" altLang="en-US" dirty="0" smtClean="0"/>
          </a:p>
        </p:txBody>
      </p:sp>
    </p:spTree>
    <p:extLst>
      <p:ext uri="{BB962C8B-B14F-4D97-AF65-F5344CB8AC3E}">
        <p14:creationId xmlns:p14="http://schemas.microsoft.com/office/powerpoint/2010/main" val="2207494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152400" y="76200"/>
            <a:ext cx="8839200" cy="1706563"/>
          </a:xfrm>
        </p:spPr>
        <p:txBody>
          <a:bodyPr/>
          <a:lstStyle/>
          <a:p>
            <a:r>
              <a:rPr lang="en-US" altLang="en-US" sz="4000" dirty="0" smtClean="0"/>
              <a:t/>
            </a:r>
            <a:br>
              <a:rPr lang="en-US" altLang="en-US" sz="4000" dirty="0" smtClean="0"/>
            </a:br>
            <a:r>
              <a:rPr lang="en-US" altLang="en-US" sz="4000" dirty="0" smtClean="0"/>
              <a:t/>
            </a:r>
            <a:br>
              <a:rPr lang="en-US" altLang="en-US" sz="4000" dirty="0" smtClean="0"/>
            </a:br>
            <a:r>
              <a:rPr lang="en-US" altLang="en-US" sz="4000" dirty="0" smtClean="0"/>
              <a:t/>
            </a:r>
            <a:br>
              <a:rPr lang="en-US" altLang="en-US" sz="4000" dirty="0" smtClean="0"/>
            </a:br>
            <a:r>
              <a:rPr lang="en-US" altLang="en-US" sz="4000" dirty="0" smtClean="0"/>
              <a:t/>
            </a:r>
            <a:br>
              <a:rPr lang="en-US" altLang="en-US" sz="4000" dirty="0" smtClean="0"/>
            </a:br>
            <a:r>
              <a:rPr lang="en-US" altLang="en-US" sz="1000" dirty="0" smtClean="0"/>
              <a:t/>
            </a:r>
            <a:br>
              <a:rPr lang="en-US" altLang="en-US" sz="1000" dirty="0" smtClean="0"/>
            </a:br>
            <a:r>
              <a:rPr lang="en-US" altLang="en-US" sz="1000" dirty="0" smtClean="0"/>
              <a:t/>
            </a:r>
            <a:br>
              <a:rPr lang="en-US" altLang="en-US" sz="1000" dirty="0" smtClean="0"/>
            </a:br>
            <a:r>
              <a:rPr lang="en-US" altLang="en-US" sz="1000" dirty="0" smtClean="0"/>
              <a:t/>
            </a:r>
            <a:br>
              <a:rPr lang="en-US" altLang="en-US" sz="1000" dirty="0" smtClean="0"/>
            </a:br>
            <a:r>
              <a:rPr lang="en-US" altLang="en-US" sz="1000" dirty="0" smtClean="0"/>
              <a:t/>
            </a:r>
            <a:br>
              <a:rPr lang="en-US" altLang="en-US" sz="1000" dirty="0" smtClean="0"/>
            </a:br>
            <a:r>
              <a:rPr lang="en-US" altLang="en-US" sz="1000" dirty="0" smtClean="0"/>
              <a:t/>
            </a:r>
            <a:br>
              <a:rPr lang="en-US" altLang="en-US" sz="1000" dirty="0" smtClean="0"/>
            </a:br>
            <a:r>
              <a:rPr lang="en-US" altLang="en-US" sz="1000" b="1" i="1" dirty="0" smtClean="0"/>
              <a:t/>
            </a:r>
            <a:br>
              <a:rPr lang="en-US" altLang="en-US" sz="1000" b="1" i="1" dirty="0" smtClean="0"/>
            </a:br>
            <a:endParaRPr lang="en-US" altLang="en-US" sz="3200" dirty="0" smtClean="0"/>
          </a:p>
        </p:txBody>
      </p:sp>
      <p:sp>
        <p:nvSpPr>
          <p:cNvPr id="2051" name="Rectangle 3"/>
          <p:cNvSpPr>
            <a:spLocks noGrp="1" noChangeArrowheads="1"/>
          </p:cNvSpPr>
          <p:nvPr>
            <p:ph type="body" idx="4294967295"/>
          </p:nvPr>
        </p:nvSpPr>
        <p:spPr>
          <a:xfrm>
            <a:off x="838200" y="5181600"/>
            <a:ext cx="8305800" cy="4953000"/>
          </a:xfrm>
        </p:spPr>
        <p:txBody>
          <a:bodyPr/>
          <a:lstStyle/>
          <a:p>
            <a:pPr eaLnBrk="1" hangingPunct="1">
              <a:buFontTx/>
              <a:buNone/>
            </a:pPr>
            <a:endParaRPr lang="en-US" altLang="en-US" sz="2800" smtClean="0"/>
          </a:p>
          <a:p>
            <a:pPr eaLnBrk="1" hangingPunct="1">
              <a:buFontTx/>
              <a:buNone/>
            </a:pPr>
            <a:endParaRPr lang="en-US" altLang="en-US" smtClean="0"/>
          </a:p>
          <a:p>
            <a:pPr eaLnBrk="1" hangingPunct="1">
              <a:buFontTx/>
              <a:buNone/>
            </a:pPr>
            <a:endParaRPr lang="en-US" altLang="en-US" sz="2400" b="1" smtClean="0"/>
          </a:p>
          <a:p>
            <a:pPr eaLnBrk="1" hangingPunct="1"/>
            <a:endParaRPr lang="en-US" altLang="en-US" sz="2400" smtClean="0"/>
          </a:p>
          <a:p>
            <a:pPr eaLnBrk="1" hangingPunct="1">
              <a:buFontTx/>
              <a:buNone/>
            </a:pPr>
            <a:endParaRPr lang="en-US" altLang="en-US" smtClean="0"/>
          </a:p>
        </p:txBody>
      </p:sp>
      <p:pic>
        <p:nvPicPr>
          <p:cNvPr id="2052" name="Picture 5" descr="utep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914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81000"/>
            <a:ext cx="4572000" cy="3106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rot="2951451">
            <a:off x="4016507" y="2248704"/>
            <a:ext cx="1789480" cy="228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28600" y="274638"/>
            <a:ext cx="8458200" cy="1143000"/>
          </a:xfrm>
        </p:spPr>
        <p:txBody>
          <a:bodyPr/>
          <a:lstStyle/>
          <a:p>
            <a:r>
              <a:rPr lang="en-US" altLang="en-US" smtClean="0"/>
              <a:t>the Mexican game of Toma Todo</a:t>
            </a:r>
          </a:p>
        </p:txBody>
      </p:sp>
      <p:sp>
        <p:nvSpPr>
          <p:cNvPr id="23555" name="Content Placeholder 2"/>
          <p:cNvSpPr>
            <a:spLocks noGrp="1"/>
          </p:cNvSpPr>
          <p:nvPr>
            <p:ph sz="half" idx="1"/>
          </p:nvPr>
        </p:nvSpPr>
        <p:spPr>
          <a:xfrm>
            <a:off x="457200" y="1600200"/>
            <a:ext cx="4013200" cy="4525963"/>
          </a:xfrm>
        </p:spPr>
        <p:txBody>
          <a:bodyPr/>
          <a:lstStyle/>
          <a:p>
            <a:endParaRPr lang="en-US" altLang="en-US" smtClean="0"/>
          </a:p>
        </p:txBody>
      </p:sp>
      <p:graphicFrame>
        <p:nvGraphicFramePr>
          <p:cNvPr id="5" name="Content Placeholder 4"/>
          <p:cNvGraphicFramePr>
            <a:graphicFrameLocks noGrp="1"/>
          </p:cNvGraphicFramePr>
          <p:nvPr>
            <p:ph sz="half" idx="2"/>
          </p:nvPr>
        </p:nvGraphicFramePr>
        <p:xfrm>
          <a:off x="4648200" y="1622425"/>
          <a:ext cx="4038600" cy="4460874"/>
        </p:xfrm>
        <a:graphic>
          <a:graphicData uri="http://schemas.openxmlformats.org/drawingml/2006/table">
            <a:tbl>
              <a:tblPr firstRow="1" bandRow="1">
                <a:tableStyleId>{5C22544A-7EE6-4342-B048-85BDC9FD1C3A}</a:tableStyleId>
              </a:tblPr>
              <a:tblGrid>
                <a:gridCol w="2019300"/>
                <a:gridCol w="2019300"/>
              </a:tblGrid>
              <a:tr h="640074">
                <a:tc>
                  <a:txBody>
                    <a:bodyPr/>
                    <a:lstStyle/>
                    <a:p>
                      <a:r>
                        <a:rPr lang="en-US" sz="1800" dirty="0" smtClean="0">
                          <a:solidFill>
                            <a:schemeClr val="tx1"/>
                          </a:solidFill>
                        </a:rPr>
                        <a:t>face of </a:t>
                      </a:r>
                      <a:r>
                        <a:rPr lang="en-US" sz="1800" i="1" dirty="0" err="1" smtClean="0">
                          <a:solidFill>
                            <a:schemeClr val="tx1"/>
                          </a:solidFill>
                        </a:rPr>
                        <a:t>pirinola</a:t>
                      </a:r>
                      <a:endParaRPr lang="en-US" sz="1800" i="1" dirty="0">
                        <a:solidFill>
                          <a:schemeClr val="tx1"/>
                        </a:solidFill>
                      </a:endParaRPr>
                    </a:p>
                  </a:txBody>
                  <a:tcPr marT="45717" marB="45717"/>
                </a:tc>
                <a:tc>
                  <a:txBody>
                    <a:bodyPr/>
                    <a:lstStyle/>
                    <a:p>
                      <a:r>
                        <a:rPr lang="en-US" sz="1800" dirty="0" smtClean="0">
                          <a:solidFill>
                            <a:schemeClr val="tx1"/>
                          </a:solidFill>
                        </a:rPr>
                        <a:t>result</a:t>
                      </a:r>
                    </a:p>
                    <a:p>
                      <a:r>
                        <a:rPr lang="en-US" sz="1800" dirty="0" smtClean="0">
                          <a:solidFill>
                            <a:schemeClr val="tx1"/>
                          </a:solidFill>
                        </a:rPr>
                        <a:t>(S = spinner)</a:t>
                      </a:r>
                      <a:endParaRPr lang="en-US" sz="1800" dirty="0">
                        <a:solidFill>
                          <a:schemeClr val="tx1"/>
                        </a:solidFill>
                      </a:endParaRPr>
                    </a:p>
                  </a:txBody>
                  <a:tcPr marT="45717" marB="45717"/>
                </a:tc>
              </a:tr>
              <a:tr h="636800">
                <a:tc>
                  <a:txBody>
                    <a:bodyPr/>
                    <a:lstStyle/>
                    <a:p>
                      <a:r>
                        <a:rPr lang="en-US" sz="2000" dirty="0" err="1" smtClean="0"/>
                        <a:t>Toma</a:t>
                      </a:r>
                      <a:r>
                        <a:rPr lang="en-US" sz="2000" dirty="0" smtClean="0"/>
                        <a:t> </a:t>
                      </a:r>
                      <a:r>
                        <a:rPr lang="en-US" sz="2000" dirty="0" err="1" smtClean="0"/>
                        <a:t>Todo</a:t>
                      </a:r>
                      <a:endParaRPr lang="en-US" sz="2000" dirty="0"/>
                    </a:p>
                  </a:txBody>
                  <a:tcPr marT="45717" marB="45717"/>
                </a:tc>
                <a:tc>
                  <a:txBody>
                    <a:bodyPr/>
                    <a:lstStyle/>
                    <a:p>
                      <a:r>
                        <a:rPr lang="en-US" sz="2000" dirty="0" smtClean="0"/>
                        <a:t>S</a:t>
                      </a:r>
                      <a:r>
                        <a:rPr lang="en-US" sz="2000" baseline="0" dirty="0" smtClean="0"/>
                        <a:t> takes</a:t>
                      </a:r>
                      <a:r>
                        <a:rPr lang="en-US" sz="2000" dirty="0" smtClean="0"/>
                        <a:t> all</a:t>
                      </a:r>
                      <a:endParaRPr lang="en-US" sz="2000" dirty="0"/>
                    </a:p>
                  </a:txBody>
                  <a:tcPr marT="45717" marB="45717"/>
                </a:tc>
              </a:tr>
              <a:tr h="636800">
                <a:tc>
                  <a:txBody>
                    <a:bodyPr/>
                    <a:lstStyle/>
                    <a:p>
                      <a:r>
                        <a:rPr lang="en-US" sz="2000" dirty="0" err="1" smtClean="0"/>
                        <a:t>Toma</a:t>
                      </a:r>
                      <a:r>
                        <a:rPr lang="en-US" sz="2000" dirty="0" smtClean="0"/>
                        <a:t> Uno</a:t>
                      </a:r>
                      <a:endParaRPr lang="en-US" sz="2000" dirty="0"/>
                    </a:p>
                  </a:txBody>
                  <a:tcPr marT="45717" marB="45717"/>
                </a:tc>
                <a:tc>
                  <a:txBody>
                    <a:bodyPr/>
                    <a:lstStyle/>
                    <a:p>
                      <a:r>
                        <a:rPr lang="en-US" sz="2000" dirty="0" smtClean="0"/>
                        <a:t>S takes</a:t>
                      </a:r>
                      <a:r>
                        <a:rPr lang="en-US" sz="2000" baseline="0" dirty="0" smtClean="0"/>
                        <a:t> 1</a:t>
                      </a:r>
                      <a:endParaRPr lang="en-US" sz="2000" dirty="0"/>
                    </a:p>
                  </a:txBody>
                  <a:tcPr marT="45717" marB="45717"/>
                </a:tc>
              </a:tr>
              <a:tr h="636800">
                <a:tc>
                  <a:txBody>
                    <a:bodyPr/>
                    <a:lstStyle/>
                    <a:p>
                      <a:r>
                        <a:rPr lang="en-US" sz="2000" dirty="0" err="1" smtClean="0"/>
                        <a:t>Toma</a:t>
                      </a:r>
                      <a:r>
                        <a:rPr lang="en-US" sz="2000" dirty="0" smtClean="0"/>
                        <a:t> Dos</a:t>
                      </a:r>
                      <a:endParaRPr lang="en-US" sz="2000" dirty="0"/>
                    </a:p>
                  </a:txBody>
                  <a:tcPr marT="45717" marB="45717"/>
                </a:tc>
                <a:tc>
                  <a:txBody>
                    <a:bodyPr/>
                    <a:lstStyle/>
                    <a:p>
                      <a:r>
                        <a:rPr lang="en-US" sz="2000" dirty="0" smtClean="0"/>
                        <a:t>S takes 2</a:t>
                      </a:r>
                      <a:endParaRPr lang="en-US" sz="2000" dirty="0"/>
                    </a:p>
                  </a:txBody>
                  <a:tcPr marT="45717" marB="45717"/>
                </a:tc>
              </a:tr>
              <a:tr h="636800">
                <a:tc>
                  <a:txBody>
                    <a:bodyPr/>
                    <a:lstStyle/>
                    <a:p>
                      <a:r>
                        <a:rPr lang="en-US" sz="2000" dirty="0" err="1" smtClean="0"/>
                        <a:t>Pon</a:t>
                      </a:r>
                      <a:r>
                        <a:rPr lang="en-US" sz="2000" dirty="0" smtClean="0"/>
                        <a:t> Uno</a:t>
                      </a:r>
                      <a:endParaRPr lang="en-US" sz="2000" dirty="0"/>
                    </a:p>
                  </a:txBody>
                  <a:tcPr marT="45717" marB="45717"/>
                </a:tc>
                <a:tc>
                  <a:txBody>
                    <a:bodyPr/>
                    <a:lstStyle/>
                    <a:p>
                      <a:r>
                        <a:rPr lang="en-US" sz="2000" dirty="0" smtClean="0"/>
                        <a:t>S puts in 1</a:t>
                      </a:r>
                      <a:endParaRPr lang="en-US" sz="2000" dirty="0"/>
                    </a:p>
                  </a:txBody>
                  <a:tcPr marT="45717" marB="45717"/>
                </a:tc>
              </a:tr>
              <a:tr h="636800">
                <a:tc>
                  <a:txBody>
                    <a:bodyPr/>
                    <a:lstStyle/>
                    <a:p>
                      <a:r>
                        <a:rPr lang="en-US" sz="2000" dirty="0" err="1" smtClean="0"/>
                        <a:t>Pon</a:t>
                      </a:r>
                      <a:r>
                        <a:rPr lang="en-US" sz="2000" dirty="0" smtClean="0"/>
                        <a:t> Dos</a:t>
                      </a:r>
                      <a:endParaRPr lang="en-US" sz="2000" dirty="0"/>
                    </a:p>
                  </a:txBody>
                  <a:tcPr marT="45717" marB="45717"/>
                </a:tc>
                <a:tc>
                  <a:txBody>
                    <a:bodyPr/>
                    <a:lstStyle/>
                    <a:p>
                      <a:r>
                        <a:rPr lang="en-US" sz="2000" dirty="0" smtClean="0"/>
                        <a:t>S puts in 2</a:t>
                      </a:r>
                      <a:endParaRPr lang="en-US" sz="2000" dirty="0"/>
                    </a:p>
                  </a:txBody>
                  <a:tcPr marT="45717" marB="45717"/>
                </a:tc>
              </a:tr>
              <a:tr h="636800">
                <a:tc>
                  <a:txBody>
                    <a:bodyPr/>
                    <a:lstStyle/>
                    <a:p>
                      <a:r>
                        <a:rPr lang="en-US" sz="2000" dirty="0" err="1" smtClean="0"/>
                        <a:t>Todos</a:t>
                      </a:r>
                      <a:r>
                        <a:rPr lang="en-US" sz="2000" dirty="0" smtClean="0"/>
                        <a:t> </a:t>
                      </a:r>
                      <a:r>
                        <a:rPr lang="en-US" sz="2000" dirty="0" err="1" smtClean="0"/>
                        <a:t>Ponen</a:t>
                      </a:r>
                      <a:endParaRPr lang="en-US" sz="2000" dirty="0"/>
                    </a:p>
                  </a:txBody>
                  <a:tcPr marT="45717" marB="45717"/>
                </a:tc>
                <a:tc>
                  <a:txBody>
                    <a:bodyPr/>
                    <a:lstStyle/>
                    <a:p>
                      <a:r>
                        <a:rPr lang="en-US" sz="2000" dirty="0" smtClean="0"/>
                        <a:t>Each</a:t>
                      </a:r>
                      <a:r>
                        <a:rPr lang="en-US" sz="2000" baseline="0" dirty="0" smtClean="0"/>
                        <a:t> puts in 2</a:t>
                      </a:r>
                      <a:endParaRPr lang="en-US" sz="2000" dirty="0"/>
                    </a:p>
                  </a:txBody>
                  <a:tcPr marT="45717" marB="45717"/>
                </a:tc>
              </a:tr>
            </a:tbl>
          </a:graphicData>
        </a:graphic>
      </p:graphicFrame>
      <p:pic>
        <p:nvPicPr>
          <p:cNvPr id="235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22425"/>
            <a:ext cx="3962400"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29969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28600"/>
            <a:ext cx="8229600" cy="762000"/>
          </a:xfrm>
        </p:spPr>
        <p:txBody>
          <a:bodyPr/>
          <a:lstStyle/>
          <a:p>
            <a:r>
              <a:rPr lang="en-US" altLang="en-US" dirty="0" err="1" smtClean="0"/>
              <a:t>Toma</a:t>
            </a:r>
            <a:r>
              <a:rPr lang="en-US" altLang="en-US" dirty="0" smtClean="0"/>
              <a:t> </a:t>
            </a:r>
            <a:r>
              <a:rPr lang="en-US" altLang="en-US" dirty="0" err="1" smtClean="0"/>
              <a:t>Todo</a:t>
            </a:r>
            <a:r>
              <a:rPr lang="en-US" altLang="en-US" dirty="0" smtClean="0"/>
              <a:t> questions </a:t>
            </a:r>
            <a:r>
              <a:rPr lang="en-US" altLang="en-US" sz="2400" dirty="0" smtClean="0"/>
              <a:t>(Lesser 2010)</a:t>
            </a:r>
            <a:r>
              <a:rPr lang="en-US" altLang="en-US" dirty="0" smtClean="0"/>
              <a:t/>
            </a:r>
            <a:br>
              <a:rPr lang="en-US" altLang="en-US" dirty="0" smtClean="0"/>
            </a:br>
            <a:endParaRPr lang="en-US" altLang="en-US" sz="2400" dirty="0" smtClean="0"/>
          </a:p>
        </p:txBody>
      </p:sp>
      <p:sp>
        <p:nvSpPr>
          <p:cNvPr id="13315" name="Content Placeholder 2"/>
          <p:cNvSpPr>
            <a:spLocks noGrp="1"/>
          </p:cNvSpPr>
          <p:nvPr>
            <p:ph idx="1"/>
          </p:nvPr>
        </p:nvSpPr>
        <p:spPr>
          <a:xfrm>
            <a:off x="228600" y="990600"/>
            <a:ext cx="8458200" cy="4525963"/>
          </a:xfrm>
        </p:spPr>
        <p:txBody>
          <a:bodyPr/>
          <a:lstStyle/>
          <a:p>
            <a:pPr>
              <a:defRPr/>
            </a:pPr>
            <a:r>
              <a:rPr lang="en-US" dirty="0" smtClean="0"/>
              <a:t>If pot starts with </a:t>
            </a:r>
            <a:r>
              <a:rPr lang="en-US" i="1" dirty="0" smtClean="0"/>
              <a:t>N</a:t>
            </a:r>
            <a:r>
              <a:rPr lang="en-US" dirty="0" smtClean="0"/>
              <a:t> chips (say, 2 from each player), what is the EV of what is won by the player doing the very first spin?</a:t>
            </a:r>
          </a:p>
          <a:p>
            <a:pPr marL="0" indent="0">
              <a:buFontTx/>
              <a:buNone/>
              <a:defRPr/>
            </a:pPr>
            <a:endParaRPr lang="en-US" dirty="0" smtClean="0"/>
          </a:p>
          <a:p>
            <a:pPr>
              <a:defRPr/>
            </a:pPr>
            <a:r>
              <a:rPr lang="en-US" dirty="0" smtClean="0"/>
              <a:t>Does the </a:t>
            </a:r>
            <a:r>
              <a:rPr lang="en-US" i="1" dirty="0" smtClean="0"/>
              <a:t>second</a:t>
            </a:r>
            <a:r>
              <a:rPr lang="en-US" dirty="0" smtClean="0"/>
              <a:t> player to spin have expected winnings that are less, more or the same as the first player?</a:t>
            </a:r>
          </a:p>
          <a:p>
            <a:pPr marL="0" indent="0">
              <a:buFontTx/>
              <a:buNone/>
              <a:defRPr/>
            </a:pPr>
            <a:endParaRPr lang="en-US" dirty="0" smtClean="0"/>
          </a:p>
        </p:txBody>
      </p:sp>
    </p:spTree>
    <p:extLst>
      <p:ext uri="{BB962C8B-B14F-4D97-AF65-F5344CB8AC3E}">
        <p14:creationId xmlns:p14="http://schemas.microsoft.com/office/powerpoint/2010/main" val="3421846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457200"/>
            <a:ext cx="8229600" cy="609600"/>
          </a:xfrm>
        </p:spPr>
        <p:txBody>
          <a:bodyPr/>
          <a:lstStyle/>
          <a:p>
            <a:r>
              <a:rPr lang="en-US" altLang="en-US" dirty="0" smtClean="0"/>
              <a:t/>
            </a:r>
            <a:br>
              <a:rPr lang="en-US" altLang="en-US" dirty="0" smtClean="0"/>
            </a:br>
            <a:r>
              <a:rPr lang="en-US" altLang="en-US" dirty="0" smtClean="0"/>
              <a:t>(Hanukkah) </a:t>
            </a:r>
            <a:r>
              <a:rPr lang="en-US" altLang="en-US" i="1" dirty="0" err="1" smtClean="0"/>
              <a:t>dreidel</a:t>
            </a:r>
            <a:r>
              <a:rPr lang="en-US" altLang="en-US" dirty="0" smtClean="0"/>
              <a:t> game</a:t>
            </a:r>
            <a:br>
              <a:rPr lang="en-US" altLang="en-US" dirty="0" smtClean="0"/>
            </a:br>
            <a:endParaRPr lang="en-US" altLang="en-US" dirty="0" smtClean="0"/>
          </a:p>
        </p:txBody>
      </p:sp>
      <p:graphicFrame>
        <p:nvGraphicFramePr>
          <p:cNvPr id="5" name="Content Placeholder 4"/>
          <p:cNvGraphicFramePr>
            <a:graphicFrameLocks noGrp="1"/>
          </p:cNvGraphicFramePr>
          <p:nvPr>
            <p:ph sz="half" idx="2"/>
          </p:nvPr>
        </p:nvGraphicFramePr>
        <p:xfrm>
          <a:off x="4673600" y="1981200"/>
          <a:ext cx="4013200" cy="4495800"/>
        </p:xfrm>
        <a:graphic>
          <a:graphicData uri="http://schemas.openxmlformats.org/drawingml/2006/table">
            <a:tbl>
              <a:tblPr firstRow="1" bandRow="1">
                <a:tableStyleId>{5C22544A-7EE6-4342-B048-85BDC9FD1C3A}</a:tableStyleId>
              </a:tblPr>
              <a:tblGrid>
                <a:gridCol w="2006600"/>
                <a:gridCol w="2006600"/>
              </a:tblGrid>
              <a:tr h="899232">
                <a:tc>
                  <a:txBody>
                    <a:bodyPr/>
                    <a:lstStyle/>
                    <a:p>
                      <a:r>
                        <a:rPr lang="en-US" dirty="0" smtClean="0">
                          <a:solidFill>
                            <a:schemeClr val="tx1"/>
                          </a:solidFill>
                        </a:rPr>
                        <a:t>face of </a:t>
                      </a:r>
                      <a:r>
                        <a:rPr lang="en-US" dirty="0" err="1" smtClean="0">
                          <a:solidFill>
                            <a:schemeClr val="tx1"/>
                          </a:solidFill>
                        </a:rPr>
                        <a:t>dreidel</a:t>
                      </a:r>
                      <a:endParaRPr lang="en-US" dirty="0">
                        <a:solidFill>
                          <a:schemeClr val="tx1"/>
                        </a:solidFill>
                      </a:endParaRPr>
                    </a:p>
                  </a:txBody>
                  <a:tcPr/>
                </a:tc>
                <a:tc>
                  <a:txBody>
                    <a:bodyPr/>
                    <a:lstStyle/>
                    <a:p>
                      <a:r>
                        <a:rPr lang="en-US" dirty="0" smtClean="0">
                          <a:solidFill>
                            <a:schemeClr val="tx1"/>
                          </a:solidFill>
                        </a:rPr>
                        <a:t>Action </a:t>
                      </a:r>
                    </a:p>
                    <a:p>
                      <a:r>
                        <a:rPr lang="en-US" dirty="0" smtClean="0">
                          <a:solidFill>
                            <a:schemeClr val="tx1"/>
                          </a:solidFill>
                        </a:rPr>
                        <a:t>(S = spinner)</a:t>
                      </a:r>
                      <a:endParaRPr lang="en-US" dirty="0">
                        <a:solidFill>
                          <a:schemeClr val="tx1"/>
                        </a:solidFill>
                      </a:endParaRPr>
                    </a:p>
                  </a:txBody>
                  <a:tcPr/>
                </a:tc>
              </a:tr>
              <a:tr h="899142">
                <a:tc>
                  <a:txBody>
                    <a:bodyPr/>
                    <a:lstStyle/>
                    <a:p>
                      <a:r>
                        <a:rPr lang="en-US" sz="2800" dirty="0" err="1" smtClean="0"/>
                        <a:t>Gimel</a:t>
                      </a:r>
                      <a:endParaRPr lang="en-US" sz="2800" dirty="0"/>
                    </a:p>
                  </a:txBody>
                  <a:tcPr/>
                </a:tc>
                <a:tc>
                  <a:txBody>
                    <a:bodyPr/>
                    <a:lstStyle/>
                    <a:p>
                      <a:r>
                        <a:rPr lang="en-US" sz="2800" dirty="0" smtClean="0"/>
                        <a:t>S gets all</a:t>
                      </a:r>
                      <a:endParaRPr lang="en-US" sz="2800" dirty="0"/>
                    </a:p>
                  </a:txBody>
                  <a:tcPr/>
                </a:tc>
              </a:tr>
              <a:tr h="899142">
                <a:tc>
                  <a:txBody>
                    <a:bodyPr/>
                    <a:lstStyle/>
                    <a:p>
                      <a:r>
                        <a:rPr lang="en-US" sz="2800" dirty="0" smtClean="0"/>
                        <a:t>Hay</a:t>
                      </a:r>
                      <a:endParaRPr lang="en-US" sz="2800" dirty="0"/>
                    </a:p>
                  </a:txBody>
                  <a:tcPr/>
                </a:tc>
                <a:tc>
                  <a:txBody>
                    <a:bodyPr/>
                    <a:lstStyle/>
                    <a:p>
                      <a:r>
                        <a:rPr lang="en-US" sz="2800" dirty="0" smtClean="0"/>
                        <a:t>S gets</a:t>
                      </a:r>
                      <a:r>
                        <a:rPr lang="en-US" sz="2800" baseline="0" dirty="0" smtClean="0"/>
                        <a:t> half</a:t>
                      </a:r>
                      <a:endParaRPr lang="en-US" sz="2800" dirty="0"/>
                    </a:p>
                  </a:txBody>
                  <a:tcPr/>
                </a:tc>
              </a:tr>
              <a:tr h="899142">
                <a:tc>
                  <a:txBody>
                    <a:bodyPr/>
                    <a:lstStyle/>
                    <a:p>
                      <a:r>
                        <a:rPr lang="en-US" sz="2800" dirty="0" smtClean="0"/>
                        <a:t>Nun</a:t>
                      </a:r>
                      <a:endParaRPr lang="en-US" sz="2800" dirty="0"/>
                    </a:p>
                  </a:txBody>
                  <a:tcPr/>
                </a:tc>
                <a:tc>
                  <a:txBody>
                    <a:bodyPr/>
                    <a:lstStyle/>
                    <a:p>
                      <a:r>
                        <a:rPr lang="en-US" sz="2800" dirty="0" smtClean="0"/>
                        <a:t>nothing</a:t>
                      </a:r>
                      <a:endParaRPr lang="en-US" sz="2800" dirty="0"/>
                    </a:p>
                  </a:txBody>
                  <a:tcPr/>
                </a:tc>
              </a:tr>
              <a:tr h="899142">
                <a:tc>
                  <a:txBody>
                    <a:bodyPr/>
                    <a:lstStyle/>
                    <a:p>
                      <a:r>
                        <a:rPr lang="en-US" sz="2800" dirty="0" smtClean="0"/>
                        <a:t>Shin</a:t>
                      </a:r>
                      <a:endParaRPr lang="en-US" sz="2800" dirty="0"/>
                    </a:p>
                  </a:txBody>
                  <a:tcPr/>
                </a:tc>
                <a:tc>
                  <a:txBody>
                    <a:bodyPr/>
                    <a:lstStyle/>
                    <a:p>
                      <a:r>
                        <a:rPr lang="en-US" sz="2800" dirty="0" smtClean="0"/>
                        <a:t>S puts in 1</a:t>
                      </a:r>
                      <a:endParaRPr lang="en-US" sz="2800" dirty="0"/>
                    </a:p>
                  </a:txBody>
                  <a:tcPr/>
                </a:tc>
              </a:tr>
            </a:tbl>
          </a:graphicData>
        </a:graphic>
      </p:graphicFrame>
      <p:pic>
        <p:nvPicPr>
          <p:cNvPr id="27671"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8600" y="1981200"/>
            <a:ext cx="4191000" cy="4572000"/>
          </a:xfrm>
        </p:spPr>
      </p:pic>
    </p:spTree>
    <p:extLst>
      <p:ext uri="{BB962C8B-B14F-4D97-AF65-F5344CB8AC3E}">
        <p14:creationId xmlns:p14="http://schemas.microsoft.com/office/powerpoint/2010/main" val="3857792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lstStyle/>
          <a:p>
            <a:r>
              <a:rPr lang="en-US" sz="4000" dirty="0" smtClean="0"/>
              <a:t>Actual World example: sports/games</a:t>
            </a:r>
            <a:endParaRPr lang="en-US" sz="4000" dirty="0"/>
          </a:p>
        </p:txBody>
      </p:sp>
      <p:sp>
        <p:nvSpPr>
          <p:cNvPr id="3" name="Content Placeholder 2"/>
          <p:cNvSpPr>
            <a:spLocks noGrp="1"/>
          </p:cNvSpPr>
          <p:nvPr>
            <p:ph idx="1"/>
          </p:nvPr>
        </p:nvSpPr>
        <p:spPr>
          <a:xfrm>
            <a:off x="304800" y="1600200"/>
            <a:ext cx="8610600" cy="4525963"/>
          </a:xfrm>
        </p:spPr>
        <p:txBody>
          <a:bodyPr/>
          <a:lstStyle/>
          <a:p>
            <a:pPr marL="0" indent="0">
              <a:buNone/>
            </a:pPr>
            <a:r>
              <a:rPr lang="en-US" sz="3600" dirty="0"/>
              <a:t>s</a:t>
            </a:r>
            <a:r>
              <a:rPr lang="en-US" sz="3600" dirty="0" smtClean="0"/>
              <a:t>tatistics courses on sports </a:t>
            </a:r>
            <a:r>
              <a:rPr lang="en-US" sz="2000" dirty="0" smtClean="0"/>
              <a:t>(Tabor &amp; Franklin, 2012; </a:t>
            </a:r>
            <a:r>
              <a:rPr lang="en-US" sz="2000" dirty="0" err="1" smtClean="0"/>
              <a:t>Wiesner</a:t>
            </a:r>
            <a:r>
              <a:rPr lang="en-US" sz="2000" dirty="0" smtClean="0"/>
              <a:t>, 2013) </a:t>
            </a:r>
            <a:r>
              <a:rPr lang="en-US" sz="3600" dirty="0" smtClean="0"/>
              <a:t>or a particular sport such as baseball </a:t>
            </a:r>
            <a:r>
              <a:rPr lang="en-US" sz="2000" dirty="0" smtClean="0"/>
              <a:t>(Albert, 2003; Rothman, 2012)</a:t>
            </a:r>
            <a:endParaRPr lang="en-US" sz="2000" dirty="0"/>
          </a:p>
          <a:p>
            <a:pPr marL="0" indent="0">
              <a:buNone/>
            </a:pPr>
            <a:endParaRPr lang="en-US" sz="3600" dirty="0" smtClean="0"/>
          </a:p>
          <a:p>
            <a:pPr marL="0" indent="0">
              <a:buNone/>
            </a:pPr>
            <a:r>
              <a:rPr lang="en-US" sz="3600" dirty="0" smtClean="0"/>
              <a:t>Shonda Kuiper’s NSF project “games with a purpose”: </a:t>
            </a:r>
            <a:r>
              <a:rPr lang="en-US" sz="2400" dirty="0" smtClean="0"/>
              <a:t>http</a:t>
            </a:r>
            <a:r>
              <a:rPr lang="en-US" sz="2400" dirty="0"/>
              <a:t>://web.grinnell.edu/individuals/kuipers/stat2labs/Labs.html</a:t>
            </a:r>
          </a:p>
        </p:txBody>
      </p:sp>
    </p:spTree>
    <p:extLst>
      <p:ext uri="{BB962C8B-B14F-4D97-AF65-F5344CB8AC3E}">
        <p14:creationId xmlns:p14="http://schemas.microsoft.com/office/powerpoint/2010/main" val="3831232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lstStyle/>
          <a:p>
            <a:r>
              <a:rPr lang="en-US" sz="4000" dirty="0" smtClean="0"/>
              <a:t>Actual World example:</a:t>
            </a:r>
            <a:br>
              <a:rPr lang="en-US" sz="4000" dirty="0" smtClean="0"/>
            </a:br>
            <a:r>
              <a:rPr lang="en-US" sz="4000" dirty="0" smtClean="0"/>
              <a:t>engaged citizenship</a:t>
            </a:r>
            <a:endParaRPr lang="en-US" sz="4000" dirty="0"/>
          </a:p>
        </p:txBody>
      </p:sp>
      <p:sp>
        <p:nvSpPr>
          <p:cNvPr id="3" name="Content Placeholder 2"/>
          <p:cNvSpPr>
            <a:spLocks noGrp="1"/>
          </p:cNvSpPr>
          <p:nvPr>
            <p:ph idx="1"/>
          </p:nvPr>
        </p:nvSpPr>
        <p:spPr>
          <a:xfrm>
            <a:off x="304800" y="1600200"/>
            <a:ext cx="8610600" cy="4525963"/>
          </a:xfrm>
        </p:spPr>
        <p:txBody>
          <a:bodyPr/>
          <a:lstStyle/>
          <a:p>
            <a:pPr marL="0" indent="0">
              <a:buNone/>
            </a:pPr>
            <a:r>
              <a:rPr lang="en-US" sz="3600" dirty="0" smtClean="0"/>
              <a:t>Social justice </a:t>
            </a:r>
            <a:r>
              <a:rPr lang="en-US" sz="2000" dirty="0" smtClean="0"/>
              <a:t>(e.g., Lesser in March 2007 J</a:t>
            </a:r>
            <a:r>
              <a:rPr lang="en-US" sz="2000" i="1" dirty="0" smtClean="0"/>
              <a:t>SE</a:t>
            </a:r>
            <a:r>
              <a:rPr lang="en-US" sz="2000" dirty="0" smtClean="0"/>
              <a:t>)</a:t>
            </a:r>
          </a:p>
          <a:p>
            <a:pPr marL="0" indent="0">
              <a:buNone/>
            </a:pPr>
            <a:r>
              <a:rPr lang="en-US" sz="3600" dirty="0" smtClean="0"/>
              <a:t>Service learning </a:t>
            </a:r>
            <a:r>
              <a:rPr lang="en-US" sz="2000" dirty="0" smtClean="0"/>
              <a:t>(e.g., Amy Phelps in Nov. 2012 </a:t>
            </a:r>
            <a:r>
              <a:rPr lang="en-US" sz="2000" i="1" dirty="0" smtClean="0"/>
              <a:t>JSE</a:t>
            </a:r>
            <a:r>
              <a:rPr lang="en-US" sz="2000" dirty="0" smtClean="0"/>
              <a:t>)</a:t>
            </a:r>
          </a:p>
          <a:p>
            <a:pPr marL="0" indent="0">
              <a:buNone/>
            </a:pPr>
            <a:r>
              <a:rPr lang="en-US" sz="3600" dirty="0" smtClean="0"/>
              <a:t>Gapminder.org</a:t>
            </a:r>
          </a:p>
          <a:p>
            <a:pPr marL="0" indent="0">
              <a:buNone/>
            </a:pPr>
            <a:endParaRPr lang="en-US"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0950" y="3278314"/>
            <a:ext cx="5353050" cy="3576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9215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p</a:t>
            </a:r>
            <a:r>
              <a:rPr lang="en-US" sz="5400" dirty="0" smtClean="0"/>
              <a:t>resentation outline</a:t>
            </a:r>
            <a:endParaRPr lang="en-US" sz="5400" dirty="0"/>
          </a:p>
        </p:txBody>
      </p:sp>
      <p:sp>
        <p:nvSpPr>
          <p:cNvPr id="3" name="Content Placeholder 2"/>
          <p:cNvSpPr>
            <a:spLocks noGrp="1"/>
          </p:cNvSpPr>
          <p:nvPr>
            <p:ph idx="1"/>
          </p:nvPr>
        </p:nvSpPr>
        <p:spPr>
          <a:xfrm>
            <a:off x="228600" y="1600200"/>
            <a:ext cx="8610600" cy="4525963"/>
          </a:xfrm>
        </p:spPr>
        <p:txBody>
          <a:bodyPr/>
          <a:lstStyle/>
          <a:p>
            <a:r>
              <a:rPr lang="en-US" sz="3600" dirty="0" smtClean="0"/>
              <a:t>Motivations/importance</a:t>
            </a:r>
          </a:p>
          <a:p>
            <a:r>
              <a:rPr lang="en-US" sz="3600" dirty="0" smtClean="0"/>
              <a:t>Framework </a:t>
            </a:r>
          </a:p>
          <a:p>
            <a:r>
              <a:rPr lang="en-US" sz="3600" dirty="0" smtClean="0"/>
              <a:t>Examples</a:t>
            </a:r>
          </a:p>
          <a:p>
            <a:r>
              <a:rPr lang="en-US" sz="3600" dirty="0" smtClean="0">
                <a:solidFill>
                  <a:srgbClr val="FF0000"/>
                </a:solidFill>
              </a:rPr>
              <a:t>Benefits</a:t>
            </a:r>
          </a:p>
          <a:p>
            <a:r>
              <a:rPr lang="en-US" sz="3600" dirty="0" smtClean="0"/>
              <a:t>Future directions</a:t>
            </a:r>
          </a:p>
          <a:p>
            <a:r>
              <a:rPr lang="en-US" sz="3600" dirty="0" smtClean="0"/>
              <a:t>Q &amp; A</a:t>
            </a:r>
          </a:p>
        </p:txBody>
      </p:sp>
    </p:spTree>
    <p:extLst>
      <p:ext uri="{BB962C8B-B14F-4D97-AF65-F5344CB8AC3E}">
        <p14:creationId xmlns:p14="http://schemas.microsoft.com/office/powerpoint/2010/main" val="888200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639762"/>
          </a:xfrm>
        </p:spPr>
        <p:txBody>
          <a:bodyPr/>
          <a:lstStyle/>
          <a:p>
            <a:r>
              <a:rPr lang="en-US" sz="4000" dirty="0" smtClean="0"/>
              <a:t>BENEFITS </a:t>
            </a:r>
            <a:r>
              <a:rPr lang="en-US" sz="3600" dirty="0" smtClean="0"/>
              <a:t>of out-of-class experiences</a:t>
            </a:r>
            <a:endParaRPr lang="en-US" sz="3600" dirty="0"/>
          </a:p>
        </p:txBody>
      </p:sp>
      <p:sp>
        <p:nvSpPr>
          <p:cNvPr id="3" name="Content Placeholder 2"/>
          <p:cNvSpPr>
            <a:spLocks noGrp="1"/>
          </p:cNvSpPr>
          <p:nvPr>
            <p:ph idx="1"/>
          </p:nvPr>
        </p:nvSpPr>
        <p:spPr>
          <a:xfrm>
            <a:off x="152400" y="1066800"/>
            <a:ext cx="8763000" cy="4525963"/>
          </a:xfrm>
        </p:spPr>
        <p:txBody>
          <a:bodyPr/>
          <a:lstStyle/>
          <a:p>
            <a:pPr marL="0" indent="0">
              <a:buNone/>
            </a:pPr>
            <a:r>
              <a:rPr lang="en-US" sz="3600" dirty="0" smtClean="0"/>
              <a:t>Students own/control learning by hitting 	pause/rewind, take in more info 	through multiple input channels</a:t>
            </a:r>
            <a:r>
              <a:rPr lang="en-US" sz="1400" dirty="0" smtClean="0"/>
              <a:t> (Petty, 2010)</a:t>
            </a:r>
          </a:p>
          <a:p>
            <a:pPr marL="0" indent="0">
              <a:buNone/>
            </a:pPr>
            <a:r>
              <a:rPr lang="en-US" sz="3600" dirty="0" smtClean="0"/>
              <a:t>Extended practical work, active learning</a:t>
            </a:r>
          </a:p>
          <a:p>
            <a:pPr marL="0" indent="0">
              <a:buNone/>
            </a:pPr>
            <a:r>
              <a:rPr lang="en-US" sz="3600" dirty="0" smtClean="0"/>
              <a:t>Motivation</a:t>
            </a:r>
          </a:p>
          <a:p>
            <a:pPr marL="0" indent="0">
              <a:buNone/>
            </a:pPr>
            <a:r>
              <a:rPr lang="en-US" sz="3600" dirty="0" smtClean="0"/>
              <a:t>Contextualize, set up, and increase time    	for (flipped) in-class experiences</a:t>
            </a:r>
          </a:p>
          <a:p>
            <a:pPr marL="0" indent="0">
              <a:buNone/>
            </a:pPr>
            <a:r>
              <a:rPr lang="en-US" dirty="0" smtClean="0"/>
              <a:t>Hone teacher skills to cultivate engagement, incorporate questions, make real-world connections, </a:t>
            </a:r>
            <a:r>
              <a:rPr lang="en-US" dirty="0"/>
              <a:t>t</a:t>
            </a:r>
            <a:r>
              <a:rPr lang="en-US" dirty="0" smtClean="0"/>
              <a:t>ailor to student backgrounds</a:t>
            </a:r>
            <a:endParaRPr lang="en-US" sz="3600" dirty="0"/>
          </a:p>
        </p:txBody>
      </p:sp>
    </p:spTree>
    <p:extLst>
      <p:ext uri="{BB962C8B-B14F-4D97-AF65-F5344CB8AC3E}">
        <p14:creationId xmlns:p14="http://schemas.microsoft.com/office/powerpoint/2010/main" val="1971521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out-of-classroom contexts </a:t>
            </a:r>
            <a:r>
              <a:rPr lang="en-US" sz="3200" dirty="0" smtClean="0"/>
              <a:t>(</a:t>
            </a:r>
            <a:r>
              <a:rPr lang="en-US" sz="3200" dirty="0" err="1" smtClean="0"/>
              <a:t>Braund</a:t>
            </a:r>
            <a:r>
              <a:rPr lang="en-US" sz="3200" dirty="0" smtClean="0"/>
              <a:t> &amp; Reiss, 2006)</a:t>
            </a:r>
            <a:endParaRPr lang="en-US" sz="3200" dirty="0"/>
          </a:p>
        </p:txBody>
      </p:sp>
      <p:sp>
        <p:nvSpPr>
          <p:cNvPr id="3" name="Content Placeholder 2"/>
          <p:cNvSpPr>
            <a:spLocks noGrp="1"/>
          </p:cNvSpPr>
          <p:nvPr>
            <p:ph idx="1"/>
          </p:nvPr>
        </p:nvSpPr>
        <p:spPr>
          <a:xfrm>
            <a:off x="228600" y="1905000"/>
            <a:ext cx="8763000" cy="4525963"/>
          </a:xfrm>
        </p:spPr>
        <p:txBody>
          <a:bodyPr/>
          <a:lstStyle/>
          <a:p>
            <a:r>
              <a:rPr lang="en-US" sz="2800" dirty="0" smtClean="0"/>
              <a:t>Improved development and integration of concepts</a:t>
            </a:r>
          </a:p>
          <a:p>
            <a:r>
              <a:rPr lang="en-US" sz="2800" dirty="0" smtClean="0"/>
              <a:t>Extended and authentic practical work</a:t>
            </a:r>
          </a:p>
          <a:p>
            <a:r>
              <a:rPr lang="en-US" sz="2800" dirty="0" smtClean="0"/>
              <a:t>Access to rare material and to “big” </a:t>
            </a:r>
            <a:r>
              <a:rPr lang="en-US" sz="2800" strike="sngStrike" dirty="0" smtClean="0"/>
              <a:t>science</a:t>
            </a:r>
            <a:r>
              <a:rPr lang="en-US" sz="2800" dirty="0" smtClean="0"/>
              <a:t> </a:t>
            </a:r>
            <a:r>
              <a:rPr lang="en-US" sz="2800" dirty="0" smtClean="0">
                <a:solidFill>
                  <a:srgbClr val="FF0000"/>
                </a:solidFill>
              </a:rPr>
              <a:t>data</a:t>
            </a:r>
          </a:p>
          <a:p>
            <a:r>
              <a:rPr lang="en-US" sz="2800" dirty="0" smtClean="0"/>
              <a:t>Attitudes to school science: stimulating further learning</a:t>
            </a:r>
          </a:p>
          <a:p>
            <a:r>
              <a:rPr lang="en-US" sz="2800" dirty="0" smtClean="0"/>
              <a:t>Social outcomes: collaborative work and responsibility for learning</a:t>
            </a:r>
            <a:endParaRPr lang="en-US" sz="2800" dirty="0"/>
          </a:p>
        </p:txBody>
      </p:sp>
    </p:spTree>
    <p:extLst>
      <p:ext uri="{BB962C8B-B14F-4D97-AF65-F5344CB8AC3E}">
        <p14:creationId xmlns:p14="http://schemas.microsoft.com/office/powerpoint/2010/main" val="4211166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pitfalls of informal contexts</a:t>
            </a:r>
            <a:endParaRPr lang="en-US" dirty="0"/>
          </a:p>
        </p:txBody>
      </p:sp>
      <p:sp>
        <p:nvSpPr>
          <p:cNvPr id="3" name="Content Placeholder 2"/>
          <p:cNvSpPr>
            <a:spLocks noGrp="1"/>
          </p:cNvSpPr>
          <p:nvPr>
            <p:ph idx="1"/>
          </p:nvPr>
        </p:nvSpPr>
        <p:spPr/>
        <p:txBody>
          <a:bodyPr/>
          <a:lstStyle/>
          <a:p>
            <a:r>
              <a:rPr lang="en-US" dirty="0" smtClean="0"/>
              <a:t>Learning may not be substantial</a:t>
            </a:r>
          </a:p>
          <a:p>
            <a:r>
              <a:rPr lang="en-US" dirty="0" smtClean="0"/>
              <a:t>Misconceptions may be initiated/fostered</a:t>
            </a:r>
          </a:p>
          <a:p>
            <a:r>
              <a:rPr lang="en-US" dirty="0" smtClean="0"/>
              <a:t>Agenda may be on engagement more than on educational gains</a:t>
            </a:r>
          </a:p>
          <a:p>
            <a:pPr marL="0" indent="0">
              <a:buNone/>
            </a:pPr>
            <a:endParaRPr lang="en-US" dirty="0"/>
          </a:p>
        </p:txBody>
      </p:sp>
    </p:spTree>
    <p:extLst>
      <p:ext uri="{BB962C8B-B14F-4D97-AF65-F5344CB8AC3E}">
        <p14:creationId xmlns:p14="http://schemas.microsoft.com/office/powerpoint/2010/main" val="1306167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639762"/>
          </a:xfrm>
        </p:spPr>
        <p:txBody>
          <a:bodyPr/>
          <a:lstStyle/>
          <a:p>
            <a:r>
              <a:rPr lang="en-US" sz="4000" dirty="0" smtClean="0"/>
              <a:t>FUTURE DIRECTIONS</a:t>
            </a:r>
            <a:endParaRPr lang="en-US" sz="4000" dirty="0"/>
          </a:p>
        </p:txBody>
      </p:sp>
      <p:sp>
        <p:nvSpPr>
          <p:cNvPr id="3" name="Content Placeholder 2"/>
          <p:cNvSpPr>
            <a:spLocks noGrp="1"/>
          </p:cNvSpPr>
          <p:nvPr>
            <p:ph idx="1"/>
          </p:nvPr>
        </p:nvSpPr>
        <p:spPr>
          <a:xfrm>
            <a:off x="76200" y="990600"/>
            <a:ext cx="9067800" cy="4906963"/>
          </a:xfrm>
        </p:spPr>
        <p:txBody>
          <a:bodyPr/>
          <a:lstStyle/>
          <a:p>
            <a:pPr marL="0" indent="0">
              <a:buNone/>
            </a:pPr>
            <a:r>
              <a:rPr lang="en-US" sz="3600" dirty="0" smtClean="0"/>
              <a:t>Address the pitfalls on the previous slide</a:t>
            </a:r>
          </a:p>
          <a:p>
            <a:pPr marL="0" indent="0">
              <a:buNone/>
            </a:pPr>
            <a:r>
              <a:rPr lang="en-US" sz="3600" dirty="0" smtClean="0"/>
              <a:t>Broaden collection (e.g., add non-US 	examples)</a:t>
            </a:r>
          </a:p>
          <a:p>
            <a:pPr marL="0" indent="0">
              <a:buNone/>
            </a:pPr>
            <a:r>
              <a:rPr lang="en-US" sz="3600" dirty="0" smtClean="0"/>
              <a:t>Give implementation guidelines</a:t>
            </a:r>
          </a:p>
          <a:p>
            <a:pPr marL="0" indent="0">
              <a:buNone/>
            </a:pPr>
            <a:r>
              <a:rPr lang="en-US" sz="3600" dirty="0" smtClean="0"/>
              <a:t>Collect data on examples’ effectiveness to 	motivate learning, improve attitudes, 	decrease anxiety towards statistics</a:t>
            </a:r>
          </a:p>
          <a:p>
            <a:pPr marL="0" indent="0">
              <a:buNone/>
            </a:pPr>
            <a:r>
              <a:rPr lang="en-US" sz="2800" dirty="0" smtClean="0"/>
              <a:t>           [one result (</a:t>
            </a:r>
            <a:r>
              <a:rPr lang="en-US" sz="2800" i="1" dirty="0" smtClean="0"/>
              <a:t>p</a:t>
            </a:r>
            <a:r>
              <a:rPr lang="en-US" sz="2800" dirty="0" smtClean="0"/>
              <a:t> = .04)  from our NSF study: </a:t>
            </a:r>
          </a:p>
          <a:p>
            <a:pPr marL="0" indent="0">
              <a:buNone/>
            </a:pPr>
            <a:r>
              <a:rPr lang="en-US" sz="2800" dirty="0" smtClean="0"/>
              <a:t>exposure to songs in LMS increased </a:t>
            </a:r>
            <a:r>
              <a:rPr lang="en-US" sz="2800" u="sng" dirty="0" smtClean="0"/>
              <a:t>learning</a:t>
            </a:r>
            <a:r>
              <a:rPr lang="en-US" sz="2800" dirty="0" smtClean="0"/>
              <a:t>; </a:t>
            </a:r>
          </a:p>
          <a:p>
            <a:pPr marL="0" indent="0">
              <a:buNone/>
            </a:pPr>
            <a:r>
              <a:rPr lang="en-US" sz="2800" dirty="0" smtClean="0"/>
              <a:t>see ICOTS9 poster #40 and </a:t>
            </a:r>
            <a:r>
              <a:rPr lang="en-US" sz="2800" dirty="0" err="1" smtClean="0"/>
              <a:t>eCOTS</a:t>
            </a:r>
            <a:r>
              <a:rPr lang="en-US" sz="2800" dirty="0" smtClean="0"/>
              <a:t> breakout session]</a:t>
            </a:r>
          </a:p>
        </p:txBody>
      </p:sp>
    </p:spTree>
    <p:extLst>
      <p:ext uri="{BB962C8B-B14F-4D97-AF65-F5344CB8AC3E}">
        <p14:creationId xmlns:p14="http://schemas.microsoft.com/office/powerpoint/2010/main" val="729534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p</a:t>
            </a:r>
            <a:r>
              <a:rPr lang="en-US" sz="5400" dirty="0" smtClean="0"/>
              <a:t>resentation outline</a:t>
            </a:r>
            <a:endParaRPr lang="en-US" sz="5400" dirty="0"/>
          </a:p>
        </p:txBody>
      </p:sp>
      <p:sp>
        <p:nvSpPr>
          <p:cNvPr id="3" name="Content Placeholder 2"/>
          <p:cNvSpPr>
            <a:spLocks noGrp="1"/>
          </p:cNvSpPr>
          <p:nvPr>
            <p:ph idx="1"/>
          </p:nvPr>
        </p:nvSpPr>
        <p:spPr>
          <a:xfrm>
            <a:off x="228600" y="1600200"/>
            <a:ext cx="8610600" cy="4525963"/>
          </a:xfrm>
        </p:spPr>
        <p:txBody>
          <a:bodyPr/>
          <a:lstStyle/>
          <a:p>
            <a:r>
              <a:rPr lang="en-US" sz="3600" dirty="0" smtClean="0"/>
              <a:t>Motivations/importance</a:t>
            </a:r>
          </a:p>
          <a:p>
            <a:r>
              <a:rPr lang="en-US" sz="3600" dirty="0" smtClean="0"/>
              <a:t>Framework </a:t>
            </a:r>
          </a:p>
          <a:p>
            <a:r>
              <a:rPr lang="en-US" sz="3600" dirty="0" smtClean="0"/>
              <a:t>Examples</a:t>
            </a:r>
          </a:p>
          <a:p>
            <a:r>
              <a:rPr lang="en-US" sz="3600" dirty="0" smtClean="0"/>
              <a:t>Benefits</a:t>
            </a:r>
          </a:p>
          <a:p>
            <a:r>
              <a:rPr lang="en-US" sz="3600" dirty="0" smtClean="0"/>
              <a:t>Future directions</a:t>
            </a:r>
          </a:p>
          <a:p>
            <a:r>
              <a:rPr lang="en-US" sz="3600" dirty="0" smtClean="0"/>
              <a:t>Q &amp; A</a:t>
            </a:r>
          </a:p>
        </p:txBody>
      </p:sp>
    </p:spTree>
    <p:extLst>
      <p:ext uri="{BB962C8B-B14F-4D97-AF65-F5344CB8AC3E}">
        <p14:creationId xmlns:p14="http://schemas.microsoft.com/office/powerpoint/2010/main" val="89314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dirty="0" smtClean="0"/>
              <a:t/>
            </a:r>
            <a:br>
              <a:rPr lang="en-US" dirty="0" smtClean="0"/>
            </a:br>
            <a:r>
              <a:rPr lang="en-US" dirty="0" smtClean="0"/>
              <a:t>Thank you for coming!</a:t>
            </a:r>
            <a:br>
              <a:rPr lang="en-US" dirty="0" smtClean="0"/>
            </a:br>
            <a:r>
              <a:rPr lang="en-US" sz="1400" dirty="0"/>
              <a:t/>
            </a:r>
            <a:br>
              <a:rPr lang="en-US" sz="1400" dirty="0"/>
            </a:br>
            <a:r>
              <a:rPr lang="en-US" i="1" dirty="0" smtClean="0"/>
              <a:t>QUESTIONS?</a:t>
            </a:r>
            <a:endParaRPr lang="en-US" i="1" dirty="0"/>
          </a:p>
        </p:txBody>
      </p:sp>
      <p:sp>
        <p:nvSpPr>
          <p:cNvPr id="3" name="Content Placeholder 2"/>
          <p:cNvSpPr>
            <a:spLocks noGrp="1"/>
          </p:cNvSpPr>
          <p:nvPr>
            <p:ph idx="1"/>
          </p:nvPr>
        </p:nvSpPr>
        <p:spPr>
          <a:xfrm>
            <a:off x="228600" y="2362200"/>
            <a:ext cx="8382000" cy="3810000"/>
          </a:xfrm>
        </p:spPr>
        <p:txBody>
          <a:bodyPr/>
          <a:lstStyle/>
          <a:p>
            <a:pPr marL="0" indent="0">
              <a:buNone/>
            </a:pPr>
            <a:r>
              <a:rPr lang="en-US" dirty="0" smtClean="0">
                <a:solidFill>
                  <a:srgbClr val="FF0000"/>
                </a:solidFill>
              </a:rPr>
              <a:t>“Teaching Statistics for </a:t>
            </a:r>
          </a:p>
          <a:p>
            <a:pPr marL="0" indent="0">
              <a:buNone/>
            </a:pPr>
            <a:r>
              <a:rPr lang="en-US" dirty="0" smtClean="0">
                <a:solidFill>
                  <a:srgbClr val="FF0000"/>
                </a:solidFill>
              </a:rPr>
              <a:t>Engagement </a:t>
            </a:r>
          </a:p>
          <a:p>
            <a:pPr marL="0" indent="0">
              <a:buNone/>
            </a:pPr>
            <a:r>
              <a:rPr lang="en-US" dirty="0" smtClean="0">
                <a:solidFill>
                  <a:srgbClr val="FF0000"/>
                </a:solidFill>
              </a:rPr>
              <a:t>Beyond Classroom Walls”</a:t>
            </a:r>
          </a:p>
          <a:p>
            <a:pPr marL="0" indent="0">
              <a:buNone/>
            </a:pPr>
            <a:endParaRPr lang="en-US" dirty="0"/>
          </a:p>
          <a:p>
            <a:pPr marL="0" indent="0">
              <a:buNone/>
            </a:pPr>
            <a:r>
              <a:rPr lang="en-US" sz="4000" dirty="0" smtClean="0"/>
              <a:t>Dr. Lawrence M. Lesser</a:t>
            </a:r>
          </a:p>
          <a:p>
            <a:pPr marL="0" indent="0">
              <a:buNone/>
            </a:pPr>
            <a:r>
              <a:rPr lang="en-US" dirty="0" smtClean="0"/>
              <a:t>The University of Texas at El Paso</a:t>
            </a:r>
          </a:p>
          <a:p>
            <a:pPr marL="0" indent="0">
              <a:buNone/>
            </a:pPr>
            <a:r>
              <a:rPr lang="en-US" dirty="0" err="1" smtClean="0">
                <a:solidFill>
                  <a:srgbClr val="FF0000"/>
                </a:solidFill>
              </a:rPr>
              <a:t>Lesser@utep.edu</a:t>
            </a:r>
            <a:endParaRPr lang="en-US" dirty="0">
              <a:solidFill>
                <a:srgbClr val="FF0000"/>
              </a:solidFill>
            </a:endParaRPr>
          </a:p>
          <a:p>
            <a:pPr marL="0" indent="0">
              <a:buNone/>
            </a:pPr>
            <a:endParaRPr lang="en-US" sz="2000" dirty="0" smtClean="0"/>
          </a:p>
          <a:p>
            <a:pPr marL="0" indent="0">
              <a:buNone/>
            </a:pPr>
            <a:endParaRPr lang="en-US" sz="2000" dirty="0" smtClean="0"/>
          </a:p>
          <a:p>
            <a:pPr marL="0" indent="0">
              <a:buNone/>
            </a:pPr>
            <a:endParaRPr lang="en-US" sz="2000" dirty="0"/>
          </a:p>
        </p:txBody>
      </p:sp>
      <p:pic>
        <p:nvPicPr>
          <p:cNvPr id="4" name="Picture 5" descr="ut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5257800"/>
            <a:ext cx="19939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7208" y="1295400"/>
            <a:ext cx="25146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7225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15634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z="3200" b="1" smtClean="0">
                <a:ea typeface="ＭＳ Ｐゴシック" pitchFamily="34" charset="-128"/>
              </a:rPr>
              <a:t/>
            </a:r>
            <a:br>
              <a:rPr lang="en-US" altLang="en-US" sz="3200" b="1" smtClean="0">
                <a:ea typeface="ＭＳ Ｐゴシック" pitchFamily="34" charset="-128"/>
              </a:rPr>
            </a:br>
            <a:r>
              <a:rPr lang="en-US" altLang="en-US" sz="3200" b="1" smtClean="0">
                <a:ea typeface="ＭＳ Ｐゴシック" pitchFamily="34" charset="-128"/>
              </a:rPr>
              <a:t>“It’s a Sign: A Connection between Correlation and Slope”</a:t>
            </a:r>
            <a:br>
              <a:rPr lang="en-US" altLang="en-US" sz="3200" b="1" smtClean="0">
                <a:ea typeface="ＭＳ Ｐゴシック" pitchFamily="34" charset="-128"/>
              </a:rPr>
            </a:br>
            <a:r>
              <a:rPr lang="en-US" altLang="en-US" sz="2000" b="1" smtClean="0">
                <a:ea typeface="ＭＳ Ｐゴシック" pitchFamily="34" charset="-128"/>
              </a:rPr>
              <a:t>(students randomly assigned to include the </a:t>
            </a:r>
            <a:r>
              <a:rPr lang="en-US" altLang="en-US" sz="2000" b="1" smtClean="0">
                <a:solidFill>
                  <a:srgbClr val="FF0000"/>
                </a:solidFill>
                <a:ea typeface="ＭＳ Ｐゴシック" pitchFamily="34" charset="-128"/>
              </a:rPr>
              <a:t>red</a:t>
            </a:r>
            <a:r>
              <a:rPr lang="en-US" altLang="en-US" sz="2000" b="1" smtClean="0">
                <a:ea typeface="ＭＳ Ｐゴシック" pitchFamily="34" charset="-128"/>
              </a:rPr>
              <a:t> part or not)</a:t>
            </a:r>
            <a:r>
              <a:rPr lang="en-US" altLang="en-US" smtClean="0">
                <a:ea typeface="ＭＳ Ｐゴシック" pitchFamily="34" charset="-128"/>
              </a:rPr>
              <a:t/>
            </a:r>
            <a:br>
              <a:rPr lang="en-US" altLang="en-US" smtClean="0">
                <a:ea typeface="ＭＳ Ｐゴシック" pitchFamily="34" charset="-128"/>
              </a:rPr>
            </a:br>
            <a:endParaRPr lang="en-US" altLang="en-US" smtClean="0">
              <a:ea typeface="ＭＳ Ｐゴシック" pitchFamily="34" charset="-128"/>
            </a:endParaRPr>
          </a:p>
        </p:txBody>
      </p:sp>
      <p:sp>
        <p:nvSpPr>
          <p:cNvPr id="7171" name="Content Placeholder 2"/>
          <p:cNvSpPr>
            <a:spLocks noGrp="1"/>
          </p:cNvSpPr>
          <p:nvPr>
            <p:ph sz="half" idx="1"/>
          </p:nvPr>
        </p:nvSpPr>
        <p:spPr>
          <a:xfrm>
            <a:off x="457200" y="1600200"/>
            <a:ext cx="4038600" cy="4525963"/>
          </a:xfrm>
        </p:spPr>
        <p:txBody>
          <a:bodyPr/>
          <a:lstStyle/>
          <a:p>
            <a:pPr marL="0" indent="0">
              <a:buFontTx/>
              <a:buNone/>
            </a:pPr>
            <a:r>
              <a:rPr lang="en-US" altLang="en-US" sz="1200" smtClean="0">
                <a:ea typeface="ＭＳ Ｐゴシック" pitchFamily="34" charset="-128"/>
              </a:rPr>
              <a:t>The correlation coefficient </a:t>
            </a:r>
            <a:r>
              <a:rPr lang="en-US" altLang="en-US" sz="1200" i="1" smtClean="0">
                <a:ea typeface="ＭＳ Ｐゴシック" pitchFamily="34" charset="-128"/>
              </a:rPr>
              <a:t>r</a:t>
            </a:r>
            <a:r>
              <a:rPr lang="en-US" altLang="en-US" sz="1200" smtClean="0">
                <a:ea typeface="ＭＳ Ｐゴシック" pitchFamily="34" charset="-128"/>
              </a:rPr>
              <a:t> tells us something about the strength and linear relationship of a scatterplot of data.  By strength, we mean how tightly the points cluster around the regression line (i.e., the line of best fit).  All else being equal, a correlation value of </a:t>
            </a:r>
            <a:r>
              <a:rPr lang="en-US" altLang="en-US" sz="1200" i="1" smtClean="0">
                <a:ea typeface="ＭＳ Ｐゴシック" pitchFamily="34" charset="-128"/>
              </a:rPr>
              <a:t>r</a:t>
            </a:r>
            <a:r>
              <a:rPr lang="en-US" altLang="en-US" sz="1200" smtClean="0">
                <a:ea typeface="ＭＳ Ｐゴシック" pitchFamily="34" charset="-128"/>
              </a:rPr>
              <a:t> = .7 (or </a:t>
            </a:r>
            <a:r>
              <a:rPr lang="en-US" altLang="en-US" sz="1200" i="1" smtClean="0">
                <a:ea typeface="ＭＳ Ｐゴシック" pitchFamily="34" charset="-128"/>
              </a:rPr>
              <a:t>r</a:t>
            </a:r>
            <a:r>
              <a:rPr lang="en-US" altLang="en-US" sz="1200" smtClean="0">
                <a:ea typeface="ＭＳ Ｐゴシック" pitchFamily="34" charset="-128"/>
              </a:rPr>
              <a:t> = -.7) generally indicates a stronger linear relationship than a value such as </a:t>
            </a:r>
            <a:r>
              <a:rPr lang="en-US" altLang="en-US" sz="1200" i="1" smtClean="0">
                <a:ea typeface="ＭＳ Ｐゴシック" pitchFamily="34" charset="-128"/>
              </a:rPr>
              <a:t>r</a:t>
            </a:r>
            <a:r>
              <a:rPr lang="en-US" altLang="en-US" sz="1200" smtClean="0">
                <a:ea typeface="ＭＳ Ｐゴシック" pitchFamily="34" charset="-128"/>
              </a:rPr>
              <a:t> = .3 (or </a:t>
            </a:r>
            <a:r>
              <a:rPr lang="en-US" altLang="en-US" sz="1200" i="1" smtClean="0">
                <a:ea typeface="ＭＳ Ｐゴシック" pitchFamily="34" charset="-128"/>
              </a:rPr>
              <a:t>r</a:t>
            </a:r>
            <a:r>
              <a:rPr lang="en-US" altLang="en-US" sz="1200" smtClean="0">
                <a:ea typeface="ＭＳ Ｐゴシック" pitchFamily="34" charset="-128"/>
              </a:rPr>
              <a:t> = -.3). </a:t>
            </a:r>
          </a:p>
          <a:p>
            <a:pPr marL="0" indent="0">
              <a:buFontTx/>
              <a:buNone/>
            </a:pPr>
            <a:r>
              <a:rPr lang="en-US" altLang="en-US" sz="1200" smtClean="0">
                <a:ea typeface="ＭＳ Ｐゴシック" pitchFamily="34" charset="-128"/>
              </a:rPr>
              <a:t> </a:t>
            </a:r>
          </a:p>
          <a:p>
            <a:pPr marL="0" indent="0">
              <a:buFontTx/>
              <a:buNone/>
            </a:pPr>
            <a:r>
              <a:rPr lang="en-US" altLang="en-US" sz="1200" smtClean="0">
                <a:ea typeface="ＭＳ Ｐゴシック" pitchFamily="34" charset="-128"/>
              </a:rPr>
              <a:t>The direction of the relationship has to do with the sign of </a:t>
            </a:r>
            <a:r>
              <a:rPr lang="en-US" altLang="en-US" sz="1200" i="1" smtClean="0">
                <a:ea typeface="ＭＳ Ｐゴシック" pitchFamily="34" charset="-128"/>
              </a:rPr>
              <a:t>r</a:t>
            </a:r>
            <a:r>
              <a:rPr lang="en-US" altLang="en-US" sz="1200" smtClean="0">
                <a:ea typeface="ＭＳ Ｐゴシック" pitchFamily="34" charset="-128"/>
              </a:rPr>
              <a:t>.  If </a:t>
            </a:r>
            <a:r>
              <a:rPr lang="en-US" altLang="en-US" sz="1200" i="1" smtClean="0">
                <a:ea typeface="ＭＳ Ｐゴシック" pitchFamily="34" charset="-128"/>
              </a:rPr>
              <a:t>r</a:t>
            </a:r>
            <a:r>
              <a:rPr lang="en-US" altLang="en-US" sz="1200" smtClean="0">
                <a:ea typeface="ＭＳ Ｐゴシック" pitchFamily="34" charset="-128"/>
              </a:rPr>
              <a:t> &gt; 0, we have positive correlation, which means higher values of Y are associated with higher values of X, and lower values of Y are associated with lower values of X.  In other words, X and Y go up and down together.  Such a scatterplot would be described best with a line of fit that has a positive slope, and indeed this is always the case:  positive correlation happens when the regression line slope is positive.   Likewise, </a:t>
            </a:r>
            <a:r>
              <a:rPr lang="en-US" altLang="en-US" sz="1200" i="1" smtClean="0">
                <a:ea typeface="ＭＳ Ｐゴシック" pitchFamily="34" charset="-128"/>
              </a:rPr>
              <a:t>r</a:t>
            </a:r>
            <a:r>
              <a:rPr lang="en-US" altLang="en-US" sz="1200" smtClean="0">
                <a:ea typeface="ＭＳ Ｐゴシック" pitchFamily="34" charset="-128"/>
              </a:rPr>
              <a:t> &lt; 0 means negative correlation, with X and Y moving in opposite directions from each other, thus suggesting a line of fit with a negative slope.  Finally, a scatterplot with no real linear trend at all (i.e., </a:t>
            </a:r>
            <a:r>
              <a:rPr lang="en-US" altLang="en-US" sz="1200" i="1" smtClean="0">
                <a:ea typeface="ＭＳ Ｐゴシック" pitchFamily="34" charset="-128"/>
              </a:rPr>
              <a:t>r</a:t>
            </a:r>
            <a:r>
              <a:rPr lang="en-US" altLang="en-US" sz="1200" smtClean="0">
                <a:ea typeface="ＭＳ Ｐゴシック" pitchFamily="34" charset="-128"/>
              </a:rPr>
              <a:t> = 0) would have a line of fit that is horizontal, which means slope of 0.  Whether positive, negative, or zero, the sign of the correlation </a:t>
            </a:r>
            <a:r>
              <a:rPr lang="en-US" altLang="en-US" sz="1200" i="1" smtClean="0">
                <a:ea typeface="ＭＳ Ｐゴシック" pitchFamily="34" charset="-128"/>
              </a:rPr>
              <a:t>r</a:t>
            </a:r>
            <a:r>
              <a:rPr lang="en-US" altLang="en-US" sz="1200" smtClean="0">
                <a:ea typeface="ＭＳ Ｐゴシック" pitchFamily="34" charset="-128"/>
              </a:rPr>
              <a:t> is the same as the sign of the slope of the line. </a:t>
            </a:r>
          </a:p>
          <a:p>
            <a:pPr marL="0" indent="0">
              <a:buFontTx/>
              <a:buNone/>
            </a:pPr>
            <a:r>
              <a:rPr lang="en-US" altLang="en-US" smtClean="0">
                <a:ea typeface="ＭＳ Ｐゴシック" pitchFamily="34" charset="-128"/>
              </a:rPr>
              <a:t> </a:t>
            </a:r>
          </a:p>
          <a:p>
            <a:pPr marL="0" indent="0">
              <a:buFontTx/>
              <a:buNone/>
            </a:pPr>
            <a:r>
              <a:rPr lang="en-US" altLang="en-US" smtClean="0">
                <a:ea typeface="ＭＳ Ｐゴシック" pitchFamily="34" charset="-128"/>
              </a:rPr>
              <a:t> </a:t>
            </a:r>
          </a:p>
          <a:p>
            <a:pPr marL="0" indent="0">
              <a:buFontTx/>
              <a:buNone/>
            </a:pPr>
            <a:r>
              <a:rPr lang="en-US" altLang="en-US" b="1" smtClean="0">
                <a:ea typeface="ＭＳ Ｐゴシック" pitchFamily="34" charset="-128"/>
              </a:rPr>
              <a:t> </a:t>
            </a:r>
            <a:endParaRPr lang="en-US" altLang="en-US" smtClean="0">
              <a:ea typeface="ＭＳ Ｐゴシック" pitchFamily="34" charset="-128"/>
            </a:endParaRPr>
          </a:p>
          <a:p>
            <a:pPr marL="0" indent="0"/>
            <a:endParaRPr lang="en-US" altLang="en-US" smtClean="0">
              <a:ea typeface="ＭＳ Ｐゴシック" pitchFamily="34" charset="-128"/>
            </a:endParaRPr>
          </a:p>
        </p:txBody>
      </p:sp>
      <p:sp>
        <p:nvSpPr>
          <p:cNvPr id="7172" name="Content Placeholder 3"/>
          <p:cNvSpPr>
            <a:spLocks noGrp="1"/>
          </p:cNvSpPr>
          <p:nvPr>
            <p:ph sz="half" idx="2"/>
          </p:nvPr>
        </p:nvSpPr>
        <p:spPr>
          <a:xfrm>
            <a:off x="4648200" y="1600200"/>
            <a:ext cx="4114800" cy="4525963"/>
          </a:xfrm>
        </p:spPr>
        <p:txBody>
          <a:bodyPr/>
          <a:lstStyle/>
          <a:p>
            <a:pPr marL="0" indent="0">
              <a:buFontTx/>
              <a:buNone/>
            </a:pPr>
            <a:r>
              <a:rPr lang="en-US" altLang="en-US" sz="1200" smtClean="0">
                <a:solidFill>
                  <a:srgbClr val="FF0000"/>
                </a:solidFill>
                <a:ea typeface="ＭＳ Ｐゴシック" pitchFamily="34" charset="-128"/>
              </a:rPr>
              <a:t>Here are lyrics to a song (sung to the tune of the familiar folk tune “Twinkle, Twinkle Little Star” that helped you learn the alphabet) to help you rehearse and permanently acquire this fact in your mind:</a:t>
            </a:r>
          </a:p>
          <a:p>
            <a:pPr marL="0" indent="0">
              <a:buFontTx/>
              <a:buNone/>
            </a:pPr>
            <a:r>
              <a:rPr lang="en-US" altLang="en-US" sz="1200" b="1" smtClean="0">
                <a:solidFill>
                  <a:srgbClr val="FF0000"/>
                </a:solidFill>
                <a:ea typeface="ＭＳ Ｐゴシック" pitchFamily="34" charset="-128"/>
              </a:rPr>
              <a:t> </a:t>
            </a:r>
            <a:endParaRPr lang="en-US" altLang="en-US" sz="1200" smtClean="0">
              <a:solidFill>
                <a:srgbClr val="FF0000"/>
              </a:solidFill>
              <a:ea typeface="ＭＳ Ｐゴシック" pitchFamily="34" charset="-128"/>
            </a:endParaRPr>
          </a:p>
          <a:p>
            <a:pPr marL="0" indent="0">
              <a:buFontTx/>
              <a:buNone/>
            </a:pPr>
            <a:r>
              <a:rPr lang="en-US" altLang="en-US" sz="1200" b="1" smtClean="0">
                <a:solidFill>
                  <a:srgbClr val="FF0000"/>
                </a:solidFill>
                <a:ea typeface="ＭＳ Ｐゴシック" pitchFamily="34" charset="-128"/>
              </a:rPr>
              <a:t>Correlation Song </a:t>
            </a:r>
            <a:r>
              <a:rPr lang="en-US" altLang="en-US" sz="1200" smtClean="0">
                <a:solidFill>
                  <a:srgbClr val="FF0000"/>
                </a:solidFill>
                <a:ea typeface="ＭＳ Ｐゴシック" pitchFamily="34" charset="-128"/>
              </a:rPr>
              <a:t>(lyric © 2013 Lawrence M. Lesser)</a:t>
            </a:r>
          </a:p>
          <a:p>
            <a:pPr marL="0" indent="0">
              <a:buFontTx/>
              <a:buNone/>
            </a:pPr>
            <a:r>
              <a:rPr lang="en-US" altLang="en-US" sz="1200" smtClean="0">
                <a:solidFill>
                  <a:srgbClr val="FF0000"/>
                </a:solidFill>
                <a:ea typeface="ＭＳ Ｐゴシック" pitchFamily="34" charset="-128"/>
              </a:rPr>
              <a:t>Are points near a line, or far?</a:t>
            </a:r>
          </a:p>
          <a:p>
            <a:pPr marL="0" indent="0">
              <a:buFontTx/>
              <a:buNone/>
            </a:pPr>
            <a:r>
              <a:rPr lang="en-US" altLang="en-US" sz="1200" smtClean="0">
                <a:solidFill>
                  <a:srgbClr val="FF0000"/>
                </a:solidFill>
                <a:ea typeface="ＭＳ Ｐゴシック" pitchFamily="34" charset="-128"/>
              </a:rPr>
              <a:t>What’s the correlation,</a:t>
            </a:r>
            <a:r>
              <a:rPr lang="en-US" altLang="en-US" sz="1200" i="1" smtClean="0">
                <a:solidFill>
                  <a:srgbClr val="FF0000"/>
                </a:solidFill>
                <a:ea typeface="ＭＳ Ｐゴシック" pitchFamily="34" charset="-128"/>
              </a:rPr>
              <a:t> r</a:t>
            </a:r>
            <a:r>
              <a:rPr lang="en-US" altLang="en-US" sz="1200" smtClean="0">
                <a:solidFill>
                  <a:srgbClr val="FF0000"/>
                </a:solidFill>
                <a:ea typeface="ＭＳ Ｐゴシック" pitchFamily="34" charset="-128"/>
              </a:rPr>
              <a:t>?</a:t>
            </a:r>
          </a:p>
          <a:p>
            <a:pPr marL="0" indent="0">
              <a:buFontTx/>
              <a:buNone/>
            </a:pPr>
            <a:r>
              <a:rPr lang="en-US" altLang="en-US" sz="1200" smtClean="0">
                <a:solidFill>
                  <a:srgbClr val="FF0000"/>
                </a:solidFill>
                <a:ea typeface="ＭＳ Ｐゴシック" pitchFamily="34" charset="-128"/>
              </a:rPr>
              <a:t>If the fit supports a line,</a:t>
            </a:r>
          </a:p>
          <a:p>
            <a:pPr marL="0" indent="0">
              <a:buFontTx/>
              <a:buNone/>
            </a:pPr>
            <a:r>
              <a:rPr lang="en-US" altLang="en-US" sz="1200" smtClean="0">
                <a:solidFill>
                  <a:srgbClr val="FF0000"/>
                </a:solidFill>
                <a:ea typeface="ＭＳ Ｐゴシック" pitchFamily="34" charset="-128"/>
              </a:rPr>
              <a:t>Its slope and </a:t>
            </a:r>
            <a:r>
              <a:rPr lang="en-US" altLang="en-US" sz="1200" i="1" smtClean="0">
                <a:solidFill>
                  <a:srgbClr val="FF0000"/>
                </a:solidFill>
                <a:ea typeface="ＭＳ Ｐゴシック" pitchFamily="34" charset="-128"/>
              </a:rPr>
              <a:t>r</a:t>
            </a:r>
            <a:r>
              <a:rPr lang="en-US" altLang="en-US" sz="1200" smtClean="0">
                <a:solidFill>
                  <a:srgbClr val="FF0000"/>
                </a:solidFill>
                <a:ea typeface="ＭＳ Ｐゴシック" pitchFamily="34" charset="-128"/>
              </a:rPr>
              <a:t> would share the sign.</a:t>
            </a:r>
          </a:p>
          <a:p>
            <a:pPr marL="0" indent="0">
              <a:buFontTx/>
              <a:buNone/>
            </a:pPr>
            <a:r>
              <a:rPr lang="en-US" altLang="en-US" sz="1200" smtClean="0">
                <a:solidFill>
                  <a:srgbClr val="FF0000"/>
                </a:solidFill>
                <a:ea typeface="ＭＳ Ｐゴシック" pitchFamily="34" charset="-128"/>
              </a:rPr>
              <a:t>Twinkle, twinkle, you’re a star:</a:t>
            </a:r>
          </a:p>
          <a:p>
            <a:pPr marL="0" indent="0">
              <a:buFontTx/>
              <a:buNone/>
            </a:pPr>
            <a:r>
              <a:rPr lang="en-US" altLang="en-US" sz="1200" smtClean="0">
                <a:solidFill>
                  <a:srgbClr val="FF0000"/>
                </a:solidFill>
                <a:ea typeface="ＭＳ Ｐゴシック" pitchFamily="34" charset="-128"/>
              </a:rPr>
              <a:t>Knowing stats will take you far!</a:t>
            </a:r>
          </a:p>
          <a:p>
            <a:pPr marL="0" indent="0">
              <a:buFontTx/>
              <a:buNone/>
            </a:pPr>
            <a:r>
              <a:rPr lang="en-US" altLang="en-US" sz="1200" b="1" smtClean="0">
                <a:solidFill>
                  <a:srgbClr val="FF0000"/>
                </a:solidFill>
                <a:ea typeface="ＭＳ Ｐゴシック" pitchFamily="34" charset="-128"/>
              </a:rPr>
              <a:t> </a:t>
            </a:r>
            <a:endParaRPr lang="en-US" altLang="en-US" sz="1200" smtClean="0">
              <a:solidFill>
                <a:srgbClr val="FF0000"/>
              </a:solidFill>
              <a:ea typeface="ＭＳ Ｐゴシック" pitchFamily="34" charset="-128"/>
            </a:endParaRPr>
          </a:p>
          <a:p>
            <a:pPr marL="0" indent="0">
              <a:buFontTx/>
              <a:buNone/>
            </a:pPr>
            <a:r>
              <a:rPr lang="en-US" altLang="en-US" sz="1200" smtClean="0">
                <a:solidFill>
                  <a:srgbClr val="FF0000"/>
                </a:solidFill>
                <a:ea typeface="ＭＳ Ｐゴシック" pitchFamily="34" charset="-128"/>
              </a:rPr>
              <a:t>Click on this MP3 file </a:t>
            </a:r>
            <a:r>
              <a:rPr lang="en-US" altLang="en-US" sz="1200" smtClean="0">
                <a:solidFill>
                  <a:srgbClr val="FF0000"/>
                </a:solidFill>
                <a:ea typeface="ＭＳ Ｐゴシック" pitchFamily="34" charset="-128"/>
                <a:hlinkClick r:id="rId2"/>
              </a:rPr>
              <a:t>http://www.causeweb.org/resources/fun/db.php?id=487</a:t>
            </a:r>
            <a:r>
              <a:rPr lang="en-US" altLang="en-US" sz="1200" smtClean="0">
                <a:solidFill>
                  <a:srgbClr val="FF0000"/>
                </a:solidFill>
                <a:ea typeface="ＭＳ Ｐゴシック" pitchFamily="34" charset="-128"/>
              </a:rPr>
              <a:t>  so you can hear this 20-second jingle. </a:t>
            </a:r>
          </a:p>
          <a:p>
            <a:pPr marL="0" indent="0">
              <a:buFontTx/>
              <a:buNone/>
            </a:pPr>
            <a:r>
              <a:rPr lang="en-US" altLang="en-US" sz="1200" smtClean="0">
                <a:solidFill>
                  <a:srgbClr val="FF0000"/>
                </a:solidFill>
                <a:ea typeface="ＭＳ Ｐゴシック" pitchFamily="34" charset="-128"/>
              </a:rPr>
              <a:t>Now play it one more time (and sing along!).</a:t>
            </a:r>
          </a:p>
          <a:p>
            <a:pPr marL="0" indent="0">
              <a:buFontTx/>
              <a:buNone/>
            </a:pPr>
            <a:endParaRPr lang="en-US" altLang="en-US" smtClean="0">
              <a:ea typeface="ＭＳ Ｐゴシック" pitchFamily="34" charset="-128"/>
            </a:endParaRPr>
          </a:p>
        </p:txBody>
      </p:sp>
    </p:spTree>
    <p:extLst>
      <p:ext uri="{BB962C8B-B14F-4D97-AF65-F5344CB8AC3E}">
        <p14:creationId xmlns:p14="http://schemas.microsoft.com/office/powerpoint/2010/main" val="39128582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 y="274638"/>
            <a:ext cx="8458200" cy="1143000"/>
          </a:xfrm>
        </p:spPr>
        <p:txBody>
          <a:bodyPr/>
          <a:lstStyle/>
          <a:p>
            <a:r>
              <a:rPr lang="en-US" altLang="en-US" sz="4000" smtClean="0">
                <a:ea typeface="ＭＳ Ｐゴシック" pitchFamily="34" charset="-128"/>
              </a:rPr>
              <a:t>Project UPLIFT: three urban settings</a:t>
            </a:r>
          </a:p>
        </p:txBody>
      </p:sp>
      <p:graphicFrame>
        <p:nvGraphicFramePr>
          <p:cNvPr id="4" name="Content Placeholder 3"/>
          <p:cNvGraphicFramePr>
            <a:graphicFrameLocks noGrp="1"/>
          </p:cNvGraphicFramePr>
          <p:nvPr>
            <p:ph idx="1"/>
          </p:nvPr>
        </p:nvGraphicFramePr>
        <p:xfrm>
          <a:off x="152400" y="1600200"/>
          <a:ext cx="8839200" cy="4267201"/>
        </p:xfrm>
        <a:graphic>
          <a:graphicData uri="http://schemas.openxmlformats.org/drawingml/2006/table">
            <a:tbl>
              <a:tblPr/>
              <a:tblGrid>
                <a:gridCol w="1687513"/>
                <a:gridCol w="2198687"/>
                <a:gridCol w="2743200"/>
                <a:gridCol w="2209800"/>
              </a:tblGrid>
              <a:tr h="381007">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smtClean="0">
                        <a:ln>
                          <a:noFill/>
                        </a:ln>
                        <a:solidFill>
                          <a:srgbClr val="FFFFFF"/>
                        </a:solidFill>
                        <a:effectLst/>
                        <a:latin typeface="Arial" pitchFamily="34" charset="0"/>
                        <a:ea typeface="ＭＳ Ｐゴシック" pitchFamily="34" charset="-128"/>
                      </a:endParaRP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ea typeface="ＭＳ Ｐゴシック" pitchFamily="34" charset="-128"/>
                        </a:rPr>
                        <a:t>Two-Year College</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ea typeface="ＭＳ Ｐゴシック" pitchFamily="34" charset="-128"/>
                        </a:rPr>
                        <a:t>University (medium-size)</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ea typeface="ＭＳ Ｐゴシック" pitchFamily="34" charset="-128"/>
                        </a:rPr>
                        <a:t>University (large)</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65741">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rPr>
                        <a:t>Region of U.S. </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rPr>
                        <a:t>Southeast</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rPr>
                        <a:t>Southwest</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rPr>
                        <a:t>Midwest</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r>
              <a:tr h="640066">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rPr>
                        <a:t>Student population</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rPr>
                        <a:t>mostly Black</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rPr>
                        <a:t>mostly Hispanic</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rPr>
                        <a:t>general U.S. demographic</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65741">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rPr>
                        <a:t>Type of course</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rPr>
                        <a:t>Statistical literacy</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rPr>
                        <a:t>Statistical literacy</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rPr>
                        <a:t>Statistical literacy</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82">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rPr>
                        <a:t>Main audience</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rPr>
                        <a:t>General education</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rPr>
                        <a:t>Pre-service teachers</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rPr>
                        <a:t>Arts and humanities</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228747">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rPr>
                        <a:t>Text</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rPr>
                        <a:t>Sullivan’s </a:t>
                      </a:r>
                      <a:r>
                        <a:rPr kumimoji="0" lang="en-US" altLang="en-US" sz="1600" b="0" i="1" u="none" strike="noStrike" cap="none" normalizeH="0" baseline="0" smtClean="0">
                          <a:ln>
                            <a:noFill/>
                          </a:ln>
                          <a:solidFill>
                            <a:srgbClr val="000000"/>
                          </a:solidFill>
                          <a:effectLst/>
                          <a:latin typeface="Arial" pitchFamily="34" charset="0"/>
                          <a:ea typeface="ＭＳ Ｐゴシック" pitchFamily="34" charset="-128"/>
                        </a:rPr>
                        <a:t>Fundamentals of Statistics: Informed Decisions Using Data</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rPr>
                        <a:t>Utts</a:t>
                      </a:r>
                      <a:r>
                        <a:rPr kumimoji="0" lang="ja-JP" altLang="en-US" sz="1800" b="0" i="0" u="none" strike="noStrike" cap="none" normalizeH="0" baseline="0" smtClean="0">
                          <a:ln>
                            <a:noFill/>
                          </a:ln>
                          <a:solidFill>
                            <a:srgbClr val="000000"/>
                          </a:solidFill>
                          <a:effectLst/>
                          <a:latin typeface="Arial" pitchFamily="34" charset="0"/>
                          <a:ea typeface="ＭＳ Ｐゴシック" pitchFamily="34" charset="-128"/>
                        </a:rPr>
                        <a:t>’</a:t>
                      </a:r>
                      <a:r>
                        <a:rPr kumimoji="0" lang="en-US" altLang="ja-JP" sz="1800" b="0" i="0" u="none" strike="noStrike" cap="none" normalizeH="0" baseline="0" smtClean="0">
                          <a:ln>
                            <a:noFill/>
                          </a:ln>
                          <a:solidFill>
                            <a:srgbClr val="000000"/>
                          </a:solidFill>
                          <a:effectLst/>
                          <a:latin typeface="Arial" pitchFamily="34" charset="0"/>
                          <a:ea typeface="ＭＳ Ｐゴシック" pitchFamily="34" charset="-128"/>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600" b="0" i="1" u="none" strike="noStrike" cap="none" normalizeH="0" baseline="0" smtClean="0">
                          <a:ln>
                            <a:noFill/>
                          </a:ln>
                          <a:solidFill>
                            <a:srgbClr val="000000"/>
                          </a:solidFill>
                          <a:effectLst/>
                          <a:latin typeface="Arial" pitchFamily="34" charset="0"/>
                          <a:ea typeface="ＭＳ Ｐゴシック" pitchFamily="34" charset="-128"/>
                        </a:rPr>
                        <a:t>Seeing Through Statistics</a:t>
                      </a:r>
                      <a:endParaRPr kumimoji="0" lang="en-US" altLang="en-US" sz="1600" b="0" i="1" u="none" strike="noStrike" cap="none" normalizeH="0" baseline="0" smtClean="0">
                        <a:ln>
                          <a:noFill/>
                        </a:ln>
                        <a:solidFill>
                          <a:srgbClr val="000000"/>
                        </a:solidFill>
                        <a:effectLst/>
                        <a:latin typeface="Arial" pitchFamily="34" charset="0"/>
                        <a:ea typeface="ＭＳ Ｐゴシック" pitchFamily="34" charset="-128"/>
                      </a:endParaRP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rPr>
                        <a:t>Moore &amp; Notz’s </a:t>
                      </a:r>
                      <a:r>
                        <a:rPr kumimoji="0" lang="en-US" altLang="en-US" sz="1600" b="0" i="1" u="none" strike="noStrike" cap="none" normalizeH="0" baseline="0" smtClean="0">
                          <a:ln>
                            <a:noFill/>
                          </a:ln>
                          <a:solidFill>
                            <a:srgbClr val="000000"/>
                          </a:solidFill>
                          <a:effectLst/>
                          <a:latin typeface="Arial" pitchFamily="34" charset="0"/>
                          <a:ea typeface="ＭＳ Ｐゴシック" pitchFamily="34" charset="-128"/>
                        </a:rPr>
                        <a:t>Statistics: Concepts &amp; Controversies</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914417">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rPr>
                        <a:t>Learning management system</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rPr>
                        <a:t>Desire2Learn</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rPr>
                        <a:t>Blackboard</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rPr>
                        <a:t>Desire2Learn</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Tree>
    <p:extLst>
      <p:ext uri="{BB962C8B-B14F-4D97-AF65-F5344CB8AC3E}">
        <p14:creationId xmlns:p14="http://schemas.microsoft.com/office/powerpoint/2010/main" val="38072571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52400" y="274638"/>
            <a:ext cx="8534400" cy="1143000"/>
          </a:xfrm>
        </p:spPr>
        <p:txBody>
          <a:bodyPr/>
          <a:lstStyle/>
          <a:p>
            <a:r>
              <a:rPr lang="en-US" altLang="en-US" sz="4000" smtClean="0">
                <a:ea typeface="ＭＳ Ｐゴシック" pitchFamily="34" charset="-128"/>
              </a:rPr>
              <a:t>student-randomized experiment </a:t>
            </a:r>
            <a:r>
              <a:rPr lang="en-US" altLang="en-US" sz="1600" smtClean="0">
                <a:ea typeface="ＭＳ Ｐゴシック" pitchFamily="34" charset="-128"/>
              </a:rPr>
              <a:t>(fall 2013)</a:t>
            </a:r>
            <a:r>
              <a:rPr lang="en-US" altLang="en-US" sz="4000" smtClean="0">
                <a:ea typeface="ＭＳ Ｐゴシック" pitchFamily="34" charset="-128"/>
              </a:rPr>
              <a:t> </a:t>
            </a:r>
            <a:r>
              <a:rPr lang="en-US" altLang="en-US" sz="2400" smtClean="0">
                <a:ea typeface="ＭＳ Ｐゴシック" pitchFamily="34" charset="-128"/>
              </a:rPr>
              <a:t>(53 from comm. college; 194 from medium-sized university)</a:t>
            </a:r>
          </a:p>
        </p:txBody>
      </p:sp>
      <p:sp>
        <p:nvSpPr>
          <p:cNvPr id="9219" name="Content Placeholder 2"/>
          <p:cNvSpPr>
            <a:spLocks noGrp="1"/>
          </p:cNvSpPr>
          <p:nvPr>
            <p:ph idx="1"/>
          </p:nvPr>
        </p:nvSpPr>
        <p:spPr>
          <a:xfrm>
            <a:off x="152400" y="1600200"/>
            <a:ext cx="8839200" cy="4525963"/>
          </a:xfrm>
        </p:spPr>
        <p:txBody>
          <a:bodyPr/>
          <a:lstStyle/>
          <a:p>
            <a:r>
              <a:rPr lang="en-US" altLang="en-US" smtClean="0">
                <a:ea typeface="ＭＳ Ｐゴシック" pitchFamily="34" charset="-128"/>
              </a:rPr>
              <a:t>All students asked to take pre-tests: </a:t>
            </a:r>
          </a:p>
          <a:p>
            <a:pPr>
              <a:buFontTx/>
              <a:buNone/>
            </a:pPr>
            <a:r>
              <a:rPr lang="en-US" altLang="en-US" smtClean="0">
                <a:ea typeface="ＭＳ Ｐゴシック" pitchFamily="34" charset="-128"/>
              </a:rPr>
              <a:t>SATS </a:t>
            </a:r>
            <a:r>
              <a:rPr lang="en-US" altLang="en-US" sz="1600" smtClean="0">
                <a:ea typeface="ＭＳ Ｐゴシック" pitchFamily="34" charset="-128"/>
              </a:rPr>
              <a:t>(Survey of Attitudes Toward Statistics), </a:t>
            </a:r>
            <a:r>
              <a:rPr lang="en-US" altLang="en-US" smtClean="0">
                <a:ea typeface="ＭＳ Ｐゴシック" pitchFamily="34" charset="-128"/>
              </a:rPr>
              <a:t>SAM </a:t>
            </a:r>
            <a:r>
              <a:rPr lang="en-US" altLang="en-US" sz="1400" smtClean="0">
                <a:ea typeface="ＭＳ Ｐゴシック" pitchFamily="34" charset="-128"/>
              </a:rPr>
              <a:t>(Statistics Anxiety Measure)</a:t>
            </a:r>
          </a:p>
          <a:p>
            <a:r>
              <a:rPr lang="en-US" altLang="en-US" smtClean="0">
                <a:ea typeface="ＭＳ Ｐゴシック" pitchFamily="34" charset="-128"/>
              </a:rPr>
              <a:t>Half of the students randomized to have “fun inserts” in content readings accessed via LMS</a:t>
            </a:r>
          </a:p>
          <a:p>
            <a:r>
              <a:rPr lang="en-US" altLang="en-US" smtClean="0">
                <a:ea typeface="ＭＳ Ｐゴシック" pitchFamily="34" charset="-128"/>
              </a:rPr>
              <a:t>All students take midterms/finals with embedded multiple-choice items related to the (12-14) content readings</a:t>
            </a:r>
          </a:p>
          <a:p>
            <a:r>
              <a:rPr lang="en-US" altLang="en-US" smtClean="0">
                <a:ea typeface="ＭＳ Ｐゴシック" pitchFamily="34" charset="-128"/>
              </a:rPr>
              <a:t>All students asked to take post SATS &amp; SAM</a:t>
            </a:r>
          </a:p>
          <a:p>
            <a:endParaRPr lang="en-US" altLang="en-US" smtClean="0">
              <a:ea typeface="ＭＳ Ｐゴシック" pitchFamily="34" charset="-128"/>
            </a:endParaRPr>
          </a:p>
        </p:txBody>
      </p:sp>
    </p:spTree>
    <p:extLst>
      <p:ext uri="{BB962C8B-B14F-4D97-AF65-F5344CB8AC3E}">
        <p14:creationId xmlns:p14="http://schemas.microsoft.com/office/powerpoint/2010/main" val="27412795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28600" y="274638"/>
            <a:ext cx="8686800" cy="1143000"/>
          </a:xfrm>
        </p:spPr>
        <p:txBody>
          <a:bodyPr/>
          <a:lstStyle/>
          <a:p>
            <a:r>
              <a:rPr lang="en-US" altLang="en-US" sz="3200" smtClean="0">
                <a:ea typeface="ＭＳ Ｐゴシック" pitchFamily="34" charset="-128"/>
              </a:rPr>
              <a:t>% Correct with and without Song Inserts</a:t>
            </a:r>
          </a:p>
        </p:txBody>
      </p:sp>
      <p:graphicFrame>
        <p:nvGraphicFramePr>
          <p:cNvPr id="4" name="Table 3"/>
          <p:cNvGraphicFramePr>
            <a:graphicFrameLocks noGrp="1"/>
          </p:cNvGraphicFramePr>
          <p:nvPr/>
        </p:nvGraphicFramePr>
        <p:xfrm>
          <a:off x="152400" y="1219200"/>
          <a:ext cx="8605884" cy="5530970"/>
        </p:xfrm>
        <a:graphic>
          <a:graphicData uri="http://schemas.openxmlformats.org/drawingml/2006/table">
            <a:tbl>
              <a:tblPr firstRow="1" bandRow="1">
                <a:tableStyleId>{284E427A-3D55-4303-BF80-6455036E1DE7}</a:tableStyleId>
              </a:tblPr>
              <a:tblGrid>
                <a:gridCol w="2971800"/>
                <a:gridCol w="2133600"/>
                <a:gridCol w="1676400"/>
                <a:gridCol w="1824084"/>
              </a:tblGrid>
              <a:tr h="464933">
                <a:tc>
                  <a:txBody>
                    <a:bodyPr/>
                    <a:lstStyle/>
                    <a:p>
                      <a:pPr algn="ctr"/>
                      <a:r>
                        <a:rPr lang="en-US" sz="2200" dirty="0" smtClean="0"/>
                        <a:t>Topic</a:t>
                      </a:r>
                      <a:endParaRPr lang="en-US" sz="2200" dirty="0"/>
                    </a:p>
                  </a:txBody>
                  <a:tcPr marL="113611" marR="113611" marT="56806" marB="56806"/>
                </a:tc>
                <a:tc>
                  <a:txBody>
                    <a:bodyPr/>
                    <a:lstStyle/>
                    <a:p>
                      <a:pPr algn="ctr"/>
                      <a:r>
                        <a:rPr lang="en-US" sz="2200" dirty="0" smtClean="0"/>
                        <a:t>Without song</a:t>
                      </a:r>
                      <a:endParaRPr lang="en-US" sz="2200" dirty="0"/>
                    </a:p>
                  </a:txBody>
                  <a:tcPr marL="113611" marR="113611" marT="56806" marB="56806"/>
                </a:tc>
                <a:tc>
                  <a:txBody>
                    <a:bodyPr/>
                    <a:lstStyle/>
                    <a:p>
                      <a:pPr algn="ctr"/>
                      <a:r>
                        <a:rPr lang="en-US" sz="2200" dirty="0" smtClean="0"/>
                        <a:t>With Song</a:t>
                      </a:r>
                      <a:endParaRPr lang="en-US" sz="2200" dirty="0"/>
                    </a:p>
                  </a:txBody>
                  <a:tcPr marL="113611" marR="113611" marT="56806" marB="56806"/>
                </a:tc>
                <a:tc>
                  <a:txBody>
                    <a:bodyPr/>
                    <a:lstStyle/>
                    <a:p>
                      <a:pPr algn="ctr"/>
                      <a:r>
                        <a:rPr lang="en-US" sz="2200" dirty="0" smtClean="0"/>
                        <a:t>Difference</a:t>
                      </a:r>
                      <a:endParaRPr lang="en-US" sz="2200" dirty="0"/>
                    </a:p>
                  </a:txBody>
                  <a:tcPr marL="113611" marR="113611" marT="56806" marB="56806"/>
                </a:tc>
              </a:tr>
              <a:tr h="1119452">
                <a:tc>
                  <a:txBody>
                    <a:bodyPr/>
                    <a:lstStyle/>
                    <a:p>
                      <a:r>
                        <a:rPr lang="en-US" sz="2200" dirty="0" smtClean="0"/>
                        <a:t>Margin of error:</a:t>
                      </a:r>
                    </a:p>
                    <a:p>
                      <a:r>
                        <a:rPr lang="en-US" sz="2200" dirty="0" smtClean="0"/>
                        <a:t>    down with n</a:t>
                      </a:r>
                    </a:p>
                    <a:p>
                      <a:r>
                        <a:rPr lang="en-US" sz="2200" dirty="0" smtClean="0"/>
                        <a:t>    down by √n</a:t>
                      </a:r>
                    </a:p>
                  </a:txBody>
                  <a:tcPr marL="113611" marR="113611" marT="56806" marB="56806"/>
                </a:tc>
                <a:tc>
                  <a:txBody>
                    <a:bodyPr/>
                    <a:lstStyle/>
                    <a:p>
                      <a:pPr algn="ctr"/>
                      <a:endParaRPr lang="en-US" sz="2200" dirty="0" smtClean="0"/>
                    </a:p>
                    <a:p>
                      <a:pPr algn="ctr"/>
                      <a:r>
                        <a:rPr lang="en-US" sz="2200" dirty="0" smtClean="0"/>
                        <a:t>57.3%</a:t>
                      </a:r>
                    </a:p>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smtClean="0"/>
                        <a:t>9.1%</a:t>
                      </a:r>
                    </a:p>
                  </a:txBody>
                  <a:tcPr marL="113611" marR="113611" marT="56806" marB="56806"/>
                </a:tc>
                <a:tc>
                  <a:txBody>
                    <a:bodyPr/>
                    <a:lstStyle/>
                    <a:p>
                      <a:pPr algn="ctr"/>
                      <a:endParaRPr lang="en-US" sz="2200" dirty="0" smtClean="0"/>
                    </a:p>
                    <a:p>
                      <a:pPr algn="ctr"/>
                      <a:r>
                        <a:rPr lang="en-US" sz="2200" dirty="0" smtClean="0"/>
                        <a:t>61.3%</a:t>
                      </a:r>
                    </a:p>
                    <a:p>
                      <a:pPr algn="ctr"/>
                      <a:r>
                        <a:rPr lang="en-US" sz="2200" dirty="0" smtClean="0"/>
                        <a:t>10.0%</a:t>
                      </a:r>
                      <a:endParaRPr lang="en-US" sz="2200" dirty="0"/>
                    </a:p>
                  </a:txBody>
                  <a:tcPr marL="113611" marR="113611" marT="56806" marB="56806"/>
                </a:tc>
                <a:tc>
                  <a:txBody>
                    <a:bodyPr/>
                    <a:lstStyle/>
                    <a:p>
                      <a:pPr algn="ctr"/>
                      <a:endParaRPr lang="en-US" sz="2200" dirty="0" smtClean="0"/>
                    </a:p>
                    <a:p>
                      <a:pPr algn="ctr"/>
                      <a:r>
                        <a:rPr lang="en-US" sz="2200" smtClean="0"/>
                        <a:t>4.0%</a:t>
                      </a:r>
                      <a:endParaRPr lang="en-US" sz="2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smtClean="0"/>
                        <a:t>0.9%</a:t>
                      </a:r>
                    </a:p>
                  </a:txBody>
                  <a:tcPr marL="113611" marR="113611" marT="56806" marB="56806"/>
                </a:tc>
              </a:tr>
              <a:tr h="473014">
                <a:tc>
                  <a:txBody>
                    <a:bodyPr/>
                    <a:lstStyle/>
                    <a:p>
                      <a:r>
                        <a:rPr lang="en-US" sz="2200" dirty="0" smtClean="0"/>
                        <a:t>Standard score</a:t>
                      </a:r>
                      <a:endParaRPr lang="en-US" sz="2200" dirty="0"/>
                    </a:p>
                  </a:txBody>
                  <a:tcPr marL="113611" marR="113611" marT="56806" marB="56806"/>
                </a:tc>
                <a:tc>
                  <a:txBody>
                    <a:bodyPr/>
                    <a:lstStyle/>
                    <a:p>
                      <a:pPr algn="ctr"/>
                      <a:r>
                        <a:rPr lang="en-US" sz="2200" dirty="0" smtClean="0"/>
                        <a:t>62.5%</a:t>
                      </a:r>
                      <a:endParaRPr lang="en-US" sz="2200" dirty="0"/>
                    </a:p>
                  </a:txBody>
                  <a:tcPr marL="113611" marR="113611" marT="56806" marB="56806"/>
                </a:tc>
                <a:tc>
                  <a:txBody>
                    <a:bodyPr/>
                    <a:lstStyle/>
                    <a:p>
                      <a:pPr algn="ctr"/>
                      <a:r>
                        <a:rPr lang="en-US" sz="2200" dirty="0" smtClean="0"/>
                        <a:t>75.0%</a:t>
                      </a:r>
                      <a:endParaRPr lang="en-US" sz="2200" dirty="0"/>
                    </a:p>
                  </a:txBody>
                  <a:tcPr marL="113611" marR="113611" marT="56806" marB="56806"/>
                </a:tc>
                <a:tc>
                  <a:txBody>
                    <a:bodyPr/>
                    <a:lstStyle/>
                    <a:p>
                      <a:pPr algn="ctr"/>
                      <a:r>
                        <a:rPr lang="en-US" sz="2200" dirty="0" smtClean="0"/>
                        <a:t>12.5%</a:t>
                      </a:r>
                      <a:endParaRPr lang="en-US" sz="2200" dirty="0"/>
                    </a:p>
                  </a:txBody>
                  <a:tcPr marL="113611" marR="113611" marT="56806" marB="56806"/>
                </a:tc>
              </a:tr>
              <a:tr h="533401">
                <a:tc>
                  <a:txBody>
                    <a:bodyPr/>
                    <a:lstStyle/>
                    <a:p>
                      <a:r>
                        <a:rPr lang="en-US" sz="2200" b="1" dirty="0" smtClean="0"/>
                        <a:t>Correlation</a:t>
                      </a:r>
                      <a:r>
                        <a:rPr lang="en-US" sz="1100" b="1" baseline="0" dirty="0" smtClean="0"/>
                        <a:t> </a:t>
                      </a:r>
                      <a:r>
                        <a:rPr lang="en-US" sz="2200" b="1" baseline="0" dirty="0" smtClean="0"/>
                        <a:t>&amp;</a:t>
                      </a:r>
                      <a:r>
                        <a:rPr lang="en-US" sz="1100" b="1" dirty="0" smtClean="0"/>
                        <a:t> </a:t>
                      </a:r>
                      <a:r>
                        <a:rPr lang="en-US" sz="2200" b="1" dirty="0" smtClean="0"/>
                        <a:t>slope</a:t>
                      </a:r>
                      <a:endParaRPr lang="en-US" sz="2200" b="1" dirty="0"/>
                    </a:p>
                  </a:txBody>
                  <a:tcPr marL="113611" marR="113611" marT="56806" marB="56806"/>
                </a:tc>
                <a:tc>
                  <a:txBody>
                    <a:bodyPr/>
                    <a:lstStyle/>
                    <a:p>
                      <a:pPr algn="ctr"/>
                      <a:r>
                        <a:rPr lang="en-US" sz="2200" b="1" dirty="0" smtClean="0"/>
                        <a:t>60.2%</a:t>
                      </a:r>
                      <a:endParaRPr lang="en-US" sz="2200" b="1" dirty="0"/>
                    </a:p>
                  </a:txBody>
                  <a:tcPr marL="113611" marR="113611" marT="56806" marB="56806"/>
                </a:tc>
                <a:tc>
                  <a:txBody>
                    <a:bodyPr/>
                    <a:lstStyle/>
                    <a:p>
                      <a:pPr algn="ctr"/>
                      <a:r>
                        <a:rPr lang="en-US" sz="2200" b="1" dirty="0" smtClean="0"/>
                        <a:t>73.8%</a:t>
                      </a:r>
                      <a:endParaRPr lang="en-US" sz="2200" b="1" dirty="0"/>
                    </a:p>
                  </a:txBody>
                  <a:tcPr marL="113611" marR="113611" marT="56806" marB="56806"/>
                </a:tc>
                <a:tc>
                  <a:txBody>
                    <a:bodyPr/>
                    <a:lstStyle/>
                    <a:p>
                      <a:pPr algn="ctr"/>
                      <a:r>
                        <a:rPr lang="en-US" sz="2200" b="1" dirty="0" smtClean="0"/>
                        <a:t>13.6%</a:t>
                      </a:r>
                      <a:endParaRPr lang="en-US" sz="2200" b="1" dirty="0"/>
                    </a:p>
                  </a:txBody>
                  <a:tcPr marL="113611" marR="113611" marT="56806" marB="56806"/>
                </a:tc>
              </a:tr>
              <a:tr h="533400">
                <a:tc>
                  <a:txBody>
                    <a:bodyPr/>
                    <a:lstStyle/>
                    <a:p>
                      <a:r>
                        <a:rPr lang="en-US" sz="2200" dirty="0" err="1" smtClean="0"/>
                        <a:t>Equiprobability</a:t>
                      </a:r>
                      <a:r>
                        <a:rPr lang="en-US" sz="2200" dirty="0" smtClean="0"/>
                        <a:t> bias</a:t>
                      </a:r>
                      <a:endParaRPr lang="en-US" sz="2200" dirty="0"/>
                    </a:p>
                  </a:txBody>
                  <a:tcPr marL="113611" marR="113611" marT="56806" marB="56806"/>
                </a:tc>
                <a:tc>
                  <a:txBody>
                    <a:bodyPr/>
                    <a:lstStyle/>
                    <a:p>
                      <a:pPr algn="ctr"/>
                      <a:r>
                        <a:rPr lang="en-US" sz="2200" dirty="0" smtClean="0"/>
                        <a:t>40.9%</a:t>
                      </a:r>
                      <a:endParaRPr lang="en-US" sz="2200" dirty="0"/>
                    </a:p>
                  </a:txBody>
                  <a:tcPr marL="113611" marR="113611" marT="56806" marB="56806"/>
                </a:tc>
                <a:tc>
                  <a:txBody>
                    <a:bodyPr/>
                    <a:lstStyle/>
                    <a:p>
                      <a:pPr algn="ctr"/>
                      <a:r>
                        <a:rPr lang="en-US" sz="2200" dirty="0" smtClean="0"/>
                        <a:t>50.0%</a:t>
                      </a:r>
                      <a:endParaRPr lang="en-US" sz="2200" dirty="0"/>
                    </a:p>
                  </a:txBody>
                  <a:tcPr marL="113611" marR="113611" marT="56806" marB="56806"/>
                </a:tc>
                <a:tc>
                  <a:txBody>
                    <a:bodyPr/>
                    <a:lstStyle/>
                    <a:p>
                      <a:pPr algn="ctr"/>
                      <a:r>
                        <a:rPr lang="en-US" sz="2200" dirty="0" smtClean="0"/>
                        <a:t>9.1%</a:t>
                      </a:r>
                      <a:endParaRPr lang="en-US" sz="2200" dirty="0"/>
                    </a:p>
                  </a:txBody>
                  <a:tcPr marL="113611" marR="113611" marT="56806" marB="56806"/>
                </a:tc>
              </a:tr>
              <a:tr h="784172">
                <a:tc>
                  <a:txBody>
                    <a:bodyPr/>
                    <a:lstStyle/>
                    <a:p>
                      <a:r>
                        <a:rPr lang="en-US" sz="2200" dirty="0" smtClean="0"/>
                        <a:t>Multiplicity</a:t>
                      </a:r>
                      <a:endParaRPr lang="en-US" sz="2200" dirty="0"/>
                    </a:p>
                  </a:txBody>
                  <a:tcPr marL="113611" marR="113611" marT="56806" marB="56806"/>
                </a:tc>
                <a:tc>
                  <a:txBody>
                    <a:bodyPr/>
                    <a:lstStyle/>
                    <a:p>
                      <a:pPr algn="ctr"/>
                      <a:r>
                        <a:rPr lang="en-US" sz="2200" dirty="0" smtClean="0"/>
                        <a:t>36.1%</a:t>
                      </a:r>
                      <a:endParaRPr lang="en-US" sz="2200" dirty="0"/>
                    </a:p>
                  </a:txBody>
                  <a:tcPr marL="113611" marR="113611" marT="56806" marB="56806"/>
                </a:tc>
                <a:tc>
                  <a:txBody>
                    <a:bodyPr/>
                    <a:lstStyle/>
                    <a:p>
                      <a:pPr algn="ctr"/>
                      <a:r>
                        <a:rPr lang="en-US" sz="2200" dirty="0" smtClean="0"/>
                        <a:t>37.0%</a:t>
                      </a:r>
                      <a:endParaRPr lang="en-US" sz="2200" dirty="0"/>
                    </a:p>
                  </a:txBody>
                  <a:tcPr marL="113611" marR="113611" marT="56806" marB="56806"/>
                </a:tc>
                <a:tc>
                  <a:txBody>
                    <a:bodyPr/>
                    <a:lstStyle/>
                    <a:p>
                      <a:pPr algn="ctr"/>
                      <a:r>
                        <a:rPr lang="en-US" sz="2200" dirty="0" smtClean="0"/>
                        <a:t>0.9% </a:t>
                      </a:r>
                    </a:p>
                    <a:p>
                      <a:pPr algn="ctr"/>
                      <a:r>
                        <a:rPr lang="en-US" sz="1400" dirty="0" smtClean="0"/>
                        <a:t>(medium university)</a:t>
                      </a:r>
                      <a:r>
                        <a:rPr lang="en-US" sz="1400" baseline="0" dirty="0" smtClean="0"/>
                        <a:t> </a:t>
                      </a:r>
                      <a:endParaRPr lang="en-US" sz="1400" dirty="0"/>
                    </a:p>
                  </a:txBody>
                  <a:tcPr marL="113611" marR="113611" marT="56806" marB="56806"/>
                </a:tc>
              </a:tr>
              <a:tr h="464933">
                <a:tc>
                  <a:txBody>
                    <a:bodyPr/>
                    <a:lstStyle/>
                    <a:p>
                      <a:r>
                        <a:rPr lang="en-US" sz="2200" i="1" dirty="0" smtClean="0"/>
                        <a:t>p</a:t>
                      </a:r>
                      <a:r>
                        <a:rPr lang="en-US" sz="2200" dirty="0" smtClean="0"/>
                        <a:t>-value</a:t>
                      </a:r>
                      <a:endParaRPr lang="en-US" sz="2200" dirty="0"/>
                    </a:p>
                  </a:txBody>
                  <a:tcPr marL="113611" marR="113611" marT="56806" marB="56806"/>
                </a:tc>
                <a:tc>
                  <a:txBody>
                    <a:bodyPr/>
                    <a:lstStyle/>
                    <a:p>
                      <a:pPr algn="ctr"/>
                      <a:r>
                        <a:rPr lang="en-US" sz="2200" dirty="0" smtClean="0"/>
                        <a:t>44.4%</a:t>
                      </a:r>
                      <a:endParaRPr lang="en-US" sz="2200" dirty="0"/>
                    </a:p>
                  </a:txBody>
                  <a:tcPr marL="113611" marR="113611" marT="56806" marB="56806"/>
                </a:tc>
                <a:tc>
                  <a:txBody>
                    <a:bodyPr/>
                    <a:lstStyle/>
                    <a:p>
                      <a:pPr algn="ctr"/>
                      <a:r>
                        <a:rPr lang="en-US" sz="2200" dirty="0" smtClean="0"/>
                        <a:t>50.0%</a:t>
                      </a:r>
                      <a:endParaRPr lang="en-US" sz="2200" dirty="0"/>
                    </a:p>
                  </a:txBody>
                  <a:tcPr marL="113611" marR="113611" marT="56806" marB="56806"/>
                </a:tc>
                <a:tc>
                  <a:txBody>
                    <a:bodyPr/>
                    <a:lstStyle/>
                    <a:p>
                      <a:pPr algn="ctr"/>
                      <a:r>
                        <a:rPr lang="en-US" sz="2200" dirty="0" smtClean="0"/>
                        <a:t>5.6% </a:t>
                      </a:r>
                    </a:p>
                    <a:p>
                      <a:pPr algn="ctr"/>
                      <a:r>
                        <a:rPr lang="en-US" sz="1600" dirty="0" smtClean="0"/>
                        <a:t>(2-yr. college)</a:t>
                      </a:r>
                      <a:endParaRPr lang="en-US" sz="1600" dirty="0"/>
                    </a:p>
                  </a:txBody>
                  <a:tcPr marL="113611" marR="113611" marT="56806" marB="56806"/>
                </a:tc>
              </a:tr>
              <a:tr h="464933">
                <a:tc>
                  <a:txBody>
                    <a:bodyPr/>
                    <a:lstStyle/>
                    <a:p>
                      <a:r>
                        <a:rPr lang="en-US" sz="2200" b="1" dirty="0" smtClean="0"/>
                        <a:t>OVERALL</a:t>
                      </a:r>
                      <a:endParaRPr lang="en-US" sz="2200" b="1" dirty="0"/>
                    </a:p>
                  </a:txBody>
                  <a:tcPr marL="113611" marR="113611" marT="56806" marB="56806"/>
                </a:tc>
                <a:tc>
                  <a:txBody>
                    <a:bodyPr/>
                    <a:lstStyle/>
                    <a:p>
                      <a:pPr algn="ctr"/>
                      <a:r>
                        <a:rPr lang="en-US" sz="2200" dirty="0" smtClean="0"/>
                        <a:t>42.3%</a:t>
                      </a:r>
                      <a:endParaRPr lang="en-US" sz="2200" dirty="0"/>
                    </a:p>
                  </a:txBody>
                  <a:tcPr marL="113611" marR="113611" marT="56806" marB="56806"/>
                </a:tc>
                <a:tc>
                  <a:txBody>
                    <a:bodyPr/>
                    <a:lstStyle/>
                    <a:p>
                      <a:pPr algn="ctr"/>
                      <a:r>
                        <a:rPr lang="en-US" sz="2200" dirty="0" smtClean="0"/>
                        <a:t>50.0%</a:t>
                      </a:r>
                      <a:endParaRPr lang="en-US" sz="2200" dirty="0"/>
                    </a:p>
                  </a:txBody>
                  <a:tcPr marL="113611" marR="113611" marT="56806" marB="56806"/>
                </a:tc>
                <a:tc>
                  <a:txBody>
                    <a:bodyPr/>
                    <a:lstStyle/>
                    <a:p>
                      <a:pPr algn="ctr"/>
                      <a:r>
                        <a:rPr lang="en-US" sz="2200" dirty="0" smtClean="0"/>
                        <a:t>7.7%</a:t>
                      </a:r>
                      <a:endParaRPr lang="en-US" sz="2200" dirty="0"/>
                    </a:p>
                  </a:txBody>
                  <a:tcPr marL="113611" marR="113611" marT="56806" marB="56806"/>
                </a:tc>
              </a:tr>
              <a:tr h="464933">
                <a:tc gridSpan="4">
                  <a:txBody>
                    <a:bodyPr/>
                    <a:lstStyle/>
                    <a:p>
                      <a:r>
                        <a:rPr lang="en-US" sz="2200" dirty="0" smtClean="0"/>
                        <a:t>80% CI on total difference (2.8%, 12.6%)  </a:t>
                      </a:r>
                      <a:r>
                        <a:rPr lang="en-US" sz="2200" i="1" dirty="0" smtClean="0"/>
                        <a:t>p</a:t>
                      </a:r>
                      <a:r>
                        <a:rPr lang="en-US" sz="2200" dirty="0" smtClean="0"/>
                        <a:t>-value ≈ 0.04</a:t>
                      </a:r>
                      <a:endParaRPr lang="en-US" sz="2200" dirty="0"/>
                    </a:p>
                  </a:txBody>
                  <a:tcPr marL="113611" marR="113611" marT="56806" marB="56806"/>
                </a:tc>
                <a:tc hMerge="1">
                  <a:txBody>
                    <a:bodyPr/>
                    <a:lstStyle/>
                    <a:p>
                      <a:pPr algn="ctr"/>
                      <a:endParaRPr lang="en-US" sz="2200" dirty="0"/>
                    </a:p>
                  </a:txBody>
                  <a:tcPr marL="113611" marR="113611" marT="56806" marB="56806"/>
                </a:tc>
                <a:tc hMerge="1">
                  <a:txBody>
                    <a:bodyPr/>
                    <a:lstStyle/>
                    <a:p>
                      <a:pPr algn="ctr"/>
                      <a:endParaRPr lang="en-US" sz="2200" dirty="0"/>
                    </a:p>
                  </a:txBody>
                  <a:tcPr marL="113611" marR="113611" marT="56806" marB="56806"/>
                </a:tc>
                <a:tc hMerge="1">
                  <a:txBody>
                    <a:bodyPr/>
                    <a:lstStyle/>
                    <a:p>
                      <a:pPr algn="ctr"/>
                      <a:endParaRPr lang="en-US" sz="2200" dirty="0"/>
                    </a:p>
                  </a:txBody>
                  <a:tcPr marL="113611" marR="113611" marT="56806" marB="56806"/>
                </a:tc>
              </a:tr>
            </a:tbl>
          </a:graphicData>
        </a:graphic>
      </p:graphicFrame>
    </p:spTree>
    <p:extLst>
      <p:ext uri="{BB962C8B-B14F-4D97-AF65-F5344CB8AC3E}">
        <p14:creationId xmlns:p14="http://schemas.microsoft.com/office/powerpoint/2010/main" val="24762181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28600" y="274638"/>
            <a:ext cx="8686800" cy="1143000"/>
          </a:xfrm>
        </p:spPr>
        <p:txBody>
          <a:bodyPr/>
          <a:lstStyle/>
          <a:p>
            <a:r>
              <a:rPr lang="en-US" altLang="en-US" sz="4000" smtClean="0">
                <a:ea typeface="ＭＳ Ｐゴシック" pitchFamily="34" charset="-128"/>
              </a:rPr>
              <a:t>Why did some fun items </a:t>
            </a:r>
            <a:br>
              <a:rPr lang="en-US" altLang="en-US" sz="4000" smtClean="0">
                <a:ea typeface="ＭＳ Ｐゴシック" pitchFamily="34" charset="-128"/>
              </a:rPr>
            </a:br>
            <a:r>
              <a:rPr lang="en-US" altLang="en-US" sz="4000" smtClean="0">
                <a:ea typeface="ＭＳ Ｐゴシック" pitchFamily="34" charset="-128"/>
              </a:rPr>
              <a:t>appear more effective than others?</a:t>
            </a:r>
          </a:p>
        </p:txBody>
      </p:sp>
      <p:sp>
        <p:nvSpPr>
          <p:cNvPr id="15363" name="Content Placeholder 2"/>
          <p:cNvSpPr>
            <a:spLocks noGrp="1"/>
          </p:cNvSpPr>
          <p:nvPr>
            <p:ph idx="1"/>
          </p:nvPr>
        </p:nvSpPr>
        <p:spPr>
          <a:xfrm>
            <a:off x="457200" y="2103438"/>
            <a:ext cx="8229600" cy="4525962"/>
          </a:xfrm>
        </p:spPr>
        <p:txBody>
          <a:bodyPr/>
          <a:lstStyle/>
          <a:p>
            <a:pPr marL="0" indent="0">
              <a:buFontTx/>
              <a:buNone/>
            </a:pPr>
            <a:r>
              <a:rPr lang="en-US" altLang="en-US" smtClean="0">
                <a:ea typeface="ＭＳ Ｐゴシック" pitchFamily="34" charset="-128"/>
              </a:rPr>
              <a:t>Spearman’s Rank Correlation of </a:t>
            </a:r>
            <a:br>
              <a:rPr lang="en-US" altLang="en-US" smtClean="0">
                <a:ea typeface="ＭＳ Ｐゴシック" pitchFamily="34" charset="-128"/>
              </a:rPr>
            </a:br>
            <a:r>
              <a:rPr lang="en-US" altLang="en-US" smtClean="0">
                <a:ea typeface="ＭＳ Ｐゴシック" pitchFamily="34" charset="-128"/>
              </a:rPr>
              <a:t>“Effectiveness” with “Activeness”</a:t>
            </a:r>
            <a:br>
              <a:rPr lang="en-US" altLang="en-US" smtClean="0">
                <a:ea typeface="ＭＳ Ｐゴシック" pitchFamily="34" charset="-128"/>
              </a:rPr>
            </a:br>
            <a:endParaRPr lang="en-US" altLang="en-US" smtClean="0">
              <a:ea typeface="ＭＳ Ｐゴシック" pitchFamily="34" charset="-128"/>
            </a:endParaRPr>
          </a:p>
          <a:p>
            <a:pPr marL="0" indent="0">
              <a:buFontTx/>
              <a:buNone/>
            </a:pPr>
            <a:r>
              <a:rPr lang="en-US" altLang="en-US" smtClean="0">
                <a:ea typeface="ＭＳ Ｐゴシック" pitchFamily="34" charset="-128"/>
              </a:rPr>
              <a:t>from two independent raters: </a:t>
            </a:r>
          </a:p>
          <a:p>
            <a:pPr marL="0" indent="0">
              <a:buFontTx/>
              <a:buNone/>
            </a:pPr>
            <a:r>
              <a:rPr lang="en-US" altLang="en-US" smtClean="0">
                <a:ea typeface="ＭＳ Ｐゴシック" pitchFamily="34" charset="-128"/>
              </a:rPr>
              <a:t>0.61 and 0.66</a:t>
            </a:r>
          </a:p>
        </p:txBody>
      </p:sp>
    </p:spTree>
    <p:extLst>
      <p:ext uri="{BB962C8B-B14F-4D97-AF65-F5344CB8AC3E}">
        <p14:creationId xmlns:p14="http://schemas.microsoft.com/office/powerpoint/2010/main" val="3979839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motivations &amp; importance</a:t>
            </a:r>
            <a:endParaRPr lang="en-US" sz="5400" dirty="0"/>
          </a:p>
        </p:txBody>
      </p:sp>
      <p:sp>
        <p:nvSpPr>
          <p:cNvPr id="3" name="Content Placeholder 2"/>
          <p:cNvSpPr>
            <a:spLocks noGrp="1"/>
          </p:cNvSpPr>
          <p:nvPr>
            <p:ph idx="1"/>
          </p:nvPr>
        </p:nvSpPr>
        <p:spPr>
          <a:xfrm>
            <a:off x="76200" y="1600200"/>
            <a:ext cx="8991600" cy="4525963"/>
          </a:xfrm>
        </p:spPr>
        <p:txBody>
          <a:bodyPr/>
          <a:lstStyle/>
          <a:p>
            <a:r>
              <a:rPr lang="en-US" sz="3600" dirty="0" smtClean="0"/>
              <a:t>Improve our own students’ motivation and engagement </a:t>
            </a:r>
            <a:r>
              <a:rPr lang="en-US" sz="2000" dirty="0" smtClean="0"/>
              <a:t>(UCLA study: 40%+ frequently bored in class)</a:t>
            </a:r>
          </a:p>
          <a:p>
            <a:r>
              <a:rPr lang="en-US" sz="3600" dirty="0" smtClean="0"/>
              <a:t>Supplement/alternative to F2F teaching</a:t>
            </a:r>
          </a:p>
          <a:p>
            <a:r>
              <a:rPr lang="en-US" sz="3600" dirty="0" smtClean="0"/>
              <a:t>Outreach to the broader public             </a:t>
            </a:r>
            <a:r>
              <a:rPr lang="en-US" sz="2400" dirty="0" smtClean="0"/>
              <a:t>(e.g., ASA, CAUSE, Statistics2013, World of Statistics)</a:t>
            </a:r>
          </a:p>
          <a:p>
            <a:r>
              <a:rPr lang="en-US" sz="3600" dirty="0" smtClean="0"/>
              <a:t>A way to show “data are not just numbers, they are numbers with a context” </a:t>
            </a:r>
            <a:r>
              <a:rPr lang="en-US" sz="2400" dirty="0" smtClean="0"/>
              <a:t>(Cobb &amp; Moore, 1997)</a:t>
            </a:r>
          </a:p>
          <a:p>
            <a:r>
              <a:rPr lang="en-US" sz="3600" dirty="0" smtClean="0"/>
              <a:t>Session 7A themes(lifelong learning, etc.)</a:t>
            </a:r>
          </a:p>
        </p:txBody>
      </p:sp>
    </p:spTree>
    <p:extLst>
      <p:ext uri="{BB962C8B-B14F-4D97-AF65-F5344CB8AC3E}">
        <p14:creationId xmlns:p14="http://schemas.microsoft.com/office/powerpoint/2010/main" val="521624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Informal Science Education classification of out-of-classroom experiences </a:t>
            </a:r>
            <a:r>
              <a:rPr lang="en-US" sz="1800" dirty="0" smtClean="0"/>
              <a:t>(</a:t>
            </a:r>
            <a:r>
              <a:rPr lang="en-US" sz="1800" dirty="0" err="1" smtClean="0"/>
              <a:t>Braund</a:t>
            </a:r>
            <a:r>
              <a:rPr lang="en-US" sz="1800" dirty="0" smtClean="0"/>
              <a:t> &amp; Reiss, 2006)</a:t>
            </a:r>
            <a:endParaRPr lang="en-US" sz="1800" dirty="0"/>
          </a:p>
        </p:txBody>
      </p:sp>
      <p:sp>
        <p:nvSpPr>
          <p:cNvPr id="3" name="Content Placeholder 2"/>
          <p:cNvSpPr>
            <a:spLocks noGrp="1"/>
          </p:cNvSpPr>
          <p:nvPr>
            <p:ph idx="1"/>
          </p:nvPr>
        </p:nvSpPr>
        <p:spPr>
          <a:xfrm>
            <a:off x="533400" y="1600200"/>
            <a:ext cx="8229600" cy="4525963"/>
          </a:xfrm>
        </p:spPr>
        <p:txBody>
          <a:bodyPr/>
          <a:lstStyle/>
          <a:p>
            <a:r>
              <a:rPr lang="en-US" sz="6000" dirty="0" smtClean="0"/>
              <a:t>The actual world </a:t>
            </a:r>
          </a:p>
          <a:p>
            <a:r>
              <a:rPr lang="en-US" sz="6000" dirty="0" smtClean="0"/>
              <a:t>A presented world </a:t>
            </a:r>
          </a:p>
          <a:p>
            <a:r>
              <a:rPr lang="en-US" sz="6000" dirty="0" smtClean="0"/>
              <a:t>A virtual world </a:t>
            </a:r>
          </a:p>
          <a:p>
            <a:pPr marL="0" indent="0">
              <a:buNone/>
            </a:pPr>
            <a:r>
              <a:rPr lang="en-US" sz="2000" dirty="0" smtClean="0"/>
              <a:t>“a synchronous, persistent network of people, represented as avatars, facilitated by networked computers” (Bell, 2008) </a:t>
            </a:r>
            <a:endParaRPr lang="en-US" sz="2000" dirty="0"/>
          </a:p>
        </p:txBody>
      </p:sp>
    </p:spTree>
    <p:extLst>
      <p:ext uri="{BB962C8B-B14F-4D97-AF65-F5344CB8AC3E}">
        <p14:creationId xmlns:p14="http://schemas.microsoft.com/office/powerpoint/2010/main" val="1321917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p</a:t>
            </a:r>
            <a:r>
              <a:rPr lang="en-US" sz="5400" dirty="0" smtClean="0"/>
              <a:t>resentation outline</a:t>
            </a:r>
            <a:endParaRPr lang="en-US" sz="5400" dirty="0"/>
          </a:p>
        </p:txBody>
      </p:sp>
      <p:sp>
        <p:nvSpPr>
          <p:cNvPr id="3" name="Content Placeholder 2"/>
          <p:cNvSpPr>
            <a:spLocks noGrp="1"/>
          </p:cNvSpPr>
          <p:nvPr>
            <p:ph idx="1"/>
          </p:nvPr>
        </p:nvSpPr>
        <p:spPr>
          <a:xfrm>
            <a:off x="228600" y="1600200"/>
            <a:ext cx="8610600" cy="4525963"/>
          </a:xfrm>
        </p:spPr>
        <p:txBody>
          <a:bodyPr/>
          <a:lstStyle/>
          <a:p>
            <a:r>
              <a:rPr lang="en-US" sz="3600" dirty="0" smtClean="0"/>
              <a:t>Motivations/importance</a:t>
            </a:r>
          </a:p>
          <a:p>
            <a:r>
              <a:rPr lang="en-US" sz="3600" dirty="0" smtClean="0"/>
              <a:t>Framework </a:t>
            </a:r>
          </a:p>
          <a:p>
            <a:r>
              <a:rPr lang="en-US" sz="3600" dirty="0" smtClean="0">
                <a:solidFill>
                  <a:srgbClr val="FF0000"/>
                </a:solidFill>
              </a:rPr>
              <a:t>Examples</a:t>
            </a:r>
          </a:p>
          <a:p>
            <a:r>
              <a:rPr lang="en-US" sz="3600" dirty="0" smtClean="0"/>
              <a:t>Benefits</a:t>
            </a:r>
          </a:p>
          <a:p>
            <a:r>
              <a:rPr lang="en-US" sz="3600" dirty="0" smtClean="0"/>
              <a:t>Future directions</a:t>
            </a:r>
          </a:p>
          <a:p>
            <a:r>
              <a:rPr lang="en-US" sz="3600" dirty="0" smtClean="0"/>
              <a:t>Q &amp; A</a:t>
            </a:r>
          </a:p>
        </p:txBody>
      </p:sp>
    </p:spTree>
    <p:extLst>
      <p:ext uri="{BB962C8B-B14F-4D97-AF65-F5344CB8AC3E}">
        <p14:creationId xmlns:p14="http://schemas.microsoft.com/office/powerpoint/2010/main" val="1456499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Virtual World: An Example</a:t>
            </a:r>
            <a:endParaRPr lang="en-US" sz="1800" dirty="0"/>
          </a:p>
        </p:txBody>
      </p:sp>
      <p:sp>
        <p:nvSpPr>
          <p:cNvPr id="3" name="Content Placeholder 2"/>
          <p:cNvSpPr>
            <a:spLocks noGrp="1"/>
          </p:cNvSpPr>
          <p:nvPr>
            <p:ph idx="1"/>
          </p:nvPr>
        </p:nvSpPr>
        <p:spPr>
          <a:xfrm>
            <a:off x="228600" y="1600200"/>
            <a:ext cx="8534400" cy="4525963"/>
          </a:xfrm>
        </p:spPr>
        <p:txBody>
          <a:bodyPr/>
          <a:lstStyle/>
          <a:p>
            <a:pPr marL="0" indent="0">
              <a:buNone/>
            </a:pPr>
            <a:r>
              <a:rPr lang="en-US" sz="2400" dirty="0" smtClean="0"/>
              <a:t>Practice sampling/survey/interview techniques in </a:t>
            </a:r>
            <a:r>
              <a:rPr lang="en-US" sz="2400" dirty="0" smtClean="0">
                <a:solidFill>
                  <a:srgbClr val="FF0000"/>
                </a:solidFill>
              </a:rPr>
              <a:t>SecondLife.com </a:t>
            </a:r>
            <a:r>
              <a:rPr lang="en-US" sz="1800" dirty="0" smtClean="0"/>
              <a:t>(Bell, </a:t>
            </a:r>
            <a:r>
              <a:rPr lang="en-US" sz="1800" dirty="0" err="1" smtClean="0"/>
              <a:t>Castronova</a:t>
            </a:r>
            <a:r>
              <a:rPr lang="en-US" sz="1800" dirty="0" smtClean="0"/>
              <a:t>, Wagner, 2011):</a:t>
            </a:r>
          </a:p>
          <a:p>
            <a:pPr marL="0" indent="0">
              <a:buNone/>
            </a:pPr>
            <a:endParaRPr lang="en-US" sz="1800" dirty="0"/>
          </a:p>
          <a:p>
            <a:pPr marL="0" indent="0">
              <a:buNone/>
            </a:pPr>
            <a:r>
              <a:rPr lang="en-US" sz="1800" dirty="0" smtClean="0"/>
              <a:t>Virtual Data Collection Interface(VDCI) Heads-Up Display (HUD) displays survey (via “survey kiosk”) then records participant’s answer</a:t>
            </a:r>
          </a:p>
          <a:p>
            <a:pPr marL="0" indent="0">
              <a:buNone/>
            </a:pPr>
            <a:endParaRPr lang="en-US"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84167"/>
            <a:ext cx="1714500"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698367"/>
            <a:ext cx="5257800"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a:xfrm rot="2221673">
            <a:off x="1083006" y="3226879"/>
            <a:ext cx="298060" cy="12018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6362700" y="2971801"/>
            <a:ext cx="304800" cy="9184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5046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Augmented Reality(AR) </a:t>
            </a:r>
            <a:r>
              <a:rPr lang="en-US" sz="2400" dirty="0"/>
              <a:t>c</a:t>
            </a:r>
            <a:r>
              <a:rPr lang="en-US" sz="2400" dirty="0" smtClean="0"/>
              <a:t>onnects Virtual and Actual World, </a:t>
            </a:r>
            <a:br>
              <a:rPr lang="en-US" sz="2400" dirty="0" smtClean="0"/>
            </a:br>
            <a:r>
              <a:rPr lang="en-US" sz="2400" dirty="0"/>
              <a:t>c</a:t>
            </a:r>
            <a:r>
              <a:rPr lang="en-US" sz="2400" dirty="0" smtClean="0"/>
              <a:t>an be image-based or location(</a:t>
            </a:r>
            <a:r>
              <a:rPr lang="en-US" sz="2400" dirty="0" err="1" smtClean="0"/>
              <a:t>e.g.,GPS</a:t>
            </a:r>
            <a:r>
              <a:rPr lang="en-US" sz="2400" dirty="0" smtClean="0"/>
              <a:t>)-based</a:t>
            </a:r>
            <a:br>
              <a:rPr lang="en-US" sz="2400" dirty="0" smtClean="0"/>
            </a:br>
            <a:r>
              <a:rPr lang="en-US" sz="1800" dirty="0" smtClean="0"/>
              <a:t>(figures from Cheng &amp; Tsai, 2013)</a:t>
            </a:r>
            <a:br>
              <a:rPr lang="en-US" sz="1800" dirty="0" smtClean="0"/>
            </a:br>
            <a:endParaRPr lang="en-US" sz="1800" dirty="0"/>
          </a:p>
        </p:txBody>
      </p:sp>
      <p:sp>
        <p:nvSpPr>
          <p:cNvPr id="3" name="Content Placeholder 2"/>
          <p:cNvSpPr>
            <a:spLocks noGrp="1"/>
          </p:cNvSpPr>
          <p:nvPr>
            <p:ph idx="1"/>
          </p:nvPr>
        </p:nvSpPr>
        <p:spPr>
          <a:xfrm>
            <a:off x="304800" y="1600200"/>
            <a:ext cx="8229600" cy="4525963"/>
          </a:xfrm>
        </p:spPr>
        <p:txBody>
          <a:bodyPr/>
          <a:lstStyle/>
          <a:p>
            <a:pPr marL="0" indent="0">
              <a:buNone/>
            </a:pPr>
            <a:endParaRPr lang="en-US" sz="3600" dirty="0" smtClean="0"/>
          </a:p>
          <a:p>
            <a:pPr marL="0" indent="0">
              <a:buNone/>
            </a:pPr>
            <a:endParaRPr lang="en-US" sz="3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7277100"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90937"/>
            <a:ext cx="4114800" cy="3167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1468" y="3867150"/>
            <a:ext cx="4200525"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2819400" y="838200"/>
            <a:ext cx="533400" cy="2667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791200" y="838200"/>
            <a:ext cx="304800" cy="2971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7296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3200" dirty="0"/>
              <a:t>i</a:t>
            </a:r>
            <a:r>
              <a:rPr lang="en-US" sz="3200" dirty="0" smtClean="0"/>
              <a:t>deas for Augmented Reality (AR) </a:t>
            </a:r>
            <a:br>
              <a:rPr lang="en-US" sz="3200" dirty="0" smtClean="0"/>
            </a:br>
            <a:endParaRPr lang="en-US" sz="1800" dirty="0"/>
          </a:p>
        </p:txBody>
      </p:sp>
      <p:sp>
        <p:nvSpPr>
          <p:cNvPr id="3" name="Content Placeholder 2"/>
          <p:cNvSpPr>
            <a:spLocks noGrp="1"/>
          </p:cNvSpPr>
          <p:nvPr>
            <p:ph idx="1"/>
          </p:nvPr>
        </p:nvSpPr>
        <p:spPr>
          <a:xfrm>
            <a:off x="304800" y="1600200"/>
            <a:ext cx="8229600" cy="4525963"/>
          </a:xfrm>
        </p:spPr>
        <p:txBody>
          <a:bodyPr/>
          <a:lstStyle/>
          <a:p>
            <a:pPr marL="0" indent="0">
              <a:buNone/>
            </a:pPr>
            <a:r>
              <a:rPr lang="en-US" sz="3600" dirty="0" smtClean="0"/>
              <a:t>Statistics textbook marker label activates via webcam capture </a:t>
            </a:r>
          </a:p>
          <a:p>
            <a:pPr marL="0" indent="0">
              <a:buNone/>
            </a:pPr>
            <a:r>
              <a:rPr lang="en-US" sz="3600" dirty="0" smtClean="0"/>
              <a:t>a virtual element to explore a 3-D scatterplot or distribution (by tilting and rotating the book)</a:t>
            </a:r>
          </a:p>
          <a:p>
            <a:pPr marL="0" indent="0">
              <a:buNone/>
            </a:pPr>
            <a:r>
              <a:rPr lang="en-US" sz="3600" dirty="0" smtClean="0"/>
              <a:t> </a:t>
            </a:r>
          </a:p>
          <a:p>
            <a:pPr marL="0" indent="0">
              <a:buNone/>
            </a:pPr>
            <a:r>
              <a:rPr lang="en-US" sz="3600" dirty="0" smtClean="0"/>
              <a:t>superimpose data on mobile devices based on position</a:t>
            </a:r>
          </a:p>
        </p:txBody>
      </p:sp>
    </p:spTree>
    <p:extLst>
      <p:ext uri="{BB962C8B-B14F-4D97-AF65-F5344CB8AC3E}">
        <p14:creationId xmlns:p14="http://schemas.microsoft.com/office/powerpoint/2010/main" val="329040374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5329</TotalTime>
  <Words>1495</Words>
  <Application>Microsoft Office PowerPoint</Application>
  <PresentationFormat>On-screen Show (4:3)</PresentationFormat>
  <Paragraphs>322</Paragraphs>
  <Slides>36</Slides>
  <Notes>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Default Design</vt:lpstr>
      <vt:lpstr>“Teaching Statistics for Critical Engagement   Beyond Classroom Walls” ICOTS-9 invited session 7A  (see my 6-page paper in ICOTS9 proceedings) </vt:lpstr>
      <vt:lpstr>          </vt:lpstr>
      <vt:lpstr>presentation outline</vt:lpstr>
      <vt:lpstr>motivations &amp; importance</vt:lpstr>
      <vt:lpstr>Informal Science Education classification of out-of-classroom experiences (Braund &amp; Reiss, 2006)</vt:lpstr>
      <vt:lpstr>presentation outline</vt:lpstr>
      <vt:lpstr>Virtual World: An Example</vt:lpstr>
      <vt:lpstr>Augmented Reality(AR) connects Virtual and Actual World,  can be image-based or location(e.g.,GPS)-based (figures from Cheng &amp; Tsai, 2013) </vt:lpstr>
      <vt:lpstr>ideas for Augmented Reality (AR)  </vt:lpstr>
      <vt:lpstr>Presented World example: Museums</vt:lpstr>
      <vt:lpstr>Presented World example: Museums/Libraries</vt:lpstr>
      <vt:lpstr>Presented World: Videos, TV, Radio, Podcasts</vt:lpstr>
      <vt:lpstr>Presented world: my 2012 episode on polls and surveys</vt:lpstr>
      <vt:lpstr>Presented World: Songs (on CAUSEweb.org)</vt:lpstr>
      <vt:lpstr>Actual World example: Data Collection Field Trips </vt:lpstr>
      <vt:lpstr> Racial Dot Map http://demographics.coopercenter.org/DotMap/ </vt:lpstr>
      <vt:lpstr>Actual World example: adult education outreach on Texas Lottery</vt:lpstr>
      <vt:lpstr>Actual World example:  culturally relevant family math learning event  (Ramirez &amp; McCollough, 2012)</vt:lpstr>
      <vt:lpstr>La Lotería questions  (Ramirez &amp; McCollough, 2012; Lesser 2013)</vt:lpstr>
      <vt:lpstr>the Mexican game of Toma Todo</vt:lpstr>
      <vt:lpstr>Toma Todo questions (Lesser 2010) </vt:lpstr>
      <vt:lpstr> (Hanukkah) dreidel game </vt:lpstr>
      <vt:lpstr>Actual World example: sports/games</vt:lpstr>
      <vt:lpstr>Actual World example: engaged citizenship</vt:lpstr>
      <vt:lpstr>presentation outline</vt:lpstr>
      <vt:lpstr>BENEFITS of out-of-class experiences</vt:lpstr>
      <vt:lpstr>Benefits of out-of-classroom contexts (Braund &amp; Reiss, 2006)</vt:lpstr>
      <vt:lpstr>pitfalls of informal contexts</vt:lpstr>
      <vt:lpstr>FUTURE DIRECTIONS</vt:lpstr>
      <vt:lpstr> Thank you for coming!  QUESTIONS?</vt:lpstr>
      <vt:lpstr>PowerPoint Presentation</vt:lpstr>
      <vt:lpstr> “It’s a Sign: A Connection between Correlation and Slope” (students randomly assigned to include the red part or not) </vt:lpstr>
      <vt:lpstr>Project UPLIFT: three urban settings</vt:lpstr>
      <vt:lpstr>student-randomized experiment (fall 2013) (53 from comm. college; 194 from medium-sized university)</vt:lpstr>
      <vt:lpstr>% Correct with and without Song Inserts</vt:lpstr>
      <vt:lpstr>Why did some fun items  appear more effective than others?</vt:lpstr>
    </vt:vector>
  </TitlesOfParts>
  <Company>UTEP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Engagement Beyond Classroom Walls ICOTS</dc:title>
  <dc:creator>Larry Lesser</dc:creator>
  <cp:lastModifiedBy>The University of Texas at El Paso</cp:lastModifiedBy>
  <cp:revision>240</cp:revision>
  <cp:lastPrinted>2014-03-28T17:02:17Z</cp:lastPrinted>
  <dcterms:created xsi:type="dcterms:W3CDTF">2006-03-15T21:02:55Z</dcterms:created>
  <dcterms:modified xsi:type="dcterms:W3CDTF">2014-07-12T00:11:14Z</dcterms:modified>
</cp:coreProperties>
</file>