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D32"/>
    <a:srgbClr val="0E23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0" d="100"/>
          <a:sy n="20" d="100"/>
        </p:scale>
        <p:origin x="1320" y="1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9E73AD-38A9-7F48-9D62-161DA1E2FEDD}"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DEC04-07C3-1F44-B91C-FE4B309DFF07}" type="slidenum">
              <a:rPr lang="en-US" smtClean="0"/>
              <a:t>‹#›</a:t>
            </a:fld>
            <a:endParaRPr lang="en-US"/>
          </a:p>
        </p:txBody>
      </p:sp>
    </p:spTree>
    <p:extLst>
      <p:ext uri="{BB962C8B-B14F-4D97-AF65-F5344CB8AC3E}">
        <p14:creationId xmlns:p14="http://schemas.microsoft.com/office/powerpoint/2010/main" val="396249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E73AD-38A9-7F48-9D62-161DA1E2FEDD}"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DEC04-07C3-1F44-B91C-FE4B309DFF07}" type="slidenum">
              <a:rPr lang="en-US" smtClean="0"/>
              <a:t>‹#›</a:t>
            </a:fld>
            <a:endParaRPr lang="en-US"/>
          </a:p>
        </p:txBody>
      </p:sp>
    </p:spTree>
    <p:extLst>
      <p:ext uri="{BB962C8B-B14F-4D97-AF65-F5344CB8AC3E}">
        <p14:creationId xmlns:p14="http://schemas.microsoft.com/office/powerpoint/2010/main" val="313820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E73AD-38A9-7F48-9D62-161DA1E2FEDD}"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DEC04-07C3-1F44-B91C-FE4B309DFF07}" type="slidenum">
              <a:rPr lang="en-US" smtClean="0"/>
              <a:t>‹#›</a:t>
            </a:fld>
            <a:endParaRPr lang="en-US"/>
          </a:p>
        </p:txBody>
      </p:sp>
    </p:spTree>
    <p:extLst>
      <p:ext uri="{BB962C8B-B14F-4D97-AF65-F5344CB8AC3E}">
        <p14:creationId xmlns:p14="http://schemas.microsoft.com/office/powerpoint/2010/main" val="228082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E73AD-38A9-7F48-9D62-161DA1E2FEDD}"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DEC04-07C3-1F44-B91C-FE4B309DFF07}" type="slidenum">
              <a:rPr lang="en-US" smtClean="0"/>
              <a:t>‹#›</a:t>
            </a:fld>
            <a:endParaRPr lang="en-US"/>
          </a:p>
        </p:txBody>
      </p:sp>
    </p:spTree>
    <p:extLst>
      <p:ext uri="{BB962C8B-B14F-4D97-AF65-F5344CB8AC3E}">
        <p14:creationId xmlns:p14="http://schemas.microsoft.com/office/powerpoint/2010/main" val="409979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9E73AD-38A9-7F48-9D62-161DA1E2FEDD}"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DEC04-07C3-1F44-B91C-FE4B309DFF07}" type="slidenum">
              <a:rPr lang="en-US" smtClean="0"/>
              <a:t>‹#›</a:t>
            </a:fld>
            <a:endParaRPr lang="en-US"/>
          </a:p>
        </p:txBody>
      </p:sp>
    </p:spTree>
    <p:extLst>
      <p:ext uri="{BB962C8B-B14F-4D97-AF65-F5344CB8AC3E}">
        <p14:creationId xmlns:p14="http://schemas.microsoft.com/office/powerpoint/2010/main" val="224352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9E73AD-38A9-7F48-9D62-161DA1E2FEDD}"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DEC04-07C3-1F44-B91C-FE4B309DFF07}" type="slidenum">
              <a:rPr lang="en-US" smtClean="0"/>
              <a:t>‹#›</a:t>
            </a:fld>
            <a:endParaRPr lang="en-US"/>
          </a:p>
        </p:txBody>
      </p:sp>
    </p:spTree>
    <p:extLst>
      <p:ext uri="{BB962C8B-B14F-4D97-AF65-F5344CB8AC3E}">
        <p14:creationId xmlns:p14="http://schemas.microsoft.com/office/powerpoint/2010/main" val="16676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9E73AD-38A9-7F48-9D62-161DA1E2FEDD}" type="datetimeFigureOut">
              <a:rPr lang="en-US" smtClean="0"/>
              <a:t>5/12/2019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DEC04-07C3-1F44-B91C-FE4B309DFF07}" type="slidenum">
              <a:rPr lang="en-US" smtClean="0"/>
              <a:t>‹#›</a:t>
            </a:fld>
            <a:endParaRPr lang="en-US"/>
          </a:p>
        </p:txBody>
      </p:sp>
    </p:spTree>
    <p:extLst>
      <p:ext uri="{BB962C8B-B14F-4D97-AF65-F5344CB8AC3E}">
        <p14:creationId xmlns:p14="http://schemas.microsoft.com/office/powerpoint/2010/main" val="406599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9E73AD-38A9-7F48-9D62-161DA1E2FEDD}" type="datetimeFigureOut">
              <a:rPr lang="en-US" smtClean="0"/>
              <a:t>5/12/2019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DEC04-07C3-1F44-B91C-FE4B309DFF07}" type="slidenum">
              <a:rPr lang="en-US" smtClean="0"/>
              <a:t>‹#›</a:t>
            </a:fld>
            <a:endParaRPr lang="en-US"/>
          </a:p>
        </p:txBody>
      </p:sp>
    </p:spTree>
    <p:extLst>
      <p:ext uri="{BB962C8B-B14F-4D97-AF65-F5344CB8AC3E}">
        <p14:creationId xmlns:p14="http://schemas.microsoft.com/office/powerpoint/2010/main" val="403920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E73AD-38A9-7F48-9D62-161DA1E2FEDD}" type="datetimeFigureOut">
              <a:rPr lang="en-US" smtClean="0"/>
              <a:t>5/12/2019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2DEC04-07C3-1F44-B91C-FE4B309DFF07}" type="slidenum">
              <a:rPr lang="en-US" smtClean="0"/>
              <a:t>‹#›</a:t>
            </a:fld>
            <a:endParaRPr lang="en-US"/>
          </a:p>
        </p:txBody>
      </p:sp>
    </p:spTree>
    <p:extLst>
      <p:ext uri="{BB962C8B-B14F-4D97-AF65-F5344CB8AC3E}">
        <p14:creationId xmlns:p14="http://schemas.microsoft.com/office/powerpoint/2010/main" val="85948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9E73AD-38A9-7F48-9D62-161DA1E2FEDD}"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DEC04-07C3-1F44-B91C-FE4B309DFF07}" type="slidenum">
              <a:rPr lang="en-US" smtClean="0"/>
              <a:t>‹#›</a:t>
            </a:fld>
            <a:endParaRPr lang="en-US"/>
          </a:p>
        </p:txBody>
      </p:sp>
    </p:spTree>
    <p:extLst>
      <p:ext uri="{BB962C8B-B14F-4D97-AF65-F5344CB8AC3E}">
        <p14:creationId xmlns:p14="http://schemas.microsoft.com/office/powerpoint/2010/main" val="87717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9E73AD-38A9-7F48-9D62-161DA1E2FEDD}"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DEC04-07C3-1F44-B91C-FE4B309DFF07}" type="slidenum">
              <a:rPr lang="en-US" smtClean="0"/>
              <a:t>‹#›</a:t>
            </a:fld>
            <a:endParaRPr lang="en-US"/>
          </a:p>
        </p:txBody>
      </p:sp>
    </p:spTree>
    <p:extLst>
      <p:ext uri="{BB962C8B-B14F-4D97-AF65-F5344CB8AC3E}">
        <p14:creationId xmlns:p14="http://schemas.microsoft.com/office/powerpoint/2010/main" val="411639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EC9E73AD-38A9-7F48-9D62-161DA1E2FEDD}" type="datetimeFigureOut">
              <a:rPr lang="en-US" smtClean="0"/>
              <a:t>5/12/2019</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FF2DEC04-07C3-1F44-B91C-FE4B309DFF07}" type="slidenum">
              <a:rPr lang="en-US" smtClean="0"/>
              <a:t>‹#›</a:t>
            </a:fld>
            <a:endParaRPr lang="en-US"/>
          </a:p>
        </p:txBody>
      </p:sp>
    </p:spTree>
    <p:extLst>
      <p:ext uri="{BB962C8B-B14F-4D97-AF65-F5344CB8AC3E}">
        <p14:creationId xmlns:p14="http://schemas.microsoft.com/office/powerpoint/2010/main" val="1378560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Microsoft_Word_Document.docx"/><Relationship Id="rId13" Type="http://schemas.openxmlformats.org/officeDocument/2006/relationships/image" Target="../media/image6.tiff"/><Relationship Id="rId3" Type="http://schemas.openxmlformats.org/officeDocument/2006/relationships/hyperlink" Target="http://www.CAUSEweb.org/voices" TargetMode="External"/><Relationship Id="rId7" Type="http://schemas.openxmlformats.org/officeDocument/2006/relationships/image" Target="../media/image2.png"/><Relationship Id="rId12" Type="http://schemas.openxmlformats.org/officeDocument/2006/relationships/image" Target="../media/image5.tiff"/><Relationship Id="rId2" Type="http://schemas.openxmlformats.org/officeDocument/2006/relationships/slideLayout" Target="../slideLayouts/slideLayout1.xml"/><Relationship Id="rId16" Type="http://schemas.openxmlformats.org/officeDocument/2006/relationships/image" Target="../media/image9.jpeg"/><Relationship Id="rId1" Type="http://schemas.openxmlformats.org/officeDocument/2006/relationships/vmlDrawing" Target="../drawings/vmlDrawing1.vml"/><Relationship Id="rId6" Type="http://schemas.openxmlformats.org/officeDocument/2006/relationships/hyperlink" Target="mailto:leadvoices@CAUSEweb.org" TargetMode="External"/><Relationship Id="rId11" Type="http://schemas.openxmlformats.org/officeDocument/2006/relationships/image" Target="../media/image4.tiff"/><Relationship Id="rId5" Type="http://schemas.openxmlformats.org/officeDocument/2006/relationships/hyperlink" Target="mailto:smiles@CAUSEweb.org" TargetMode="External"/><Relationship Id="rId15" Type="http://schemas.openxmlformats.org/officeDocument/2006/relationships/image" Target="../media/image8.png"/><Relationship Id="rId10" Type="http://schemas.openxmlformats.org/officeDocument/2006/relationships/image" Target="../media/image3.jpg"/><Relationship Id="rId4" Type="http://schemas.openxmlformats.org/officeDocument/2006/relationships/hyperlink" Target="http://www.CAUSEweb.org/smiles" TargetMode="External"/><Relationship Id="rId9" Type="http://schemas.openxmlformats.org/officeDocument/2006/relationships/image" Target="../media/image1.png"/><Relationship Id="rId1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redondeado 5"/>
          <p:cNvSpPr/>
          <p:nvPr/>
        </p:nvSpPr>
        <p:spPr>
          <a:xfrm>
            <a:off x="33106199" y="25807868"/>
            <a:ext cx="10036133" cy="43274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p:txBody>
      </p:sp>
      <p:graphicFrame>
        <p:nvGraphicFramePr>
          <p:cNvPr id="12" name="Tabla 7"/>
          <p:cNvGraphicFramePr>
            <a:graphicFrameLocks noGrp="1"/>
          </p:cNvGraphicFramePr>
          <p:nvPr>
            <p:extLst>
              <p:ext uri="{D42A27DB-BD31-4B8C-83A1-F6EECF244321}">
                <p14:modId xmlns:p14="http://schemas.microsoft.com/office/powerpoint/2010/main" val="2118455229"/>
              </p:ext>
            </p:extLst>
          </p:nvPr>
        </p:nvGraphicFramePr>
        <p:xfrm>
          <a:off x="33281998" y="26090100"/>
          <a:ext cx="9702202" cy="3749040"/>
        </p:xfrm>
        <a:graphic>
          <a:graphicData uri="http://schemas.openxmlformats.org/drawingml/2006/table">
            <a:tbl>
              <a:tblPr firstRow="1" bandRow="1">
                <a:tableStyleId>{5C22544A-7EE6-4342-B048-85BDC9FD1C3A}</a:tableStyleId>
              </a:tblPr>
              <a:tblGrid>
                <a:gridCol w="4690651">
                  <a:extLst>
                    <a:ext uri="{9D8B030D-6E8A-4147-A177-3AD203B41FA5}">
                      <a16:colId xmlns:a16="http://schemas.microsoft.com/office/drawing/2014/main" val="4208647398"/>
                    </a:ext>
                  </a:extLst>
                </a:gridCol>
                <a:gridCol w="5011551">
                  <a:extLst>
                    <a:ext uri="{9D8B030D-6E8A-4147-A177-3AD203B41FA5}">
                      <a16:colId xmlns:a16="http://schemas.microsoft.com/office/drawing/2014/main" val="2505719066"/>
                    </a:ext>
                  </a:extLst>
                </a:gridCol>
              </a:tblGrid>
              <a:tr h="3343433">
                <a:tc>
                  <a:txBody>
                    <a:bodyPr/>
                    <a:lstStyle/>
                    <a:p>
                      <a:r>
                        <a:rPr lang="es-ES" sz="3200" b="1" dirty="0" err="1" smtClean="0">
                          <a:solidFill>
                            <a:schemeClr val="tx1"/>
                          </a:solidFill>
                          <a:latin typeface="Arial" panose="020B0604020202020204" pitchFamily="34" charset="0"/>
                          <a:cs typeface="Arial" panose="020B0604020202020204" pitchFamily="34" charset="0"/>
                        </a:rPr>
                        <a:t>References</a:t>
                      </a:r>
                      <a:endParaRPr lang="es-ES" sz="3200" b="1" dirty="0" smtClean="0">
                        <a:solidFill>
                          <a:schemeClr val="tx1"/>
                        </a:solidFill>
                        <a:latin typeface="Arial" panose="020B0604020202020204" pitchFamily="34" charset="0"/>
                        <a:cs typeface="Arial" panose="020B0604020202020204" pitchFamily="34" charset="0"/>
                      </a:endParaRPr>
                    </a:p>
                    <a:p>
                      <a:pPr marL="0" indent="0"/>
                      <a:r>
                        <a:rPr lang="es-ES" sz="2000" b="0" dirty="0" err="1" smtClean="0">
                          <a:solidFill>
                            <a:schemeClr val="tx1"/>
                          </a:solidFill>
                          <a:latin typeface="Arial" panose="020B0604020202020204" pitchFamily="34" charset="0"/>
                          <a:cs typeface="Arial" panose="020B0604020202020204" pitchFamily="34" charset="0"/>
                        </a:rPr>
                        <a:t>Crowther</a:t>
                      </a:r>
                      <a:r>
                        <a:rPr lang="es-ES" sz="2000" b="0" dirty="0" smtClean="0">
                          <a:solidFill>
                            <a:schemeClr val="tx1"/>
                          </a:solidFill>
                          <a:latin typeface="Arial" panose="020B0604020202020204" pitchFamily="34" charset="0"/>
                          <a:cs typeface="Arial" panose="020B0604020202020204" pitchFamily="34" charset="0"/>
                        </a:rPr>
                        <a:t>, G.J. (2016). </a:t>
                      </a:r>
                      <a:r>
                        <a:rPr lang="es-ES" sz="2000" b="0" dirty="0" err="1" smtClean="0">
                          <a:solidFill>
                            <a:schemeClr val="tx1"/>
                          </a:solidFill>
                          <a:latin typeface="Arial" panose="020B0604020202020204" pitchFamily="34" charset="0"/>
                          <a:cs typeface="Arial" panose="020B0604020202020204" pitchFamily="34" charset="0"/>
                        </a:rPr>
                        <a:t>Educating</a:t>
                      </a:r>
                      <a:r>
                        <a:rPr lang="es-ES" sz="2000" b="0" dirty="0" smtClean="0">
                          <a:solidFill>
                            <a:schemeClr val="tx1"/>
                          </a:solidFill>
                          <a:latin typeface="Arial" panose="020B0604020202020204" pitchFamily="34" charset="0"/>
                          <a:cs typeface="Arial" panose="020B0604020202020204" pitchFamily="34" charset="0"/>
                        </a:rPr>
                        <a:t> </a:t>
                      </a:r>
                      <a:r>
                        <a:rPr lang="es-ES" sz="2000" b="0" dirty="0" err="1" smtClean="0">
                          <a:solidFill>
                            <a:schemeClr val="tx1"/>
                          </a:solidFill>
                          <a:latin typeface="Arial" panose="020B0604020202020204" pitchFamily="34" charset="0"/>
                          <a:cs typeface="Arial" panose="020B0604020202020204" pitchFamily="34" charset="0"/>
                        </a:rPr>
                        <a:t>with</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music</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Relevant</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reading</a:t>
                      </a:r>
                      <a:r>
                        <a:rPr lang="es-ES" sz="2000" b="0" baseline="0" dirty="0" smtClean="0">
                          <a:solidFill>
                            <a:schemeClr val="tx1"/>
                          </a:solidFill>
                          <a:latin typeface="Arial" panose="020B0604020202020204" pitchFamily="34" charset="0"/>
                          <a:cs typeface="Arial" panose="020B0604020202020204" pitchFamily="34" charset="0"/>
                        </a:rPr>
                        <a:t>. </a:t>
                      </a:r>
                    </a:p>
                    <a:p>
                      <a:pPr marL="0" indent="0"/>
                      <a:r>
                        <a:rPr lang="es-ES" sz="2000" b="0" baseline="0" dirty="0" smtClean="0">
                          <a:solidFill>
                            <a:schemeClr val="tx1"/>
                          </a:solidFill>
                          <a:latin typeface="Arial" panose="020B0604020202020204" pitchFamily="34" charset="0"/>
                          <a:cs typeface="Arial" panose="020B0604020202020204" pitchFamily="34" charset="0"/>
                        </a:rPr>
                        <a:t>http://singaboutscience.org/wp/educating/</a:t>
                      </a:r>
                      <a:r>
                        <a:rPr lang="es-ES" sz="2000" b="0" baseline="0" dirty="0" err="1" smtClean="0">
                          <a:solidFill>
                            <a:schemeClr val="tx1"/>
                          </a:solidFill>
                          <a:latin typeface="Arial" panose="020B0604020202020204" pitchFamily="34" charset="0"/>
                          <a:cs typeface="Arial" panose="020B0604020202020204" pitchFamily="34" charset="0"/>
                        </a:rPr>
                        <a:t>research</a:t>
                      </a:r>
                      <a:endParaRPr lang="es-ES" sz="2000" b="0" baseline="0" dirty="0" smtClean="0">
                        <a:solidFill>
                          <a:schemeClr val="tx1"/>
                        </a:solidFill>
                        <a:latin typeface="Arial" panose="020B0604020202020204" pitchFamily="34" charset="0"/>
                        <a:cs typeface="Arial" panose="020B0604020202020204" pitchFamily="34" charset="0"/>
                      </a:endParaRPr>
                    </a:p>
                    <a:p>
                      <a:pPr marL="0" indent="0"/>
                      <a:endParaRPr lang="es-ES" sz="2000" b="0" dirty="0" smtClean="0">
                        <a:solidFill>
                          <a:schemeClr val="tx1"/>
                        </a:solidFill>
                        <a:latin typeface="Arial" panose="020B0604020202020204" pitchFamily="34" charset="0"/>
                        <a:cs typeface="Arial" panose="020B0604020202020204" pitchFamily="34" charset="0"/>
                      </a:endParaRPr>
                    </a:p>
                    <a:p>
                      <a:pPr marL="57150" indent="-57150">
                        <a:tabLst/>
                      </a:pPr>
                      <a:r>
                        <a:rPr lang="es-ES" sz="2000" b="0" dirty="0" smtClean="0">
                          <a:solidFill>
                            <a:schemeClr val="tx1"/>
                          </a:solidFill>
                          <a:latin typeface="Arial" panose="020B0604020202020204" pitchFamily="34" charset="0"/>
                          <a:cs typeface="Arial" panose="020B0604020202020204" pitchFamily="34" charset="0"/>
                        </a:rPr>
                        <a:t>Crowther, G., </a:t>
                      </a:r>
                      <a:r>
                        <a:rPr lang="es-ES" sz="2000" b="0" dirty="0" err="1" smtClean="0">
                          <a:solidFill>
                            <a:schemeClr val="tx1"/>
                          </a:solidFill>
                          <a:latin typeface="Arial" panose="020B0604020202020204" pitchFamily="34" charset="0"/>
                          <a:cs typeface="Arial" panose="020B0604020202020204" pitchFamily="34" charset="0"/>
                        </a:rPr>
                        <a:t>McFadden</a:t>
                      </a:r>
                      <a:r>
                        <a:rPr lang="es-ES" sz="2000" b="0" dirty="0" smtClean="0">
                          <a:solidFill>
                            <a:schemeClr val="tx1"/>
                          </a:solidFill>
                          <a:latin typeface="Arial" panose="020B0604020202020204" pitchFamily="34" charset="0"/>
                          <a:cs typeface="Arial" panose="020B0604020202020204" pitchFamily="34" charset="0"/>
                        </a:rPr>
                        <a:t>, T., Fleming, J. &amp; David, K. (2016). </a:t>
                      </a:r>
                      <a:r>
                        <a:rPr lang="es-ES" sz="2000" b="0" dirty="0" err="1" smtClean="0">
                          <a:solidFill>
                            <a:schemeClr val="tx1"/>
                          </a:solidFill>
                          <a:latin typeface="Arial" panose="020B0604020202020204" pitchFamily="34" charset="0"/>
                          <a:cs typeface="Arial" panose="020B0604020202020204" pitchFamily="34" charset="0"/>
                        </a:rPr>
                        <a:t>Leveraging</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the</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power</a:t>
                      </a:r>
                      <a:r>
                        <a:rPr lang="es-ES" sz="2000" b="0" baseline="0" dirty="0" smtClean="0">
                          <a:solidFill>
                            <a:schemeClr val="tx1"/>
                          </a:solidFill>
                          <a:latin typeface="Arial" panose="020B0604020202020204" pitchFamily="34" charset="0"/>
                          <a:cs typeface="Arial" panose="020B0604020202020204" pitchFamily="34" charset="0"/>
                        </a:rPr>
                        <a:t> of </a:t>
                      </a:r>
                      <a:r>
                        <a:rPr lang="es-ES" sz="2000" b="0" baseline="0" dirty="0" err="1" smtClean="0">
                          <a:solidFill>
                            <a:schemeClr val="tx1"/>
                          </a:solidFill>
                          <a:latin typeface="Arial" panose="020B0604020202020204" pitchFamily="34" charset="0"/>
                          <a:cs typeface="Arial" panose="020B0604020202020204" pitchFamily="34" charset="0"/>
                        </a:rPr>
                        <a:t>music</a:t>
                      </a:r>
                      <a:r>
                        <a:rPr lang="es-ES" sz="2000" b="0" baseline="0" dirty="0" smtClean="0">
                          <a:solidFill>
                            <a:schemeClr val="tx1"/>
                          </a:solidFill>
                          <a:latin typeface="Arial" panose="020B0604020202020204" pitchFamily="34" charset="0"/>
                          <a:cs typeface="Arial" panose="020B0604020202020204" pitchFamily="34" charset="0"/>
                        </a:rPr>
                        <a:t> to </a:t>
                      </a:r>
                      <a:r>
                        <a:rPr lang="es-ES" sz="2000" b="0" baseline="0" dirty="0" err="1" smtClean="0">
                          <a:solidFill>
                            <a:schemeClr val="tx1"/>
                          </a:solidFill>
                          <a:latin typeface="Arial" panose="020B0604020202020204" pitchFamily="34" charset="0"/>
                          <a:cs typeface="Arial" panose="020B0604020202020204" pitchFamily="34" charset="0"/>
                        </a:rPr>
                        <a:t>improve</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science</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education</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i="1" baseline="0" dirty="0" smtClean="0">
                          <a:solidFill>
                            <a:schemeClr val="tx1"/>
                          </a:solidFill>
                          <a:latin typeface="Arial" panose="020B0604020202020204" pitchFamily="34" charset="0"/>
                          <a:cs typeface="Arial" panose="020B0604020202020204" pitchFamily="34" charset="0"/>
                        </a:rPr>
                        <a:t>International </a:t>
                      </a:r>
                      <a:r>
                        <a:rPr lang="es-ES" sz="2000" b="0" i="1" baseline="0" dirty="0" err="1" smtClean="0">
                          <a:solidFill>
                            <a:schemeClr val="tx1"/>
                          </a:solidFill>
                          <a:latin typeface="Arial" panose="020B0604020202020204" pitchFamily="34" charset="0"/>
                          <a:cs typeface="Arial" panose="020B0604020202020204" pitchFamily="34" charset="0"/>
                        </a:rPr>
                        <a:t>Journal</a:t>
                      </a:r>
                      <a:r>
                        <a:rPr lang="es-ES" sz="2000" b="0" i="1" baseline="0" dirty="0" smtClean="0">
                          <a:solidFill>
                            <a:schemeClr val="tx1"/>
                          </a:solidFill>
                          <a:latin typeface="Arial" panose="020B0604020202020204" pitchFamily="34" charset="0"/>
                          <a:cs typeface="Arial" panose="020B0604020202020204" pitchFamily="34" charset="0"/>
                        </a:rPr>
                        <a:t> of </a:t>
                      </a:r>
                      <a:r>
                        <a:rPr lang="es-ES" sz="2000" b="0" i="1" baseline="0" dirty="0" err="1" smtClean="0">
                          <a:solidFill>
                            <a:schemeClr val="tx1"/>
                          </a:solidFill>
                          <a:latin typeface="Arial" panose="020B0604020202020204" pitchFamily="34" charset="0"/>
                          <a:cs typeface="Arial" panose="020B0604020202020204" pitchFamily="34" charset="0"/>
                        </a:rPr>
                        <a:t>Science</a:t>
                      </a:r>
                      <a:r>
                        <a:rPr lang="es-ES" sz="2000" b="0" i="1" baseline="0" dirty="0" smtClean="0">
                          <a:solidFill>
                            <a:schemeClr val="tx1"/>
                          </a:solidFill>
                          <a:latin typeface="Arial" panose="020B0604020202020204" pitchFamily="34" charset="0"/>
                          <a:cs typeface="Arial" panose="020B0604020202020204" pitchFamily="34" charset="0"/>
                        </a:rPr>
                        <a:t> </a:t>
                      </a:r>
                      <a:r>
                        <a:rPr lang="es-ES" sz="2000" b="0" i="1" baseline="0" dirty="0" err="1" smtClean="0">
                          <a:solidFill>
                            <a:schemeClr val="tx1"/>
                          </a:solidFill>
                          <a:latin typeface="Arial" panose="020B0604020202020204" pitchFamily="34" charset="0"/>
                          <a:cs typeface="Arial" panose="020B0604020202020204" pitchFamily="34" charset="0"/>
                        </a:rPr>
                        <a:t>Education</a:t>
                      </a:r>
                      <a:r>
                        <a:rPr lang="es-ES" sz="2000" b="0" baseline="0" dirty="0" smtClean="0">
                          <a:solidFill>
                            <a:schemeClr val="tx1"/>
                          </a:solidFill>
                          <a:latin typeface="Arial" panose="020B0604020202020204" pitchFamily="34" charset="0"/>
                          <a:cs typeface="Arial" panose="020B0604020202020204" pitchFamily="34" charset="0"/>
                        </a:rPr>
                        <a:t>, 38(1), 73-95.</a:t>
                      </a:r>
                      <a:endParaRPr lang="es-ES" sz="2000" b="0"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sz="2000" b="0" dirty="0" smtClean="0">
                        <a:solidFill>
                          <a:schemeClr val="tx1"/>
                        </a:solidFill>
                        <a:latin typeface="Arial" panose="020B0604020202020204" pitchFamily="34" charset="0"/>
                        <a:cs typeface="Arial" panose="020B0604020202020204" pitchFamily="34" charset="0"/>
                      </a:endParaRPr>
                    </a:p>
                    <a:p>
                      <a:r>
                        <a:rPr lang="es-ES" sz="2000" b="0" dirty="0" err="1" smtClean="0">
                          <a:solidFill>
                            <a:schemeClr val="tx1"/>
                          </a:solidFill>
                          <a:latin typeface="Arial" panose="020B0604020202020204" pitchFamily="34" charset="0"/>
                          <a:cs typeface="Arial" panose="020B0604020202020204" pitchFamily="34" charset="0"/>
                        </a:rPr>
                        <a:t>Lesser</a:t>
                      </a:r>
                      <a:r>
                        <a:rPr lang="es-ES" sz="2000" b="0" dirty="0" smtClean="0">
                          <a:solidFill>
                            <a:schemeClr val="tx1"/>
                          </a:solidFill>
                          <a:latin typeface="Arial" panose="020B0604020202020204" pitchFamily="34" charset="0"/>
                          <a:cs typeface="Arial" panose="020B0604020202020204" pitchFamily="34" charset="0"/>
                        </a:rPr>
                        <a:t>, L. (2014). </a:t>
                      </a:r>
                      <a:r>
                        <a:rPr lang="es-ES" sz="2000" b="0" dirty="0" err="1" smtClean="0">
                          <a:solidFill>
                            <a:schemeClr val="tx1"/>
                          </a:solidFill>
                          <a:latin typeface="Arial" panose="020B0604020202020204" pitchFamily="34" charset="0"/>
                          <a:cs typeface="Arial" panose="020B0604020202020204" pitchFamily="34" charset="0"/>
                        </a:rPr>
                        <a:t>Mathematical</a:t>
                      </a:r>
                      <a:r>
                        <a:rPr lang="es-ES" sz="2000" b="0" dirty="0" smtClean="0">
                          <a:solidFill>
                            <a:schemeClr val="tx1"/>
                          </a:solidFill>
                          <a:latin typeface="Arial" panose="020B0604020202020204" pitchFamily="34" charset="0"/>
                          <a:cs typeface="Arial" panose="020B0604020202020204" pitchFamily="34" charset="0"/>
                        </a:rPr>
                        <a:t> </a:t>
                      </a:r>
                      <a:r>
                        <a:rPr lang="es-ES" sz="2000" b="0" dirty="0" err="1" smtClean="0">
                          <a:solidFill>
                            <a:schemeClr val="tx1"/>
                          </a:solidFill>
                          <a:latin typeface="Arial" panose="020B0604020202020204" pitchFamily="34" charset="0"/>
                          <a:cs typeface="Arial" panose="020B0604020202020204" pitchFamily="34" charset="0"/>
                        </a:rPr>
                        <a:t>lyrics</a:t>
                      </a:r>
                      <a:r>
                        <a:rPr lang="es-ES" sz="2000" b="0" dirty="0" smtClean="0">
                          <a:solidFill>
                            <a:schemeClr val="tx1"/>
                          </a:solidFill>
                          <a:latin typeface="Arial" panose="020B0604020202020204" pitchFamily="34" charset="0"/>
                          <a:cs typeface="Arial" panose="020B0604020202020204" pitchFamily="34" charset="0"/>
                        </a:rPr>
                        <a:t>: </a:t>
                      </a:r>
                      <a:r>
                        <a:rPr lang="es-ES" sz="2000" b="0" dirty="0" err="1" smtClean="0">
                          <a:solidFill>
                            <a:schemeClr val="tx1"/>
                          </a:solidFill>
                          <a:latin typeface="Arial" panose="020B0604020202020204" pitchFamily="34" charset="0"/>
                          <a:cs typeface="Arial" panose="020B0604020202020204" pitchFamily="34" charset="0"/>
                        </a:rPr>
                        <a:t>Noteworthy</a:t>
                      </a:r>
                      <a:r>
                        <a:rPr lang="es-ES" sz="2000" b="0" dirty="0" smtClean="0">
                          <a:solidFill>
                            <a:schemeClr val="tx1"/>
                          </a:solidFill>
                          <a:latin typeface="Arial" panose="020B0604020202020204" pitchFamily="34" charset="0"/>
                          <a:cs typeface="Arial" panose="020B0604020202020204" pitchFamily="34" charset="0"/>
                        </a:rPr>
                        <a:t> </a:t>
                      </a:r>
                      <a:r>
                        <a:rPr lang="es-ES" sz="2000" b="0" dirty="0" err="1" smtClean="0">
                          <a:solidFill>
                            <a:schemeClr val="tx1"/>
                          </a:solidFill>
                          <a:latin typeface="Arial" panose="020B0604020202020204" pitchFamily="34" charset="0"/>
                          <a:cs typeface="Arial" panose="020B0604020202020204" pitchFamily="34" charset="0"/>
                        </a:rPr>
                        <a:t>endeavours</a:t>
                      </a:r>
                      <a:r>
                        <a:rPr lang="es-ES" sz="2000" b="0" dirty="0" smtClean="0">
                          <a:solidFill>
                            <a:schemeClr val="tx1"/>
                          </a:solidFill>
                          <a:latin typeface="Arial" panose="020B0604020202020204" pitchFamily="34" charset="0"/>
                          <a:cs typeface="Arial" panose="020B0604020202020204" pitchFamily="34" charset="0"/>
                        </a:rPr>
                        <a:t> in </a:t>
                      </a:r>
                      <a:r>
                        <a:rPr lang="es-ES" sz="2000" b="0" dirty="0" err="1" smtClean="0">
                          <a:solidFill>
                            <a:schemeClr val="tx1"/>
                          </a:solidFill>
                          <a:latin typeface="Arial" panose="020B0604020202020204" pitchFamily="34" charset="0"/>
                          <a:cs typeface="Arial" panose="020B0604020202020204" pitchFamily="34" charset="0"/>
                        </a:rPr>
                        <a:t>science</a:t>
                      </a:r>
                      <a:r>
                        <a:rPr lang="es-ES" sz="2000" b="0" dirty="0" smtClean="0">
                          <a:solidFill>
                            <a:schemeClr val="tx1"/>
                          </a:solidFill>
                          <a:latin typeface="Arial" panose="020B0604020202020204" pitchFamily="34" charset="0"/>
                          <a:cs typeface="Arial" panose="020B0604020202020204" pitchFamily="34" charset="0"/>
                        </a:rPr>
                        <a:t> </a:t>
                      </a:r>
                      <a:r>
                        <a:rPr lang="es-ES" sz="2000" b="0" dirty="0" err="1" smtClean="0">
                          <a:solidFill>
                            <a:schemeClr val="tx1"/>
                          </a:solidFill>
                          <a:latin typeface="Arial" panose="020B0604020202020204" pitchFamily="34" charset="0"/>
                          <a:cs typeface="Arial" panose="020B0604020202020204" pitchFamily="34" charset="0"/>
                        </a:rPr>
                        <a:t>education</a:t>
                      </a:r>
                      <a:r>
                        <a:rPr lang="es-ES" sz="2000" b="0" dirty="0" smtClean="0">
                          <a:solidFill>
                            <a:schemeClr val="tx1"/>
                          </a:solidFill>
                          <a:latin typeface="Arial" panose="020B0604020202020204" pitchFamily="34" charset="0"/>
                          <a:cs typeface="Arial" panose="020B0604020202020204" pitchFamily="34" charset="0"/>
                        </a:rPr>
                        <a:t>.</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i="1" dirty="0" err="1" smtClean="0">
                          <a:solidFill>
                            <a:schemeClr val="tx1"/>
                          </a:solidFill>
                          <a:latin typeface="Arial" panose="020B0604020202020204" pitchFamily="34" charset="0"/>
                          <a:cs typeface="Arial" panose="020B0604020202020204" pitchFamily="34" charset="0"/>
                        </a:rPr>
                        <a:t>Journal</a:t>
                      </a:r>
                      <a:r>
                        <a:rPr lang="es-ES" sz="2000" b="0" i="1" dirty="0" smtClean="0">
                          <a:solidFill>
                            <a:schemeClr val="tx1"/>
                          </a:solidFill>
                          <a:latin typeface="Arial" panose="020B0604020202020204" pitchFamily="34" charset="0"/>
                          <a:cs typeface="Arial" panose="020B0604020202020204" pitchFamily="34" charset="0"/>
                        </a:rPr>
                        <a:t> of </a:t>
                      </a:r>
                      <a:r>
                        <a:rPr lang="es-ES" sz="2000" b="0" i="1" dirty="0" err="1" smtClean="0">
                          <a:solidFill>
                            <a:schemeClr val="tx1"/>
                          </a:solidFill>
                          <a:latin typeface="Arial" panose="020B0604020202020204" pitchFamily="34" charset="0"/>
                          <a:cs typeface="Arial" panose="020B0604020202020204" pitchFamily="34" charset="0"/>
                        </a:rPr>
                        <a:t>Mathematics</a:t>
                      </a:r>
                      <a:r>
                        <a:rPr lang="es-ES" sz="2000" b="0" i="1" dirty="0" smtClean="0">
                          <a:solidFill>
                            <a:schemeClr val="tx1"/>
                          </a:solidFill>
                          <a:latin typeface="Arial" panose="020B0604020202020204" pitchFamily="34" charset="0"/>
                          <a:cs typeface="Arial" panose="020B0604020202020204" pitchFamily="34" charset="0"/>
                        </a:rPr>
                        <a:t> and </a:t>
                      </a:r>
                      <a:r>
                        <a:rPr lang="es-ES" sz="2000" b="0" i="1" dirty="0" err="1" smtClean="0">
                          <a:solidFill>
                            <a:schemeClr val="tx1"/>
                          </a:solidFill>
                          <a:latin typeface="Arial" panose="020B0604020202020204" pitchFamily="34" charset="0"/>
                          <a:cs typeface="Arial" panose="020B0604020202020204" pitchFamily="34" charset="0"/>
                        </a:rPr>
                        <a:t>the</a:t>
                      </a:r>
                      <a:r>
                        <a:rPr lang="es-ES" sz="2000" b="0" i="1" dirty="0" smtClean="0">
                          <a:solidFill>
                            <a:schemeClr val="tx1"/>
                          </a:solidFill>
                          <a:latin typeface="Arial" panose="020B0604020202020204" pitchFamily="34" charset="0"/>
                          <a:cs typeface="Arial" panose="020B0604020202020204" pitchFamily="34" charset="0"/>
                        </a:rPr>
                        <a:t> </a:t>
                      </a:r>
                      <a:r>
                        <a:rPr lang="es-ES" sz="2000" b="0" i="1" dirty="0" err="1" smtClean="0">
                          <a:solidFill>
                            <a:schemeClr val="tx1"/>
                          </a:solidFill>
                          <a:latin typeface="Arial" panose="020B0604020202020204" pitchFamily="34" charset="0"/>
                          <a:cs typeface="Arial" panose="020B0604020202020204" pitchFamily="34" charset="0"/>
                        </a:rPr>
                        <a:t>Arts</a:t>
                      </a:r>
                      <a:r>
                        <a:rPr lang="es-ES" sz="2000" b="0" dirty="0" smtClean="0">
                          <a:solidFill>
                            <a:schemeClr val="tx1"/>
                          </a:solidFill>
                          <a:latin typeface="Arial" panose="020B0604020202020204" pitchFamily="34" charset="0"/>
                          <a:cs typeface="Arial" panose="020B0604020202020204" pitchFamily="34" charset="0"/>
                        </a:rPr>
                        <a:t>,</a:t>
                      </a:r>
                      <a:r>
                        <a:rPr lang="es-ES" sz="2000" b="0" baseline="0" dirty="0" smtClean="0">
                          <a:solidFill>
                            <a:schemeClr val="tx1"/>
                          </a:solidFill>
                          <a:latin typeface="Arial" panose="020B0604020202020204" pitchFamily="34" charset="0"/>
                          <a:cs typeface="Arial" panose="020B0604020202020204" pitchFamily="34" charset="0"/>
                        </a:rPr>
                        <a:t> 8(1-2), 46-53.</a:t>
                      </a:r>
                      <a:endParaRPr lang="es-ES" sz="2000" b="0" dirty="0" smtClean="0">
                        <a:latin typeface="Arial" panose="020B0604020202020204" pitchFamily="34" charset="0"/>
                        <a:cs typeface="Arial" panose="020B0604020202020204" pitchFamily="34" charset="0"/>
                      </a:endParaRPr>
                    </a:p>
                    <a:p>
                      <a:pPr marL="288000" indent="-288000" algn="l" defTabSz="2952323" rtl="0" eaLnBrk="1" latinLnBrk="0" hangingPunct="1"/>
                      <a:endParaRPr lang="en-US" sz="2000" b="0" kern="1200" dirty="0" smtClean="0">
                        <a:solidFill>
                          <a:schemeClr val="tx1"/>
                        </a:solidFill>
                        <a:latin typeface="Arial" panose="020B0604020202020204" pitchFamily="34" charset="0"/>
                        <a:ea typeface="+mn-ea"/>
                        <a:cs typeface="Arial" panose="020B0604020202020204" pitchFamily="34" charset="0"/>
                      </a:endParaRPr>
                    </a:p>
                    <a:p>
                      <a:pPr marL="0" indent="0" algn="l" defTabSz="2952323" rtl="0" eaLnBrk="1" latinLnBrk="0" hangingPunct="1"/>
                      <a:r>
                        <a:rPr lang="en-US" sz="2000" b="0" kern="1200" dirty="0" smtClean="0">
                          <a:solidFill>
                            <a:schemeClr val="tx1"/>
                          </a:solidFill>
                          <a:latin typeface="Arial" panose="020B0604020202020204" pitchFamily="34" charset="0"/>
                          <a:ea typeface="+mn-ea"/>
                          <a:cs typeface="Arial" panose="020B0604020202020204" pitchFamily="34" charset="0"/>
                        </a:rPr>
                        <a:t>Lesser, L.M., Pearl,</a:t>
                      </a:r>
                      <a:r>
                        <a:rPr lang="en-US" sz="2000" b="0" kern="1200" baseline="0" dirty="0" smtClean="0">
                          <a:solidFill>
                            <a:schemeClr val="tx1"/>
                          </a:solidFill>
                          <a:latin typeface="Arial" panose="020B0604020202020204" pitchFamily="34" charset="0"/>
                          <a:ea typeface="+mn-ea"/>
                          <a:cs typeface="Arial" panose="020B0604020202020204" pitchFamily="34" charset="0"/>
                        </a:rPr>
                        <a:t> D.K., &amp; Weber, J.J. (2016). Assessing fun items’ effectiveness in increasing learning of college introductory statistics students: Results of a randomized experiment. </a:t>
                      </a:r>
                      <a:r>
                        <a:rPr lang="en-US" sz="2000" b="0" i="1" kern="1200" baseline="0" dirty="0" smtClean="0">
                          <a:solidFill>
                            <a:schemeClr val="tx1"/>
                          </a:solidFill>
                          <a:latin typeface="Arial" panose="020B0604020202020204" pitchFamily="34" charset="0"/>
                          <a:ea typeface="+mn-ea"/>
                          <a:cs typeface="Arial" panose="020B0604020202020204" pitchFamily="34" charset="0"/>
                        </a:rPr>
                        <a:t>Journal of Statistics Education</a:t>
                      </a:r>
                      <a:r>
                        <a:rPr lang="en-US" sz="2000" b="0" kern="1200" baseline="0" dirty="0" smtClean="0">
                          <a:solidFill>
                            <a:schemeClr val="tx1"/>
                          </a:solidFill>
                          <a:latin typeface="Arial" panose="020B0604020202020204" pitchFamily="34" charset="0"/>
                          <a:ea typeface="+mn-ea"/>
                          <a:cs typeface="Arial" panose="020B0604020202020204" pitchFamily="34" charset="0"/>
                        </a:rPr>
                        <a:t>, 24(2), 54-62. </a:t>
                      </a:r>
                      <a:endParaRPr lang="en-US" sz="2000" b="0" kern="1200" dirty="0" smtClean="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5810573"/>
                  </a:ext>
                </a:extLst>
              </a:tr>
            </a:tbl>
          </a:graphicData>
        </a:graphic>
      </p:graphicFrame>
      <p:sp>
        <p:nvSpPr>
          <p:cNvPr id="4" name="1 Título"/>
          <p:cNvSpPr>
            <a:spLocks noGrp="1"/>
          </p:cNvSpPr>
          <p:nvPr>
            <p:ph type="ctrTitle"/>
          </p:nvPr>
        </p:nvSpPr>
        <p:spPr>
          <a:xfrm>
            <a:off x="817594" y="238008"/>
            <a:ext cx="42102513" cy="4191000"/>
          </a:xfrm>
          <a:solidFill>
            <a:schemeClr val="tx2">
              <a:lumMod val="20000"/>
              <a:lumOff val="80000"/>
            </a:schemeClr>
          </a:solidFill>
        </p:spPr>
        <p:txBody>
          <a:bodyPr>
            <a:noAutofit/>
          </a:bodyPr>
          <a:lstStyle/>
          <a:p>
            <a:pPr>
              <a:spcBef>
                <a:spcPts val="0"/>
              </a:spcBef>
            </a:pPr>
            <a:r>
              <a:rPr lang="en-US" sz="7200" b="1" cap="all" dirty="0" smtClean="0">
                <a:latin typeface="Arial"/>
                <a:cs typeface="Arial"/>
              </a:rPr>
              <a:t>Stats and beyond: using song in STEM</a:t>
            </a:r>
            <a:br>
              <a:rPr lang="en-US" sz="7200" b="1" cap="all" dirty="0" smtClean="0">
                <a:latin typeface="Arial"/>
                <a:cs typeface="Arial"/>
              </a:rPr>
            </a:br>
            <a:r>
              <a:rPr lang="es-ES" sz="7200" dirty="0" smtClean="0">
                <a:latin typeface="Arial" panose="020B0604020202020204" pitchFamily="34" charset="0"/>
                <a:cs typeface="Arial" panose="020B0604020202020204" pitchFamily="34" charset="0"/>
              </a:rPr>
              <a:t>Dennis K. Pearl, Lawrence M. </a:t>
            </a:r>
            <a:r>
              <a:rPr lang="es-ES" sz="7200" dirty="0" err="1" smtClean="0">
                <a:latin typeface="Arial" panose="020B0604020202020204" pitchFamily="34" charset="0"/>
                <a:cs typeface="Arial" panose="020B0604020202020204" pitchFamily="34" charset="0"/>
              </a:rPr>
              <a:t>Lesser</a:t>
            </a:r>
            <a:r>
              <a:rPr lang="es-ES" sz="7200" dirty="0">
                <a:latin typeface="Arial" panose="020B0604020202020204" pitchFamily="34" charset="0"/>
                <a:cs typeface="Arial" panose="020B0604020202020204" pitchFamily="34" charset="0"/>
              </a:rPr>
              <a:t>, John J. Weber, </a:t>
            </a:r>
            <a:r>
              <a:rPr lang="es-ES" sz="7200" dirty="0" smtClean="0">
                <a:latin typeface="Arial" panose="020B0604020202020204" pitchFamily="34" charset="0"/>
                <a:cs typeface="Arial" panose="020B0604020202020204" pitchFamily="34" charset="0"/>
              </a:rPr>
              <a:t/>
            </a:r>
            <a:br>
              <a:rPr lang="es-ES" sz="7200" dirty="0" smtClean="0">
                <a:latin typeface="Arial" panose="020B0604020202020204" pitchFamily="34" charset="0"/>
                <a:cs typeface="Arial" panose="020B0604020202020204" pitchFamily="34" charset="0"/>
              </a:rPr>
            </a:br>
            <a:r>
              <a:rPr lang="es-ES" sz="7200" dirty="0" err="1" smtClean="0">
                <a:latin typeface="Arial" panose="020B0604020202020204" pitchFamily="34" charset="0"/>
                <a:cs typeface="Arial" panose="020B0604020202020204" pitchFamily="34" charset="0"/>
              </a:rPr>
              <a:t>Penn</a:t>
            </a:r>
            <a:r>
              <a:rPr lang="es-ES" sz="7200" dirty="0" smtClean="0">
                <a:latin typeface="Arial" panose="020B0604020202020204" pitchFamily="34" charset="0"/>
                <a:cs typeface="Arial" panose="020B0604020202020204" pitchFamily="34" charset="0"/>
              </a:rPr>
              <a:t> </a:t>
            </a:r>
            <a:r>
              <a:rPr lang="es-ES" sz="7200" dirty="0" err="1" smtClean="0">
                <a:latin typeface="Arial" panose="020B0604020202020204" pitchFamily="34" charset="0"/>
                <a:cs typeface="Arial" panose="020B0604020202020204" pitchFamily="34" charset="0"/>
              </a:rPr>
              <a:t>State</a:t>
            </a:r>
            <a:r>
              <a:rPr lang="es-ES" sz="7200" dirty="0" smtClean="0">
                <a:latin typeface="Arial" panose="020B0604020202020204" pitchFamily="34" charset="0"/>
                <a:cs typeface="Arial" panose="020B0604020202020204" pitchFamily="34" charset="0"/>
              </a:rPr>
              <a:t> </a:t>
            </a:r>
            <a:r>
              <a:rPr lang="es-ES" sz="7200" dirty="0" err="1" smtClean="0">
                <a:latin typeface="Arial" panose="020B0604020202020204" pitchFamily="34" charset="0"/>
                <a:cs typeface="Arial" panose="020B0604020202020204" pitchFamily="34" charset="0"/>
              </a:rPr>
              <a:t>University</a:t>
            </a:r>
            <a:r>
              <a:rPr lang="es-ES" sz="7200" dirty="0" smtClean="0">
                <a:latin typeface="Arial" panose="020B0604020202020204" pitchFamily="34" charset="0"/>
                <a:cs typeface="Arial" panose="020B0604020202020204" pitchFamily="34" charset="0"/>
              </a:rPr>
              <a:t>, </a:t>
            </a:r>
            <a:r>
              <a:rPr lang="es-ES" sz="7200" dirty="0" err="1" smtClean="0">
                <a:latin typeface="Arial" panose="020B0604020202020204" pitchFamily="34" charset="0"/>
                <a:cs typeface="Arial" panose="020B0604020202020204" pitchFamily="34" charset="0"/>
              </a:rPr>
              <a:t>University</a:t>
            </a:r>
            <a:r>
              <a:rPr lang="es-ES" sz="7200" dirty="0" smtClean="0">
                <a:latin typeface="Arial" panose="020B0604020202020204" pitchFamily="34" charset="0"/>
                <a:cs typeface="Arial" panose="020B0604020202020204" pitchFamily="34" charset="0"/>
              </a:rPr>
              <a:t> of Texas at El </a:t>
            </a:r>
            <a:r>
              <a:rPr lang="es-ES" sz="7200" dirty="0">
                <a:latin typeface="Arial" panose="020B0604020202020204" pitchFamily="34" charset="0"/>
                <a:cs typeface="Arial" panose="020B0604020202020204" pitchFamily="34" charset="0"/>
              </a:rPr>
              <a:t>Paso, Georgia </a:t>
            </a:r>
            <a:r>
              <a:rPr lang="es-ES" sz="7200" dirty="0" err="1">
                <a:latin typeface="Arial" panose="020B0604020202020204" pitchFamily="34" charset="0"/>
                <a:cs typeface="Arial" panose="020B0604020202020204" pitchFamily="34" charset="0"/>
              </a:rPr>
              <a:t>State</a:t>
            </a:r>
            <a:r>
              <a:rPr lang="es-ES" sz="7200" dirty="0">
                <a:latin typeface="Arial" panose="020B0604020202020204" pitchFamily="34" charset="0"/>
                <a:cs typeface="Arial" panose="020B0604020202020204" pitchFamily="34" charset="0"/>
              </a:rPr>
              <a:t> </a:t>
            </a:r>
            <a:r>
              <a:rPr lang="es-ES" sz="7200" dirty="0" err="1">
                <a:latin typeface="Arial" panose="020B0604020202020204" pitchFamily="34" charset="0"/>
                <a:cs typeface="Arial" panose="020B0604020202020204" pitchFamily="34" charset="0"/>
              </a:rPr>
              <a:t>University</a:t>
            </a:r>
            <a:r>
              <a:rPr lang="es-ES" sz="7200" dirty="0">
                <a:latin typeface="Arial" panose="020B0604020202020204" pitchFamily="34" charset="0"/>
                <a:cs typeface="Arial" panose="020B0604020202020204" pitchFamily="34" charset="0"/>
              </a:rPr>
              <a:t> </a:t>
            </a:r>
            <a:r>
              <a:rPr lang="es-ES" sz="7200" dirty="0" err="1">
                <a:latin typeface="Arial" panose="020B0604020202020204" pitchFamily="34" charset="0"/>
                <a:cs typeface="Arial" panose="020B0604020202020204" pitchFamily="34" charset="0"/>
              </a:rPr>
              <a:t>Perimeter</a:t>
            </a:r>
            <a:r>
              <a:rPr lang="es-ES" sz="7200" dirty="0">
                <a:latin typeface="Arial" panose="020B0604020202020204" pitchFamily="34" charset="0"/>
                <a:cs typeface="Arial" panose="020B0604020202020204" pitchFamily="34" charset="0"/>
              </a:rPr>
              <a:t> </a:t>
            </a:r>
            <a:r>
              <a:rPr lang="es-ES" sz="7200" dirty="0" err="1" smtClean="0">
                <a:latin typeface="Arial" panose="020B0604020202020204" pitchFamily="34" charset="0"/>
                <a:cs typeface="Arial" panose="020B0604020202020204" pitchFamily="34" charset="0"/>
              </a:rPr>
              <a:t>College</a:t>
            </a:r>
            <a:endParaRPr lang="es-ES" sz="7200" dirty="0">
              <a:latin typeface="Arial" panose="020B0604020202020204" pitchFamily="34" charset="0"/>
              <a:cs typeface="Arial" panose="020B0604020202020204" pitchFamily="34" charset="0"/>
            </a:endParaRPr>
          </a:p>
        </p:txBody>
      </p:sp>
      <p:sp>
        <p:nvSpPr>
          <p:cNvPr id="5" name="Rectángulo redondeado 5"/>
          <p:cNvSpPr/>
          <p:nvPr/>
        </p:nvSpPr>
        <p:spPr>
          <a:xfrm>
            <a:off x="817594" y="4710017"/>
            <a:ext cx="10036133" cy="28056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p:txBody>
      </p:sp>
      <p:sp>
        <p:nvSpPr>
          <p:cNvPr id="6" name="Rectangle 5"/>
          <p:cNvSpPr/>
          <p:nvPr/>
        </p:nvSpPr>
        <p:spPr>
          <a:xfrm>
            <a:off x="1283085" y="5097023"/>
            <a:ext cx="9003916" cy="29146445"/>
          </a:xfrm>
          <a:prstGeom prst="rect">
            <a:avLst/>
          </a:prstGeom>
        </p:spPr>
        <p:txBody>
          <a:bodyPr wrap="square">
            <a:spAutoFit/>
          </a:bodyPr>
          <a:lstStyle/>
          <a:p>
            <a:r>
              <a:rPr lang="en-US" sz="3200" b="1" dirty="0" smtClean="0">
                <a:latin typeface="Arial"/>
                <a:cs typeface="Arial"/>
              </a:rPr>
              <a:t>Background</a:t>
            </a:r>
            <a:r>
              <a:rPr lang="en-US" sz="3200" dirty="0" smtClean="0">
                <a:latin typeface="Arial"/>
                <a:cs typeface="Arial"/>
              </a:rPr>
              <a:t>:</a:t>
            </a:r>
          </a:p>
          <a:p>
            <a:r>
              <a:rPr lang="en-US" sz="3200" dirty="0" smtClean="0">
                <a:latin typeface="Arial"/>
                <a:cs typeface="Arial"/>
              </a:rPr>
              <a:t>Using song </a:t>
            </a:r>
            <a:r>
              <a:rPr lang="en-US" sz="3200" dirty="0">
                <a:latin typeface="Arial"/>
                <a:cs typeface="Arial"/>
              </a:rPr>
              <a:t>in higher education spans many </a:t>
            </a:r>
            <a:r>
              <a:rPr lang="en-US" sz="3200" dirty="0" smtClean="0">
                <a:latin typeface="Arial"/>
                <a:cs typeface="Arial"/>
              </a:rPr>
              <a:t>scientific disciplines (</a:t>
            </a:r>
            <a:r>
              <a:rPr lang="en-US" sz="3200" dirty="0">
                <a:latin typeface="Arial"/>
                <a:cs typeface="Arial"/>
              </a:rPr>
              <a:t>e.g</a:t>
            </a:r>
            <a:r>
              <a:rPr lang="en-US" sz="3200" dirty="0" smtClean="0">
                <a:latin typeface="Arial"/>
                <a:cs typeface="Arial"/>
              </a:rPr>
              <a:t>. </a:t>
            </a:r>
            <a:r>
              <a:rPr lang="en-US" sz="3200" u="sng" dirty="0">
                <a:latin typeface="Arial"/>
                <a:cs typeface="Arial"/>
                <a:hlinkClick r:id="rId3"/>
              </a:rPr>
              <a:t>www.CAUSEweb.org/voices</a:t>
            </a:r>
            <a:r>
              <a:rPr lang="en-US" sz="3200" dirty="0">
                <a:latin typeface="Arial"/>
                <a:cs typeface="Arial"/>
              </a:rPr>
              <a:t>) and has many putative benefits, including reduced stress or anxiety, improved recall, and increased motivation or engagement (</a:t>
            </a:r>
            <a:r>
              <a:rPr lang="en-US" sz="3200" dirty="0" err="1">
                <a:latin typeface="Arial"/>
                <a:cs typeface="Arial"/>
              </a:rPr>
              <a:t>Crowther</a:t>
            </a:r>
            <a:r>
              <a:rPr lang="en-US" sz="3200" dirty="0">
                <a:latin typeface="Arial"/>
                <a:cs typeface="Arial"/>
              </a:rPr>
              <a:t> et al., 2016; </a:t>
            </a:r>
            <a:r>
              <a:rPr lang="en-US" sz="3200" dirty="0" err="1">
                <a:latin typeface="Arial"/>
                <a:cs typeface="Arial"/>
              </a:rPr>
              <a:t>Crowther</a:t>
            </a:r>
            <a:r>
              <a:rPr lang="en-US" sz="3200" dirty="0">
                <a:latin typeface="Arial"/>
                <a:cs typeface="Arial"/>
              </a:rPr>
              <a:t>, 2016; Lesser, 2014). </a:t>
            </a:r>
            <a:r>
              <a:rPr lang="en-US" sz="3200" dirty="0" smtClean="0">
                <a:latin typeface="Arial"/>
                <a:cs typeface="Arial"/>
              </a:rPr>
              <a:t>This has led an interdisciplinary group of educators to form the VOICES initiative to host annual virtual conferences, create a database of instructional songs and learning materials, implement a regular survey on the use of song in STEM, and disseminate these efforts.</a:t>
            </a:r>
          </a:p>
          <a:p>
            <a:r>
              <a:rPr lang="en-US" sz="3200" dirty="0" smtClean="0">
                <a:latin typeface="Arial"/>
                <a:cs typeface="Arial"/>
              </a:rPr>
              <a:t>(</a:t>
            </a:r>
            <a:r>
              <a:rPr lang="en-US" sz="3200" dirty="0" smtClean="0">
                <a:latin typeface="Arial"/>
                <a:cs typeface="Arial"/>
                <a:hlinkClick r:id="rId3"/>
              </a:rPr>
              <a:t>www.CAUSEweb.org/voices</a:t>
            </a:r>
            <a:r>
              <a:rPr lang="en-US" sz="3200" dirty="0" smtClean="0">
                <a:latin typeface="Arial"/>
                <a:cs typeface="Arial"/>
              </a:rPr>
              <a:t>)  </a:t>
            </a:r>
          </a:p>
          <a:p>
            <a:endParaRPr lang="en-US" sz="3200" dirty="0">
              <a:latin typeface="Arial"/>
              <a:cs typeface="Arial"/>
            </a:endParaRPr>
          </a:p>
          <a:p>
            <a:r>
              <a:rPr lang="en-US" sz="3200" dirty="0" smtClean="0">
                <a:latin typeface="Arial"/>
                <a:cs typeface="Arial"/>
              </a:rPr>
              <a:t>In statistics, based on prior </a:t>
            </a:r>
            <a:r>
              <a:rPr lang="en-US" sz="3200" dirty="0">
                <a:latin typeface="Arial"/>
                <a:cs typeface="Arial"/>
              </a:rPr>
              <a:t>findings (</a:t>
            </a:r>
            <a:r>
              <a:rPr lang="en-US" sz="3200" dirty="0" smtClean="0">
                <a:latin typeface="Arial"/>
                <a:cs typeface="Arial"/>
              </a:rPr>
              <a:t>Lesser et al., 2016</a:t>
            </a:r>
            <a:r>
              <a:rPr lang="en-US" sz="3200" dirty="0">
                <a:latin typeface="Arial"/>
                <a:cs typeface="Arial"/>
              </a:rPr>
              <a:t>), we have developed a new web-based resource for teaching with song where students interact with online prompts to make conceptual connections and provide examples that become part of a song highlighting their </a:t>
            </a:r>
            <a:r>
              <a:rPr lang="en-US" sz="3200" dirty="0" smtClean="0">
                <a:latin typeface="Arial"/>
                <a:cs typeface="Arial"/>
              </a:rPr>
              <a:t>contributions (</a:t>
            </a:r>
            <a:r>
              <a:rPr lang="en-US" sz="3200" dirty="0" smtClean="0">
                <a:latin typeface="Arial"/>
                <a:cs typeface="Arial"/>
                <a:hlinkClick r:id="rId4"/>
              </a:rPr>
              <a:t>www.CAUSEweb.org/smiles</a:t>
            </a:r>
            <a:r>
              <a:rPr lang="en-US" sz="3200" dirty="0" smtClean="0">
                <a:latin typeface="Arial"/>
                <a:cs typeface="Arial"/>
              </a:rPr>
              <a:t>). </a:t>
            </a:r>
            <a:r>
              <a:rPr lang="en-US" sz="3200" dirty="0">
                <a:latin typeface="Arial"/>
                <a:cs typeface="Arial"/>
              </a:rPr>
              <a:t>Twenty</a:t>
            </a:r>
            <a:r>
              <a:rPr lang="en-US" sz="3200" dirty="0" smtClean="0">
                <a:latin typeface="Arial"/>
                <a:cs typeface="Arial"/>
              </a:rPr>
              <a:t>-eight </a:t>
            </a:r>
            <a:r>
              <a:rPr lang="en-US" sz="3200" dirty="0">
                <a:latin typeface="Arial"/>
                <a:cs typeface="Arial"/>
              </a:rPr>
              <a:t>songs covering </a:t>
            </a:r>
            <a:r>
              <a:rPr lang="en-US" sz="3200" dirty="0" smtClean="0">
                <a:latin typeface="Arial"/>
                <a:cs typeface="Arial"/>
              </a:rPr>
              <a:t>most </a:t>
            </a:r>
            <a:r>
              <a:rPr lang="en-US" sz="3200" dirty="0">
                <a:latin typeface="Arial"/>
                <a:cs typeface="Arial"/>
              </a:rPr>
              <a:t>introductory statistics topics </a:t>
            </a:r>
            <a:r>
              <a:rPr lang="en-US" sz="3200" dirty="0" smtClean="0">
                <a:latin typeface="Arial"/>
                <a:cs typeface="Arial"/>
              </a:rPr>
              <a:t>were developed </a:t>
            </a:r>
            <a:r>
              <a:rPr lang="en-US" sz="3200" dirty="0">
                <a:latin typeface="Arial"/>
                <a:cs typeface="Arial"/>
              </a:rPr>
              <a:t>along with the associated prompts and assessment items to test their efficacy for </a:t>
            </a:r>
            <a:r>
              <a:rPr lang="en-US" sz="3200" dirty="0" smtClean="0">
                <a:latin typeface="Arial"/>
                <a:cs typeface="Arial"/>
              </a:rPr>
              <a:t>learning (Figure 2). </a:t>
            </a:r>
          </a:p>
          <a:p>
            <a:endParaRPr lang="en-US" sz="3200" dirty="0">
              <a:latin typeface="Arial"/>
              <a:cs typeface="Arial"/>
            </a:endParaRPr>
          </a:p>
          <a:p>
            <a:r>
              <a:rPr lang="en-US" sz="3200" b="1" dirty="0" smtClean="0">
                <a:latin typeface="Arial"/>
                <a:cs typeface="Arial"/>
              </a:rPr>
              <a:t>Motivation:</a:t>
            </a:r>
          </a:p>
          <a:p>
            <a:r>
              <a:rPr lang="en-US" sz="3200" dirty="0">
                <a:latin typeface="Arial"/>
                <a:cs typeface="Arial"/>
              </a:rPr>
              <a:t>Interactive songs are a novel learning resource that holds great potential for teaching literacy and reasoning skills in statistics and other STEM disciplines. The </a:t>
            </a:r>
            <a:r>
              <a:rPr lang="en-US" sz="3200" i="1" dirty="0">
                <a:latin typeface="Arial"/>
                <a:cs typeface="Arial"/>
              </a:rPr>
              <a:t>web-based, machine-run, </a:t>
            </a:r>
            <a:r>
              <a:rPr lang="en-US" sz="3200" dirty="0">
                <a:latin typeface="Arial"/>
                <a:cs typeface="Arial"/>
              </a:rPr>
              <a:t>and</a:t>
            </a:r>
            <a:r>
              <a:rPr lang="en-US" sz="3200" i="1" dirty="0">
                <a:latin typeface="Arial"/>
                <a:cs typeface="Arial"/>
              </a:rPr>
              <a:t> auto-graded</a:t>
            </a:r>
            <a:r>
              <a:rPr lang="en-US" sz="3200" dirty="0">
                <a:latin typeface="Arial"/>
                <a:cs typeface="Arial"/>
              </a:rPr>
              <a:t> characteristic of this </a:t>
            </a:r>
            <a:r>
              <a:rPr lang="en-US" sz="3200" dirty="0" smtClean="0">
                <a:latin typeface="Arial"/>
                <a:cs typeface="Arial"/>
              </a:rPr>
              <a:t>resource is designed to provide </a:t>
            </a:r>
            <a:r>
              <a:rPr lang="en-US" sz="3200" dirty="0">
                <a:latin typeface="Arial"/>
                <a:cs typeface="Arial"/>
              </a:rPr>
              <a:t>easy access to students anywhere anytime, and will address instructor hesitations regarding in-class use. </a:t>
            </a:r>
            <a:r>
              <a:rPr lang="en-US" sz="3200" i="1" dirty="0">
                <a:latin typeface="Arial"/>
                <a:cs typeface="Arial"/>
              </a:rPr>
              <a:t>For instructors</a:t>
            </a:r>
            <a:r>
              <a:rPr lang="en-US" sz="3200" dirty="0">
                <a:latin typeface="Arial"/>
                <a:cs typeface="Arial"/>
              </a:rPr>
              <a:t>, interactive songs will be readily adaptable regardless of pedagogy (e.g., as easily incorporated in a flipped class as in an online class, or a lecture/lab course), and provide </a:t>
            </a:r>
            <a:r>
              <a:rPr lang="en-US" sz="3200" dirty="0" smtClean="0">
                <a:latin typeface="Arial"/>
                <a:cs typeface="Arial"/>
              </a:rPr>
              <a:t>an easily implemented bridge </a:t>
            </a:r>
            <a:r>
              <a:rPr lang="en-US" sz="3200" dirty="0">
                <a:latin typeface="Arial"/>
                <a:cs typeface="Arial"/>
              </a:rPr>
              <a:t>to the statistics education reform movement for groups like </a:t>
            </a:r>
            <a:r>
              <a:rPr lang="en-US" sz="3200" dirty="0" smtClean="0">
                <a:latin typeface="Arial"/>
                <a:cs typeface="Arial"/>
              </a:rPr>
              <a:t>adjuncts </a:t>
            </a:r>
            <a:r>
              <a:rPr lang="en-US" sz="3200" dirty="0">
                <a:latin typeface="Arial"/>
                <a:cs typeface="Arial"/>
              </a:rPr>
              <a:t>who are less connected. Most importantly, </a:t>
            </a:r>
            <a:r>
              <a:rPr lang="en-US" sz="3200" i="1" dirty="0">
                <a:latin typeface="Arial"/>
                <a:cs typeface="Arial"/>
              </a:rPr>
              <a:t>for students</a:t>
            </a:r>
            <a:r>
              <a:rPr lang="en-US" sz="3200" dirty="0">
                <a:latin typeface="Arial"/>
                <a:cs typeface="Arial"/>
              </a:rPr>
              <a:t>, these professional-quality interactive songs </a:t>
            </a:r>
            <a:r>
              <a:rPr lang="en-US" sz="3200" dirty="0" smtClean="0">
                <a:latin typeface="Arial"/>
                <a:cs typeface="Arial"/>
              </a:rPr>
              <a:t>are designed </a:t>
            </a:r>
            <a:r>
              <a:rPr lang="en-US" sz="3200" dirty="0">
                <a:latin typeface="Arial"/>
                <a:cs typeface="Arial"/>
              </a:rPr>
              <a:t>to engage, lessen anxiety, and foster active learning that enhances statistical reasoning skills. To enhance their value, the interactive songs developed by the SMILES project involved a unique artist/scientist collaborative to create original high-quality musical resources. </a:t>
            </a:r>
          </a:p>
          <a:p>
            <a:endParaRPr lang="en-US" sz="2400" b="1" dirty="0" smtClean="0">
              <a:latin typeface="Arial"/>
              <a:cs typeface="Arial"/>
            </a:endParaRPr>
          </a:p>
          <a:p>
            <a:r>
              <a:rPr lang="en-US" sz="3200" b="1" dirty="0" smtClean="0">
                <a:latin typeface="Arial"/>
                <a:cs typeface="Arial"/>
              </a:rPr>
              <a:t>Emails:</a:t>
            </a:r>
            <a:r>
              <a:rPr lang="en-US" sz="3200" dirty="0" smtClean="0">
                <a:latin typeface="Arial"/>
                <a:cs typeface="Arial"/>
              </a:rPr>
              <a:t> </a:t>
            </a:r>
            <a:r>
              <a:rPr lang="en-US" sz="3200" dirty="0">
                <a:latin typeface="Arial"/>
                <a:cs typeface="Arial"/>
                <a:hlinkClick r:id="rId5"/>
              </a:rPr>
              <a:t>smiles@CAUSEweb.org</a:t>
            </a:r>
            <a:endParaRPr lang="en-US" sz="3200" dirty="0">
              <a:latin typeface="Arial"/>
              <a:cs typeface="Arial"/>
            </a:endParaRPr>
          </a:p>
          <a:p>
            <a:r>
              <a:rPr lang="en-US" sz="3200" dirty="0">
                <a:latin typeface="Arial"/>
                <a:cs typeface="Arial"/>
              </a:rPr>
              <a:t>(including requests for instructor </a:t>
            </a:r>
            <a:r>
              <a:rPr lang="en-US" sz="3200" dirty="0" smtClean="0">
                <a:latin typeface="Arial"/>
                <a:cs typeface="Arial"/>
              </a:rPr>
              <a:t>resources)</a:t>
            </a:r>
          </a:p>
          <a:p>
            <a:r>
              <a:rPr lang="en-US" sz="3200" dirty="0" smtClean="0">
                <a:latin typeface="Arial"/>
                <a:cs typeface="Arial"/>
              </a:rPr>
              <a:t>and </a:t>
            </a:r>
            <a:r>
              <a:rPr lang="en-US" sz="3200" dirty="0" smtClean="0">
                <a:latin typeface="Arial"/>
                <a:cs typeface="Arial"/>
                <a:hlinkClick r:id="rId6"/>
              </a:rPr>
              <a:t>leadvoices@CAUSEweb.org</a:t>
            </a:r>
            <a:r>
              <a:rPr lang="en-US" sz="3200" dirty="0" smtClean="0">
                <a:latin typeface="Arial"/>
                <a:cs typeface="Arial"/>
              </a:rPr>
              <a:t> </a:t>
            </a:r>
            <a:endParaRPr lang="en-US" sz="3200" dirty="0">
              <a:latin typeface="Arial"/>
              <a:cs typeface="Arial"/>
            </a:endParaRPr>
          </a:p>
          <a:p>
            <a:endParaRPr lang="en-US" sz="3200" dirty="0">
              <a:latin typeface="Arial"/>
              <a:cs typeface="Arial"/>
            </a:endParaRPr>
          </a:p>
        </p:txBody>
      </p:sp>
      <p:grpSp>
        <p:nvGrpSpPr>
          <p:cNvPr id="30" name="Group 29"/>
          <p:cNvGrpSpPr/>
          <p:nvPr/>
        </p:nvGrpSpPr>
        <p:grpSpPr>
          <a:xfrm>
            <a:off x="12210869" y="6948521"/>
            <a:ext cx="19586175" cy="13096747"/>
            <a:chOff x="12490269" y="6105452"/>
            <a:chExt cx="19586175" cy="11943249"/>
          </a:xfrm>
        </p:grpSpPr>
        <p:pic>
          <p:nvPicPr>
            <p:cNvPr id="8" name="Picture 7"/>
            <p:cNvPicPr/>
            <p:nvPr/>
          </p:nvPicPr>
          <p:blipFill rotWithShape="1">
            <a:blip r:embed="rId7"/>
            <a:srcRect l="30440" r="13079"/>
            <a:stretch/>
          </p:blipFill>
          <p:spPr bwMode="auto">
            <a:xfrm>
              <a:off x="12638330" y="9765723"/>
              <a:ext cx="19322650" cy="7848872"/>
            </a:xfrm>
            <a:prstGeom prst="rect">
              <a:avLst/>
            </a:prstGeom>
            <a:ln>
              <a:noFill/>
            </a:ln>
            <a:extLst>
              <a:ext uri="{53640926-AAD7-44d8-BBD7-CCE9431645EC}">
                <a14:shadowObscured xmlns:a14="http://schemas.microsoft.com/office/drawing/2010/main" xmlns=""/>
              </a:ext>
            </a:extLst>
          </p:spPr>
        </p:pic>
        <p:grpSp>
          <p:nvGrpSpPr>
            <p:cNvPr id="3" name="Group 2"/>
            <p:cNvGrpSpPr/>
            <p:nvPr/>
          </p:nvGrpSpPr>
          <p:grpSpPr>
            <a:xfrm>
              <a:off x="12490269" y="6105452"/>
              <a:ext cx="19586175" cy="11943249"/>
              <a:chOff x="12490269" y="6715052"/>
              <a:chExt cx="19586175" cy="11943249"/>
            </a:xfrm>
          </p:grpSpPr>
          <p:sp>
            <p:nvSpPr>
              <p:cNvPr id="7" name="Rectángulo redondeado 24"/>
              <p:cNvSpPr/>
              <p:nvPr/>
            </p:nvSpPr>
            <p:spPr>
              <a:xfrm>
                <a:off x="12490269" y="6715052"/>
                <a:ext cx="19586175" cy="11943249"/>
              </a:xfrm>
              <a:prstGeom prst="roundRect">
                <a:avLst>
                  <a:gd name="adj" fmla="val 24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25"/>
              <p:cNvSpPr/>
              <p:nvPr/>
            </p:nvSpPr>
            <p:spPr>
              <a:xfrm>
                <a:off x="12590654" y="6895634"/>
                <a:ext cx="19441078" cy="2062103"/>
              </a:xfrm>
              <a:prstGeom prst="rect">
                <a:avLst/>
              </a:prstGeom>
              <a:solidFill>
                <a:srgbClr val="BFF6B0"/>
              </a:solidFill>
              <a:effectLst>
                <a:softEdge rad="127000"/>
              </a:effectLst>
            </p:spPr>
            <p:txBody>
              <a:bodyPr wrap="square" anchor="ctr">
                <a:spAutoFit/>
              </a:bodyPr>
              <a:lstStyle/>
              <a:p>
                <a:r>
                  <a:rPr lang="en-US" sz="3200" dirty="0" smtClean="0">
                    <a:latin typeface="Arial"/>
                    <a:cs typeface="Arial"/>
                  </a:rPr>
                  <a:t>Ninety students from two institutions (one research university and one two-year college) were asked to respond to </a:t>
                </a:r>
                <a:r>
                  <a:rPr lang="en-US" sz="3200" dirty="0" err="1" smtClean="0">
                    <a:latin typeface="Arial"/>
                    <a:cs typeface="Arial"/>
                  </a:rPr>
                  <a:t>Likert</a:t>
                </a:r>
                <a:r>
                  <a:rPr lang="en-US" sz="3200" dirty="0" smtClean="0">
                    <a:latin typeface="Arial"/>
                    <a:cs typeface="Arial"/>
                  </a:rPr>
                  <a:t> scale items on agreement with key project goals. Students </a:t>
                </a:r>
                <a:r>
                  <a:rPr lang="en-US" sz="3200" dirty="0">
                    <a:latin typeface="Arial"/>
                    <a:cs typeface="Arial"/>
                  </a:rPr>
                  <a:t>self-reported the tool was helpful in reducing anxiety, increasing engagement with the material, being relevant to their learning, and having a user-friendly interface. </a:t>
                </a:r>
                <a:endParaRPr lang="es-ES" sz="3200" dirty="0" smtClean="0">
                  <a:latin typeface="Arial"/>
                  <a:cs typeface="Arial"/>
                </a:endParaRPr>
              </a:p>
            </p:txBody>
          </p:sp>
          <p:sp>
            <p:nvSpPr>
              <p:cNvPr id="10" name="Rectángulo 73"/>
              <p:cNvSpPr/>
              <p:nvPr/>
            </p:nvSpPr>
            <p:spPr>
              <a:xfrm>
                <a:off x="12638330" y="9497202"/>
                <a:ext cx="19322650" cy="584776"/>
              </a:xfrm>
              <a:prstGeom prst="rect">
                <a:avLst/>
              </a:prstGeom>
              <a:solidFill>
                <a:schemeClr val="accent6">
                  <a:lumMod val="20000"/>
                  <a:lumOff val="80000"/>
                </a:schemeClr>
              </a:solidFill>
              <a:effectLst>
                <a:softEdge rad="127000"/>
              </a:effectLst>
            </p:spPr>
            <p:txBody>
              <a:bodyPr wrap="square">
                <a:spAutoFit/>
              </a:bodyPr>
              <a:lstStyle/>
              <a:p>
                <a:pPr algn="ctr"/>
                <a:r>
                  <a:rPr lang="es-ES" sz="3200" b="1" dirty="0" smtClean="0">
                    <a:latin typeface="Arial" panose="020B0604020202020204" pitchFamily="34" charset="0"/>
                    <a:cs typeface="Arial" panose="020B0604020202020204" pitchFamily="34" charset="0"/>
                  </a:rPr>
                  <a:t>Figure 1. </a:t>
                </a:r>
                <a:r>
                  <a:rPr lang="es-ES" sz="3200" b="1" dirty="0" err="1" smtClean="0">
                    <a:latin typeface="Arial" panose="020B0604020202020204" pitchFamily="34" charset="0"/>
                    <a:cs typeface="Arial" panose="020B0604020202020204" pitchFamily="34" charset="0"/>
                  </a:rPr>
                  <a:t>Student</a:t>
                </a:r>
                <a:r>
                  <a:rPr lang="es-ES" sz="3200" b="1" dirty="0" smtClean="0">
                    <a:latin typeface="Arial" panose="020B0604020202020204" pitchFamily="34" charset="0"/>
                    <a:cs typeface="Arial" panose="020B0604020202020204" pitchFamily="34" charset="0"/>
                  </a:rPr>
                  <a:t> Responses </a:t>
                </a:r>
                <a:r>
                  <a:rPr lang="es-ES" sz="3200" b="1" dirty="0" err="1" smtClean="0">
                    <a:latin typeface="Arial" panose="020B0604020202020204" pitchFamily="34" charset="0"/>
                    <a:cs typeface="Arial" panose="020B0604020202020204" pitchFamily="34" charset="0"/>
                  </a:rPr>
                  <a:t>to</a:t>
                </a:r>
                <a:r>
                  <a:rPr lang="es-ES" sz="3200" b="1" dirty="0" smtClean="0">
                    <a:latin typeface="Arial" panose="020B0604020202020204" pitchFamily="34" charset="0"/>
                    <a:cs typeface="Arial" panose="020B0604020202020204" pitchFamily="34" charset="0"/>
                  </a:rPr>
                  <a:t> Likert </a:t>
                </a:r>
                <a:r>
                  <a:rPr lang="es-ES" sz="3200" b="1" dirty="0" err="1" smtClean="0">
                    <a:latin typeface="Arial" panose="020B0604020202020204" pitchFamily="34" charset="0"/>
                    <a:cs typeface="Arial" panose="020B0604020202020204" pitchFamily="34" charset="0"/>
                  </a:rPr>
                  <a:t>Items</a:t>
                </a:r>
                <a:r>
                  <a:rPr lang="es-ES" sz="3200" b="1" dirty="0" smtClean="0">
                    <a:latin typeface="Arial" panose="020B0604020202020204" pitchFamily="34" charset="0"/>
                    <a:cs typeface="Arial" panose="020B0604020202020204" pitchFamily="34" charset="0"/>
                  </a:rPr>
                  <a:t> in </a:t>
                </a:r>
                <a:r>
                  <a:rPr lang="es-ES" sz="3200" b="1" dirty="0" err="1" smtClean="0">
                    <a:latin typeface="Arial" panose="020B0604020202020204" pitchFamily="34" charset="0"/>
                    <a:cs typeface="Arial" panose="020B0604020202020204" pitchFamily="34" charset="0"/>
                  </a:rPr>
                  <a:t>Student</a:t>
                </a:r>
                <a:r>
                  <a:rPr lang="es-ES" sz="3200" b="1" dirty="0" smtClean="0">
                    <a:latin typeface="Arial" panose="020B0604020202020204" pitchFamily="34" charset="0"/>
                    <a:cs typeface="Arial" panose="020B0604020202020204" pitchFamily="34" charset="0"/>
                  </a:rPr>
                  <a:t> </a:t>
                </a:r>
                <a:r>
                  <a:rPr lang="es-ES" sz="3200" b="1" dirty="0" err="1" smtClean="0">
                    <a:latin typeface="Arial" panose="020B0604020202020204" pitchFamily="34" charset="0"/>
                    <a:cs typeface="Arial" panose="020B0604020202020204" pitchFamily="34" charset="0"/>
                  </a:rPr>
                  <a:t>Feedback</a:t>
                </a:r>
                <a:r>
                  <a:rPr lang="es-ES" sz="3200" b="1" dirty="0" smtClean="0">
                    <a:latin typeface="Arial" panose="020B0604020202020204" pitchFamily="34" charset="0"/>
                    <a:cs typeface="Arial" panose="020B0604020202020204" pitchFamily="34" charset="0"/>
                  </a:rPr>
                  <a:t> </a:t>
                </a:r>
                <a:r>
                  <a:rPr lang="es-ES" sz="3200" b="1" dirty="0" err="1" smtClean="0">
                    <a:latin typeface="Arial" panose="020B0604020202020204" pitchFamily="34" charset="0"/>
                    <a:cs typeface="Arial" panose="020B0604020202020204" pitchFamily="34" charset="0"/>
                  </a:rPr>
                  <a:t>Study</a:t>
                </a:r>
                <a:endParaRPr lang="es-ES" sz="3200" dirty="0"/>
              </a:p>
            </p:txBody>
          </p:sp>
        </p:grpSp>
      </p:grpSp>
      <p:sp>
        <p:nvSpPr>
          <p:cNvPr id="14" name="Rectángulo redondeado 5"/>
          <p:cNvSpPr/>
          <p:nvPr/>
        </p:nvSpPr>
        <p:spPr>
          <a:xfrm>
            <a:off x="33106198" y="30398154"/>
            <a:ext cx="10024607" cy="22257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p:txBody>
      </p:sp>
      <p:graphicFrame>
        <p:nvGraphicFramePr>
          <p:cNvPr id="16" name="Tabla 8"/>
          <p:cNvGraphicFramePr>
            <a:graphicFrameLocks noGrp="1"/>
          </p:cNvGraphicFramePr>
          <p:nvPr>
            <p:extLst>
              <p:ext uri="{D42A27DB-BD31-4B8C-83A1-F6EECF244321}">
                <p14:modId xmlns:p14="http://schemas.microsoft.com/office/powerpoint/2010/main" val="1400001992"/>
              </p:ext>
            </p:extLst>
          </p:nvPr>
        </p:nvGraphicFramePr>
        <p:xfrm>
          <a:off x="33307460" y="30622394"/>
          <a:ext cx="9612647" cy="1798320"/>
        </p:xfrm>
        <a:graphic>
          <a:graphicData uri="http://schemas.openxmlformats.org/drawingml/2006/table">
            <a:tbl>
              <a:tblPr firstRow="1" bandRow="1">
                <a:tableStyleId>{5C22544A-7EE6-4342-B048-85BDC9FD1C3A}</a:tableStyleId>
              </a:tblPr>
              <a:tblGrid>
                <a:gridCol w="9612647">
                  <a:extLst>
                    <a:ext uri="{9D8B030D-6E8A-4147-A177-3AD203B41FA5}">
                      <a16:colId xmlns:a16="http://schemas.microsoft.com/office/drawing/2014/main" val="4208647398"/>
                    </a:ext>
                  </a:extLst>
                </a:gridCol>
              </a:tblGrid>
              <a:tr h="1718881">
                <a:tc>
                  <a:txBody>
                    <a:bodyPr/>
                    <a:lstStyle/>
                    <a:p>
                      <a:r>
                        <a:rPr lang="es-ES" sz="3200" b="1" dirty="0" err="1" smtClean="0">
                          <a:solidFill>
                            <a:schemeClr val="tx1"/>
                          </a:solidFill>
                          <a:latin typeface="Arial" panose="020B0604020202020204" pitchFamily="34" charset="0"/>
                          <a:cs typeface="Arial" panose="020B0604020202020204" pitchFamily="34" charset="0"/>
                        </a:rPr>
                        <a:t>Acknowledgements</a:t>
                      </a:r>
                      <a:r>
                        <a:rPr lang="es-ES" sz="3200" b="1" baseline="0" dirty="0" smtClean="0">
                          <a:solidFill>
                            <a:schemeClr val="tx1"/>
                          </a:solidFill>
                          <a:latin typeface="Arial" panose="020B0604020202020204" pitchFamily="34" charset="0"/>
                          <a:cs typeface="Arial" panose="020B0604020202020204" pitchFamily="34" charset="0"/>
                        </a:rPr>
                        <a:t> </a:t>
                      </a:r>
                    </a:p>
                    <a:p>
                      <a:r>
                        <a:rPr lang="es-ES" sz="2000" b="0" baseline="0" dirty="0" err="1" smtClean="0">
                          <a:solidFill>
                            <a:schemeClr val="tx1"/>
                          </a:solidFill>
                          <a:latin typeface="Arial" panose="020B0604020202020204" pitchFamily="34" charset="0"/>
                          <a:cs typeface="Arial" panose="020B0604020202020204" pitchFamily="34" charset="0"/>
                        </a:rPr>
                        <a:t>This</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work</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is</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supported</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by</a:t>
                      </a:r>
                      <a:r>
                        <a:rPr lang="es-ES" sz="2000" b="0" baseline="0" dirty="0" smtClean="0">
                          <a:solidFill>
                            <a:schemeClr val="tx1"/>
                          </a:solidFill>
                          <a:latin typeface="Arial" panose="020B0604020202020204" pitchFamily="34" charset="0"/>
                          <a:cs typeface="Arial" panose="020B0604020202020204" pitchFamily="34" charset="0"/>
                        </a:rPr>
                        <a:t> NSF </a:t>
                      </a:r>
                      <a:r>
                        <a:rPr lang="es-ES" sz="2000" b="0" baseline="0" dirty="0" err="1" smtClean="0">
                          <a:solidFill>
                            <a:schemeClr val="tx1"/>
                          </a:solidFill>
                          <a:latin typeface="Arial" panose="020B0604020202020204" pitchFamily="34" charset="0"/>
                          <a:cs typeface="Arial" panose="020B0604020202020204" pitchFamily="34" charset="0"/>
                        </a:rPr>
                        <a:t>grants</a:t>
                      </a:r>
                      <a:r>
                        <a:rPr lang="es-ES" sz="2000" b="0" baseline="0" dirty="0" smtClean="0">
                          <a:solidFill>
                            <a:schemeClr val="tx1"/>
                          </a:solidFill>
                          <a:latin typeface="Arial" panose="020B0604020202020204" pitchFamily="34" charset="0"/>
                          <a:cs typeface="Arial" panose="020B0604020202020204" pitchFamily="34" charset="0"/>
                        </a:rPr>
                        <a:t> #1544426, #154437, #1544243, and #1748129.  </a:t>
                      </a:r>
                      <a:r>
                        <a:rPr lang="es-ES" sz="2000" b="0" baseline="0" dirty="0" err="1" smtClean="0">
                          <a:solidFill>
                            <a:schemeClr val="tx1"/>
                          </a:solidFill>
                          <a:latin typeface="Arial" panose="020B0604020202020204" pitchFamily="34" charset="0"/>
                          <a:cs typeface="Arial" panose="020B0604020202020204" pitchFamily="34" charset="0"/>
                        </a:rPr>
                        <a:t>Opinions</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findings</a:t>
                      </a:r>
                      <a:r>
                        <a:rPr lang="es-ES" sz="2000" b="0" baseline="0" dirty="0" smtClean="0">
                          <a:solidFill>
                            <a:schemeClr val="tx1"/>
                          </a:solidFill>
                          <a:latin typeface="Arial" panose="020B0604020202020204" pitchFamily="34" charset="0"/>
                          <a:cs typeface="Arial" panose="020B0604020202020204" pitchFamily="34" charset="0"/>
                        </a:rPr>
                        <a:t>, and </a:t>
                      </a:r>
                      <a:r>
                        <a:rPr lang="es-ES" sz="2000" b="0" baseline="0" dirty="0" err="1" smtClean="0">
                          <a:solidFill>
                            <a:schemeClr val="tx1"/>
                          </a:solidFill>
                          <a:latin typeface="Arial" panose="020B0604020202020204" pitchFamily="34" charset="0"/>
                          <a:cs typeface="Arial" panose="020B0604020202020204" pitchFamily="34" charset="0"/>
                        </a:rPr>
                        <a:t>conclusions</a:t>
                      </a:r>
                      <a:r>
                        <a:rPr lang="es-ES" sz="2000" b="0" baseline="0" dirty="0" smtClean="0">
                          <a:solidFill>
                            <a:schemeClr val="tx1"/>
                          </a:solidFill>
                          <a:latin typeface="Arial" panose="020B0604020202020204" pitchFamily="34" charset="0"/>
                          <a:cs typeface="Arial" panose="020B0604020202020204" pitchFamily="34" charset="0"/>
                        </a:rPr>
                        <a:t> are </a:t>
                      </a:r>
                      <a:r>
                        <a:rPr lang="es-ES" sz="2000" b="0" baseline="0" dirty="0" err="1" smtClean="0">
                          <a:solidFill>
                            <a:schemeClr val="tx1"/>
                          </a:solidFill>
                          <a:latin typeface="Arial" panose="020B0604020202020204" pitchFamily="34" charset="0"/>
                          <a:cs typeface="Arial" panose="020B0604020202020204" pitchFamily="34" charset="0"/>
                        </a:rPr>
                        <a:t>those</a:t>
                      </a:r>
                      <a:r>
                        <a:rPr lang="es-ES" sz="2000" b="0" baseline="0" dirty="0" smtClean="0">
                          <a:solidFill>
                            <a:schemeClr val="tx1"/>
                          </a:solidFill>
                          <a:latin typeface="Arial" panose="020B0604020202020204" pitchFamily="34" charset="0"/>
                          <a:cs typeface="Arial" panose="020B0604020202020204" pitchFamily="34" charset="0"/>
                        </a:rPr>
                        <a:t> of </a:t>
                      </a:r>
                      <a:r>
                        <a:rPr lang="es-ES" sz="2000" b="0" baseline="0" dirty="0" err="1" smtClean="0">
                          <a:solidFill>
                            <a:schemeClr val="tx1"/>
                          </a:solidFill>
                          <a:latin typeface="Arial" panose="020B0604020202020204" pitchFamily="34" charset="0"/>
                          <a:cs typeface="Arial" panose="020B0604020202020204" pitchFamily="34" charset="0"/>
                        </a:rPr>
                        <a:t>the</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author</a:t>
                      </a:r>
                      <a:r>
                        <a:rPr lang="es-ES" sz="2000" b="0" baseline="0" dirty="0" smtClean="0">
                          <a:solidFill>
                            <a:schemeClr val="tx1"/>
                          </a:solidFill>
                          <a:latin typeface="Arial" panose="020B0604020202020204" pitchFamily="34" charset="0"/>
                          <a:cs typeface="Arial" panose="020B0604020202020204" pitchFamily="34" charset="0"/>
                        </a:rPr>
                        <a:t> and </a:t>
                      </a:r>
                      <a:r>
                        <a:rPr lang="es-ES" sz="2000" b="0" baseline="0" dirty="0" err="1" smtClean="0">
                          <a:solidFill>
                            <a:schemeClr val="tx1"/>
                          </a:solidFill>
                          <a:latin typeface="Arial" panose="020B0604020202020204" pitchFamily="34" charset="0"/>
                          <a:cs typeface="Arial" panose="020B0604020202020204" pitchFamily="34" charset="0"/>
                        </a:rPr>
                        <a:t>not</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necessarily</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those</a:t>
                      </a:r>
                      <a:r>
                        <a:rPr lang="es-ES" sz="2000" b="0" baseline="0" dirty="0" smtClean="0">
                          <a:solidFill>
                            <a:schemeClr val="tx1"/>
                          </a:solidFill>
                          <a:latin typeface="Arial" panose="020B0604020202020204" pitchFamily="34" charset="0"/>
                          <a:cs typeface="Arial" panose="020B0604020202020204" pitchFamily="34" charset="0"/>
                        </a:rPr>
                        <a:t> of </a:t>
                      </a:r>
                      <a:r>
                        <a:rPr lang="es-ES" sz="2000" b="0" baseline="0" dirty="0" err="1" smtClean="0">
                          <a:solidFill>
                            <a:schemeClr val="tx1"/>
                          </a:solidFill>
                          <a:latin typeface="Arial" panose="020B0604020202020204" pitchFamily="34" charset="0"/>
                          <a:cs typeface="Arial" panose="020B0604020202020204" pitchFamily="34" charset="0"/>
                        </a:rPr>
                        <a:t>the</a:t>
                      </a:r>
                      <a:r>
                        <a:rPr lang="es-ES" sz="2000" b="0" baseline="0" dirty="0" smtClean="0">
                          <a:solidFill>
                            <a:schemeClr val="tx1"/>
                          </a:solidFill>
                          <a:latin typeface="Arial" panose="020B0604020202020204" pitchFamily="34" charset="0"/>
                          <a:cs typeface="Arial" panose="020B0604020202020204" pitchFamily="34" charset="0"/>
                        </a:rPr>
                        <a:t> NSF. </a:t>
                      </a:r>
                      <a:r>
                        <a:rPr lang="es-ES" sz="2000" b="0" baseline="0" dirty="0" err="1" smtClean="0">
                          <a:solidFill>
                            <a:schemeClr val="tx1"/>
                          </a:solidFill>
                          <a:latin typeface="Arial" panose="020B0604020202020204" pitchFamily="34" charset="0"/>
                          <a:cs typeface="Arial" panose="020B0604020202020204" pitchFamily="34" charset="0"/>
                        </a:rPr>
                        <a:t>We</a:t>
                      </a:r>
                      <a:r>
                        <a:rPr lang="es-ES" sz="2000" b="0" baseline="0" dirty="0" smtClean="0">
                          <a:solidFill>
                            <a:schemeClr val="tx1"/>
                          </a:solidFill>
                          <a:latin typeface="Arial" panose="020B0604020202020204" pitchFamily="34" charset="0"/>
                          <a:cs typeface="Arial" panose="020B0604020202020204" pitchFamily="34" charset="0"/>
                        </a:rPr>
                        <a:t> are </a:t>
                      </a:r>
                      <a:r>
                        <a:rPr lang="es-ES" sz="2000" b="0" baseline="0" dirty="0" err="1" smtClean="0">
                          <a:solidFill>
                            <a:schemeClr val="tx1"/>
                          </a:solidFill>
                          <a:latin typeface="Arial" panose="020B0604020202020204" pitchFamily="34" charset="0"/>
                          <a:cs typeface="Arial" panose="020B0604020202020204" pitchFamily="34" charset="0"/>
                        </a:rPr>
                        <a:t>also</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grateful</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for</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the</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many</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contributions</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from</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other</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members</a:t>
                      </a:r>
                      <a:r>
                        <a:rPr lang="es-ES" sz="2000" b="0" baseline="0" dirty="0" smtClean="0">
                          <a:solidFill>
                            <a:schemeClr val="tx1"/>
                          </a:solidFill>
                          <a:latin typeface="Arial" panose="020B0604020202020204" pitchFamily="34" charset="0"/>
                          <a:cs typeface="Arial" panose="020B0604020202020204" pitchFamily="34" charset="0"/>
                        </a:rPr>
                        <a:t> of </a:t>
                      </a:r>
                      <a:r>
                        <a:rPr lang="es-ES" sz="2000" b="0" baseline="0" dirty="0" err="1" smtClean="0">
                          <a:solidFill>
                            <a:schemeClr val="tx1"/>
                          </a:solidFill>
                          <a:latin typeface="Arial" panose="020B0604020202020204" pitchFamily="34" charset="0"/>
                          <a:cs typeface="Arial" panose="020B0604020202020204" pitchFamily="34" charset="0"/>
                        </a:rPr>
                        <a:t>our</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team</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see</a:t>
                      </a:r>
                      <a:r>
                        <a:rPr lang="es-ES" sz="2000" b="0" baseline="0" dirty="0" smtClean="0">
                          <a:solidFill>
                            <a:schemeClr val="tx1"/>
                          </a:solidFill>
                          <a:latin typeface="Arial" panose="020B0604020202020204" pitchFamily="34" charset="0"/>
                          <a:cs typeface="Arial" panose="020B0604020202020204" pitchFamily="34" charset="0"/>
                        </a:rPr>
                        <a:t>: </a:t>
                      </a:r>
                      <a:r>
                        <a:rPr lang="es-ES" sz="2000" b="0" baseline="0" dirty="0" err="1" smtClean="0">
                          <a:solidFill>
                            <a:schemeClr val="tx1"/>
                          </a:solidFill>
                          <a:latin typeface="Arial" panose="020B0604020202020204" pitchFamily="34" charset="0"/>
                          <a:cs typeface="Arial" panose="020B0604020202020204" pitchFamily="34" charset="0"/>
                        </a:rPr>
                        <a:t>www.CAUSEweb.org</a:t>
                      </a:r>
                      <a:r>
                        <a:rPr lang="es-ES" sz="2000" b="0" baseline="0" dirty="0" smtClean="0">
                          <a:solidFill>
                            <a:schemeClr val="tx1"/>
                          </a:solidFill>
                          <a:latin typeface="Arial" panose="020B0604020202020204" pitchFamily="34" charset="0"/>
                          <a:cs typeface="Arial" panose="020B0604020202020204" pitchFamily="34" charset="0"/>
                        </a:rPr>
                        <a:t>/</a:t>
                      </a:r>
                      <a:r>
                        <a:rPr lang="es-ES" sz="2000" b="0" baseline="0" dirty="0" err="1" smtClean="0">
                          <a:solidFill>
                            <a:schemeClr val="tx1"/>
                          </a:solidFill>
                          <a:latin typeface="Arial" panose="020B0604020202020204" pitchFamily="34" charset="0"/>
                          <a:cs typeface="Arial" panose="020B0604020202020204" pitchFamily="34" charset="0"/>
                        </a:rPr>
                        <a:t>smiles</a:t>
                      </a:r>
                      <a:r>
                        <a:rPr lang="es-ES" sz="2000" b="0" baseline="0" dirty="0" smtClean="0">
                          <a:solidFill>
                            <a:schemeClr val="tx1"/>
                          </a:solidFill>
                          <a:latin typeface="Arial" panose="020B0604020202020204" pitchFamily="34" charset="0"/>
                          <a:cs typeface="Arial" panose="020B0604020202020204" pitchFamily="34" charset="0"/>
                        </a:rPr>
                        <a:t>/</a:t>
                      </a:r>
                      <a:r>
                        <a:rPr lang="es-ES" sz="2000" b="0" baseline="0" dirty="0" err="1" smtClean="0">
                          <a:solidFill>
                            <a:schemeClr val="tx1"/>
                          </a:solidFill>
                          <a:latin typeface="Arial" panose="020B0604020202020204" pitchFamily="34" charset="0"/>
                          <a:cs typeface="Arial" panose="020B0604020202020204" pitchFamily="34" charset="0"/>
                        </a:rPr>
                        <a:t>team</a:t>
                      </a:r>
                      <a:r>
                        <a:rPr lang="es-ES" sz="2000" b="0" baseline="0" dirty="0" smtClean="0">
                          <a:solidFill>
                            <a:schemeClr val="tx1"/>
                          </a:solidFill>
                          <a:latin typeface="Arial" panose="020B0604020202020204" pitchFamily="34" charset="0"/>
                          <a:cs typeface="Arial" panose="020B0604020202020204" pitchFamily="34" charset="0"/>
                        </a:rPr>
                        <a:t>).</a:t>
                      </a:r>
                      <a:endParaRPr lang="es-ES" sz="2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5810573"/>
                  </a:ext>
                </a:extLst>
              </a:tr>
            </a:tbl>
          </a:graphicData>
        </a:graphic>
      </p:graphicFrame>
      <p:grpSp>
        <p:nvGrpSpPr>
          <p:cNvPr id="2" name="Group 1"/>
          <p:cNvGrpSpPr/>
          <p:nvPr/>
        </p:nvGrpSpPr>
        <p:grpSpPr>
          <a:xfrm>
            <a:off x="33069264" y="4678660"/>
            <a:ext cx="10036133" cy="12122305"/>
            <a:chOff x="33069264" y="6688395"/>
            <a:chExt cx="10036133" cy="12122305"/>
          </a:xfrm>
        </p:grpSpPr>
        <p:sp>
          <p:nvSpPr>
            <p:cNvPr id="11" name="Rectángulo redondeado 5"/>
            <p:cNvSpPr/>
            <p:nvPr/>
          </p:nvSpPr>
          <p:spPr>
            <a:xfrm>
              <a:off x="33069264" y="6688395"/>
              <a:ext cx="10036133" cy="121223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p:txBody>
        </p:sp>
        <p:sp>
          <p:nvSpPr>
            <p:cNvPr id="24" name="Rectángulo 72"/>
            <p:cNvSpPr/>
            <p:nvPr/>
          </p:nvSpPr>
          <p:spPr>
            <a:xfrm>
              <a:off x="33491136" y="7080547"/>
              <a:ext cx="9068119" cy="584776"/>
            </a:xfrm>
            <a:prstGeom prst="rect">
              <a:avLst/>
            </a:prstGeom>
            <a:solidFill>
              <a:srgbClr val="BFF6B0"/>
            </a:solidFill>
            <a:effectLst>
              <a:softEdge rad="127000"/>
            </a:effectLst>
          </p:spPr>
          <p:txBody>
            <a:bodyPr wrap="square">
              <a:spAutoFit/>
            </a:bodyPr>
            <a:lstStyle/>
            <a:p>
              <a:pPr algn="ctr"/>
              <a:r>
                <a:rPr lang="es-ES" sz="3200" b="1" dirty="0" err="1" smtClean="0">
                  <a:latin typeface="Arial" panose="020B0604020202020204" pitchFamily="34" charset="0"/>
                  <a:cs typeface="Arial" panose="020B0604020202020204" pitchFamily="34" charset="0"/>
                </a:rPr>
                <a:t>Results</a:t>
              </a:r>
              <a:r>
                <a:rPr lang="es-ES" sz="3200" b="1" dirty="0" smtClean="0">
                  <a:latin typeface="Arial" panose="020B0604020202020204" pitchFamily="34" charset="0"/>
                  <a:cs typeface="Arial" panose="020B0604020202020204" pitchFamily="34" charset="0"/>
                </a:rPr>
                <a:t> </a:t>
              </a:r>
              <a:r>
                <a:rPr lang="es-ES" sz="3200" b="1" dirty="0" err="1" smtClean="0">
                  <a:latin typeface="Arial" panose="020B0604020202020204" pitchFamily="34" charset="0"/>
                  <a:cs typeface="Arial" panose="020B0604020202020204" pitchFamily="34" charset="0"/>
                </a:rPr>
                <a:t>using</a:t>
              </a:r>
              <a:r>
                <a:rPr lang="es-ES" sz="3200" b="1" dirty="0" smtClean="0">
                  <a:latin typeface="Arial" panose="020B0604020202020204" pitchFamily="34" charset="0"/>
                  <a:cs typeface="Arial" panose="020B0604020202020204" pitchFamily="34" charset="0"/>
                </a:rPr>
                <a:t> Web </a:t>
              </a:r>
              <a:r>
                <a:rPr lang="es-ES" sz="3200" b="1" dirty="0" err="1">
                  <a:latin typeface="Arial" panose="020B0604020202020204" pitchFamily="34" charset="0"/>
                  <a:cs typeface="Arial" panose="020B0604020202020204" pitchFamily="34" charset="0"/>
                </a:rPr>
                <a:t>L</a:t>
              </a:r>
              <a:r>
                <a:rPr lang="es-ES" sz="3200" b="1" dirty="0" err="1" smtClean="0">
                  <a:latin typeface="Arial" panose="020B0604020202020204" pitchFamily="34" charset="0"/>
                  <a:cs typeface="Arial" panose="020B0604020202020204" pitchFamily="34" charset="0"/>
                </a:rPr>
                <a:t>ogfiles</a:t>
              </a:r>
              <a:endParaRPr lang="es-ES" sz="3200" b="1" dirty="0">
                <a:latin typeface="Arial" panose="020B0604020202020204" pitchFamily="34" charset="0"/>
                <a:cs typeface="Arial" panose="020B0604020202020204" pitchFamily="34" charset="0"/>
              </a:endParaRPr>
            </a:p>
          </p:txBody>
        </p:sp>
        <p:sp>
          <p:nvSpPr>
            <p:cNvPr id="25" name="Rectángulo 88"/>
            <p:cNvSpPr/>
            <p:nvPr/>
          </p:nvSpPr>
          <p:spPr>
            <a:xfrm>
              <a:off x="33434460" y="7584603"/>
              <a:ext cx="9237540" cy="6986527"/>
            </a:xfrm>
            <a:prstGeom prst="rect">
              <a:avLst/>
            </a:prstGeom>
          </p:spPr>
          <p:txBody>
            <a:bodyPr wrap="square">
              <a:spAutoFit/>
            </a:bodyPr>
            <a:lstStyle/>
            <a:p>
              <a:pPr>
                <a:spcAft>
                  <a:spcPts val="600"/>
                </a:spcAft>
                <a:defRPr/>
              </a:pPr>
              <a:r>
                <a:rPr lang="en-US" sz="3200" dirty="0" smtClean="0">
                  <a:latin typeface="Arial"/>
                  <a:cs typeface="Arial"/>
                </a:rPr>
                <a:t>Using </a:t>
              </a:r>
              <a:r>
                <a:rPr lang="en-US" sz="3200" dirty="0" err="1" smtClean="0">
                  <a:latin typeface="Arial"/>
                  <a:cs typeface="Arial"/>
                </a:rPr>
                <a:t>xAPI</a:t>
              </a:r>
              <a:r>
                <a:rPr lang="en-US" sz="3200" dirty="0" smtClean="0">
                  <a:latin typeface="Arial"/>
                  <a:cs typeface="Arial"/>
                </a:rPr>
                <a:t> </a:t>
              </a:r>
              <a:r>
                <a:rPr lang="en-US" sz="3200" dirty="0" err="1" smtClean="0">
                  <a:latin typeface="Arial"/>
                  <a:cs typeface="Arial"/>
                </a:rPr>
                <a:t>logfiles</a:t>
              </a:r>
              <a:r>
                <a:rPr lang="en-US" sz="3200" dirty="0" smtClean="0">
                  <a:latin typeface="Arial"/>
                  <a:cs typeface="Arial"/>
                </a:rPr>
                <a:t> allows us to examine how students interact with the software.  By seeing where students struggle, we can design better feedback and hints </a:t>
              </a:r>
              <a:r>
                <a:rPr lang="mr-IN" sz="3200" dirty="0" smtClean="0">
                  <a:latin typeface="Arial"/>
                  <a:cs typeface="Arial"/>
                </a:rPr>
                <a:t>–</a:t>
              </a:r>
              <a:r>
                <a:rPr lang="en-US" sz="3200" dirty="0" smtClean="0">
                  <a:latin typeface="Arial"/>
                  <a:cs typeface="Arial"/>
                </a:rPr>
                <a:t> which become especially important when the interactive songs are used outside of class.  As </a:t>
              </a:r>
              <a:r>
                <a:rPr lang="en-US" sz="3200" dirty="0">
                  <a:latin typeface="Arial"/>
                  <a:cs typeface="Arial"/>
                </a:rPr>
                <a:t>expected, students using the interactive songs in-class </a:t>
              </a:r>
              <a:r>
                <a:rPr lang="en-US" sz="3200" dirty="0" smtClean="0">
                  <a:latin typeface="Arial"/>
                  <a:cs typeface="Arial"/>
                </a:rPr>
                <a:t>with a facilitator overwhelmingly </a:t>
              </a:r>
              <a:r>
                <a:rPr lang="en-US" sz="3200" dirty="0">
                  <a:latin typeface="Arial"/>
                  <a:cs typeface="Arial"/>
                </a:rPr>
                <a:t>completed all of the prompts in a single session while students at home were less likely to do so.  The value added by the songs can be seen in the percentage of students giving correct responses to specific prompts and then asking about the same material in a different context after the song activity (Table </a:t>
              </a:r>
              <a:r>
                <a:rPr lang="en-US" sz="3200" dirty="0" smtClean="0">
                  <a:latin typeface="Arial"/>
                  <a:cs typeface="Arial"/>
                </a:rPr>
                <a:t>1)</a:t>
              </a:r>
              <a:r>
                <a:rPr lang="en-US" sz="3200" dirty="0">
                  <a:latin typeface="Arial"/>
                  <a:cs typeface="Arial"/>
                </a:rPr>
                <a:t>. </a:t>
              </a:r>
              <a:endParaRPr lang="es-ES" sz="3200" dirty="0" smtClean="0">
                <a:latin typeface="Arial"/>
                <a:cs typeface="Arial"/>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3879676342"/>
                </p:ext>
              </p:extLst>
            </p:nvPr>
          </p:nvGraphicFramePr>
          <p:xfrm>
            <a:off x="33480378" y="15328323"/>
            <a:ext cx="9217022" cy="2880320"/>
          </p:xfrm>
          <a:graphic>
            <a:graphicData uri="http://schemas.openxmlformats.org/presentationml/2006/ole">
              <mc:AlternateContent xmlns:mc="http://schemas.openxmlformats.org/markup-compatibility/2006">
                <mc:Choice xmlns:v="urn:schemas-microsoft-com:vml" Requires="v">
                  <p:oleObj spid="_x0000_s1070" name="Document" r:id="rId8" imgW="6096000" imgH="1905000" progId="Word.Document.12">
                    <p:embed/>
                  </p:oleObj>
                </mc:Choice>
                <mc:Fallback>
                  <p:oleObj name="Document" r:id="rId8" imgW="6096000" imgH="1905000" progId="Word.Document.12">
                    <p:embed/>
                    <p:pic>
                      <p:nvPicPr>
                        <p:cNvPr id="0" name=""/>
                        <p:cNvPicPr/>
                        <p:nvPr/>
                      </p:nvPicPr>
                      <p:blipFill>
                        <a:blip r:embed="rId9"/>
                        <a:stretch>
                          <a:fillRect/>
                        </a:stretch>
                      </p:blipFill>
                      <p:spPr>
                        <a:xfrm>
                          <a:off x="33480378" y="15328323"/>
                          <a:ext cx="9217022" cy="2880320"/>
                        </a:xfrm>
                        <a:prstGeom prst="rect">
                          <a:avLst/>
                        </a:prstGeom>
                      </p:spPr>
                    </p:pic>
                  </p:oleObj>
                </mc:Fallback>
              </mc:AlternateContent>
            </a:graphicData>
          </a:graphic>
        </p:graphicFrame>
        <p:sp>
          <p:nvSpPr>
            <p:cNvPr id="27" name="Rectángulo 87"/>
            <p:cNvSpPr/>
            <p:nvPr/>
          </p:nvSpPr>
          <p:spPr>
            <a:xfrm>
              <a:off x="33199840" y="14677493"/>
              <a:ext cx="9891692" cy="584776"/>
            </a:xfrm>
            <a:prstGeom prst="rect">
              <a:avLst/>
            </a:prstGeom>
            <a:solidFill>
              <a:schemeClr val="accent6">
                <a:lumMod val="20000"/>
                <a:lumOff val="80000"/>
              </a:schemeClr>
            </a:solidFill>
            <a:effectLst>
              <a:softEdge rad="127000"/>
            </a:effectLst>
          </p:spPr>
          <p:txBody>
            <a:bodyPr wrap="square">
              <a:spAutoFit/>
            </a:bodyPr>
            <a:lstStyle/>
            <a:p>
              <a:pPr algn="ctr"/>
              <a:r>
                <a:rPr lang="es-ES" sz="3200" b="1" dirty="0" err="1" smtClean="0">
                  <a:latin typeface="Arial" panose="020B0604020202020204" pitchFamily="34" charset="0"/>
                  <a:cs typeface="Arial" panose="020B0604020202020204" pitchFamily="34" charset="0"/>
                </a:rPr>
                <a:t>Table</a:t>
              </a:r>
              <a:r>
                <a:rPr lang="es-ES" sz="3200" b="1" dirty="0" smtClean="0">
                  <a:latin typeface="Arial" panose="020B0604020202020204" pitchFamily="34" charset="0"/>
                  <a:cs typeface="Arial" panose="020B0604020202020204" pitchFamily="34" charset="0"/>
                </a:rPr>
                <a:t> </a:t>
              </a:r>
              <a:r>
                <a:rPr lang="es-ES" sz="3200" b="1" dirty="0">
                  <a:latin typeface="Arial" panose="020B0604020202020204" pitchFamily="34" charset="0"/>
                  <a:cs typeface="Arial" panose="020B0604020202020204" pitchFamily="34" charset="0"/>
                </a:rPr>
                <a:t>1</a:t>
              </a:r>
              <a:r>
                <a:rPr lang="es-ES" sz="3200" b="1" dirty="0" smtClean="0">
                  <a:latin typeface="Arial" panose="020B0604020202020204" pitchFamily="34" charset="0"/>
                  <a:cs typeface="Arial" panose="020B0604020202020204" pitchFamily="34" charset="0"/>
                </a:rPr>
                <a:t>. </a:t>
              </a:r>
              <a:r>
                <a:rPr lang="es-ES" sz="3200" b="1" dirty="0" err="1" smtClean="0">
                  <a:latin typeface="Arial" panose="020B0604020202020204" pitchFamily="34" charset="0"/>
                  <a:cs typeface="Arial" panose="020B0604020202020204" pitchFamily="34" charset="0"/>
                </a:rPr>
                <a:t>Completion</a:t>
              </a:r>
              <a:r>
                <a:rPr lang="es-ES" sz="3200" b="1" dirty="0" smtClean="0">
                  <a:latin typeface="Arial" panose="020B0604020202020204" pitchFamily="34" charset="0"/>
                  <a:cs typeface="Arial" panose="020B0604020202020204" pitchFamily="34" charset="0"/>
                </a:rPr>
                <a:t> </a:t>
              </a:r>
              <a:r>
                <a:rPr lang="es-ES" sz="3200" b="1" dirty="0" err="1">
                  <a:latin typeface="Arial" panose="020B0604020202020204" pitchFamily="34" charset="0"/>
                  <a:cs typeface="Arial" panose="020B0604020202020204" pitchFamily="34" charset="0"/>
                </a:rPr>
                <a:t>R</a:t>
              </a:r>
              <a:r>
                <a:rPr lang="es-ES" sz="3200" b="1" dirty="0" err="1" smtClean="0">
                  <a:latin typeface="Arial" panose="020B0604020202020204" pitchFamily="34" charset="0"/>
                  <a:cs typeface="Arial" panose="020B0604020202020204" pitchFamily="34" charset="0"/>
                </a:rPr>
                <a:t>ates</a:t>
              </a:r>
              <a:r>
                <a:rPr lang="es-ES" sz="3200" b="1" dirty="0" smtClean="0">
                  <a:latin typeface="Arial" panose="020B0604020202020204" pitchFamily="34" charset="0"/>
                  <a:cs typeface="Arial" panose="020B0604020202020204" pitchFamily="34" charset="0"/>
                </a:rPr>
                <a:t> </a:t>
              </a:r>
              <a:r>
                <a:rPr lang="es-ES" sz="3200" b="1" dirty="0">
                  <a:latin typeface="Arial" panose="020B0604020202020204" pitchFamily="34" charset="0"/>
                  <a:cs typeface="Arial" panose="020B0604020202020204" pitchFamily="34" charset="0"/>
                </a:rPr>
                <a:t>&amp;</a:t>
              </a:r>
              <a:r>
                <a:rPr lang="es-ES" sz="3200" b="1" dirty="0" smtClean="0">
                  <a:latin typeface="Arial" panose="020B0604020202020204" pitchFamily="34" charset="0"/>
                  <a:cs typeface="Arial" panose="020B0604020202020204" pitchFamily="34" charset="0"/>
                </a:rPr>
                <a:t> </a:t>
              </a:r>
              <a:r>
                <a:rPr lang="es-ES" sz="3200" b="1" dirty="0" err="1">
                  <a:latin typeface="Arial" panose="020B0604020202020204" pitchFamily="34" charset="0"/>
                  <a:cs typeface="Arial" panose="020B0604020202020204" pitchFamily="34" charset="0"/>
                </a:rPr>
                <a:t>A</a:t>
              </a:r>
              <a:r>
                <a:rPr lang="es-ES" sz="3200" b="1" dirty="0" err="1" smtClean="0">
                  <a:latin typeface="Arial" panose="020B0604020202020204" pitchFamily="34" charset="0"/>
                  <a:cs typeface="Arial" panose="020B0604020202020204" pitchFamily="34" charset="0"/>
                </a:rPr>
                <a:t>ssessment</a:t>
              </a:r>
              <a:r>
                <a:rPr lang="es-ES" sz="3200" b="1" dirty="0" smtClean="0">
                  <a:latin typeface="Arial" panose="020B0604020202020204" pitchFamily="34" charset="0"/>
                  <a:cs typeface="Arial" panose="020B0604020202020204" pitchFamily="34" charset="0"/>
                </a:rPr>
                <a:t> </a:t>
              </a:r>
              <a:r>
                <a:rPr lang="es-ES" sz="3200" b="1" dirty="0" err="1" smtClean="0">
                  <a:latin typeface="Arial" panose="020B0604020202020204" pitchFamily="34" charset="0"/>
                  <a:cs typeface="Arial" panose="020B0604020202020204" pitchFamily="34" charset="0"/>
                </a:rPr>
                <a:t>Results</a:t>
              </a:r>
              <a:endParaRPr lang="es-ES" sz="3200" dirty="0"/>
            </a:p>
          </p:txBody>
        </p:sp>
      </p:grpSp>
      <p:sp>
        <p:nvSpPr>
          <p:cNvPr id="17" name="Rectángulo redondeado 26"/>
          <p:cNvSpPr/>
          <p:nvPr/>
        </p:nvSpPr>
        <p:spPr>
          <a:xfrm>
            <a:off x="12088060" y="20298161"/>
            <a:ext cx="20090232" cy="9019398"/>
          </a:xfrm>
          <a:prstGeom prst="roundRect">
            <a:avLst>
              <a:gd name="adj" fmla="val 80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assessment </a:t>
            </a:r>
            <a:r>
              <a:rPr lang="en-US" sz="6000" dirty="0"/>
              <a:t>item.</a:t>
            </a:r>
            <a:endParaRPr lang="es-ES" dirty="0"/>
          </a:p>
        </p:txBody>
      </p:sp>
      <p:pic>
        <p:nvPicPr>
          <p:cNvPr id="18" name="Picture 17" descr="LOM.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92116" y="21396416"/>
            <a:ext cx="4175800" cy="6800911"/>
          </a:xfrm>
          <a:prstGeom prst="rect">
            <a:avLst/>
          </a:prstGeom>
          <a:ln>
            <a:solidFill>
              <a:srgbClr val="000000"/>
            </a:solidFill>
          </a:ln>
        </p:spPr>
      </p:pic>
      <p:pic>
        <p:nvPicPr>
          <p:cNvPr id="19" name="Picture 18" descr="SBP.tif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648958" y="21084287"/>
            <a:ext cx="4480142" cy="3629203"/>
          </a:xfrm>
          <a:prstGeom prst="rect">
            <a:avLst/>
          </a:prstGeom>
          <a:ln>
            <a:solidFill>
              <a:srgbClr val="000000"/>
            </a:solidFill>
          </a:ln>
        </p:spPr>
      </p:pic>
      <p:pic>
        <p:nvPicPr>
          <p:cNvPr id="20" name="Picture 19" descr="LOM.tif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135469" y="21003196"/>
            <a:ext cx="4961703" cy="5308933"/>
          </a:xfrm>
          <a:prstGeom prst="rect">
            <a:avLst/>
          </a:prstGeom>
        </p:spPr>
      </p:pic>
      <p:pic>
        <p:nvPicPr>
          <p:cNvPr id="21" name="Picture 20" descr="AssessHOC.tif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730564" y="21425030"/>
            <a:ext cx="3960440" cy="7375628"/>
          </a:xfrm>
          <a:prstGeom prst="rect">
            <a:avLst/>
          </a:prstGeom>
          <a:ln>
            <a:solidFill>
              <a:srgbClr val="000000"/>
            </a:solidFill>
          </a:ln>
        </p:spPr>
      </p:pic>
      <p:sp>
        <p:nvSpPr>
          <p:cNvPr id="22" name="TextBox 21"/>
          <p:cNvSpPr txBox="1"/>
          <p:nvPr/>
        </p:nvSpPr>
        <p:spPr>
          <a:xfrm>
            <a:off x="17056612" y="26219011"/>
            <a:ext cx="5184576" cy="3046987"/>
          </a:xfrm>
          <a:prstGeom prst="rect">
            <a:avLst/>
          </a:prstGeom>
          <a:noFill/>
        </p:spPr>
        <p:txBody>
          <a:bodyPr wrap="square" rtlCol="0">
            <a:spAutoFit/>
          </a:bodyPr>
          <a:lstStyle/>
          <a:p>
            <a:r>
              <a:rPr lang="en-US" sz="3200" dirty="0" smtClean="0">
                <a:latin typeface="Arial"/>
                <a:cs typeface="Arial"/>
              </a:rPr>
              <a:t>The screenshots above and to the left show </a:t>
            </a:r>
            <a:r>
              <a:rPr lang="en-US" sz="3200" dirty="0">
                <a:latin typeface="Arial"/>
                <a:cs typeface="Arial"/>
              </a:rPr>
              <a:t>a song’s pre-song prompts interface and the playback interface </a:t>
            </a:r>
            <a:r>
              <a:rPr lang="en-US" sz="3200" dirty="0" smtClean="0">
                <a:latin typeface="Arial"/>
                <a:cs typeface="Arial"/>
              </a:rPr>
              <a:t>(with student </a:t>
            </a:r>
            <a:r>
              <a:rPr lang="en-US" sz="3200" dirty="0">
                <a:latin typeface="Arial"/>
                <a:cs typeface="Arial"/>
              </a:rPr>
              <a:t>inserts </a:t>
            </a:r>
            <a:r>
              <a:rPr lang="en-US" sz="3200" dirty="0" smtClean="0">
                <a:latin typeface="Arial"/>
                <a:cs typeface="Arial"/>
              </a:rPr>
              <a:t>highlighted</a:t>
            </a:r>
            <a:r>
              <a:rPr lang="en-US" sz="3200" dirty="0">
                <a:latin typeface="Arial"/>
                <a:cs typeface="Arial"/>
              </a:rPr>
              <a:t>).  </a:t>
            </a:r>
          </a:p>
        </p:txBody>
      </p:sp>
      <p:sp>
        <p:nvSpPr>
          <p:cNvPr id="23" name="TextBox 22"/>
          <p:cNvSpPr txBox="1"/>
          <p:nvPr/>
        </p:nvSpPr>
        <p:spPr>
          <a:xfrm>
            <a:off x="22330212" y="24730524"/>
            <a:ext cx="5273352" cy="4524315"/>
          </a:xfrm>
          <a:prstGeom prst="rect">
            <a:avLst/>
          </a:prstGeom>
          <a:noFill/>
        </p:spPr>
        <p:txBody>
          <a:bodyPr wrap="square" rtlCol="0">
            <a:spAutoFit/>
          </a:bodyPr>
          <a:lstStyle/>
          <a:p>
            <a:r>
              <a:rPr lang="en-US" sz="3200" dirty="0" smtClean="0">
                <a:latin typeface="Arial"/>
                <a:cs typeface="Arial"/>
              </a:rPr>
              <a:t>The screenshot above shows another song’s prompts interface, which has an example of machine-generated feedback and a hint button.  The screenshot to the right shows a song’s matching assessment item.</a:t>
            </a:r>
            <a:r>
              <a:rPr lang="en-US" sz="3200" dirty="0" smtClean="0"/>
              <a:t> </a:t>
            </a:r>
            <a:endParaRPr lang="en-US" sz="3200" dirty="0"/>
          </a:p>
        </p:txBody>
      </p:sp>
      <p:sp>
        <p:nvSpPr>
          <p:cNvPr id="28" name="Rectángulo 73"/>
          <p:cNvSpPr/>
          <p:nvPr/>
        </p:nvSpPr>
        <p:spPr>
          <a:xfrm>
            <a:off x="12592116" y="20376556"/>
            <a:ext cx="19089464" cy="584776"/>
          </a:xfrm>
          <a:prstGeom prst="rect">
            <a:avLst/>
          </a:prstGeom>
          <a:solidFill>
            <a:schemeClr val="accent6">
              <a:lumMod val="20000"/>
              <a:lumOff val="80000"/>
            </a:schemeClr>
          </a:solidFill>
          <a:effectLst>
            <a:softEdge rad="127000"/>
          </a:effectLst>
        </p:spPr>
        <p:txBody>
          <a:bodyPr wrap="square">
            <a:spAutoFit/>
          </a:bodyPr>
          <a:lstStyle/>
          <a:p>
            <a:pPr algn="ctr"/>
            <a:r>
              <a:rPr lang="es-ES" sz="3200" b="1" dirty="0" smtClean="0">
                <a:latin typeface="Arial" panose="020B0604020202020204" pitchFamily="34" charset="0"/>
                <a:cs typeface="Arial" panose="020B0604020202020204" pitchFamily="34" charset="0"/>
              </a:rPr>
              <a:t>Figure 2. </a:t>
            </a:r>
            <a:r>
              <a:rPr lang="es-ES" sz="3200" b="1" dirty="0" err="1" smtClean="0">
                <a:latin typeface="Arial" panose="020B0604020202020204" pitchFamily="34" charset="0"/>
                <a:cs typeface="Arial" panose="020B0604020202020204" pitchFamily="34" charset="0"/>
              </a:rPr>
              <a:t>Example</a:t>
            </a:r>
            <a:r>
              <a:rPr lang="es-ES" sz="3200" b="1" dirty="0" smtClean="0">
                <a:latin typeface="Arial" panose="020B0604020202020204" pitchFamily="34" charset="0"/>
                <a:cs typeface="Arial" panose="020B0604020202020204" pitchFamily="34" charset="0"/>
              </a:rPr>
              <a:t> </a:t>
            </a:r>
            <a:r>
              <a:rPr lang="es-ES" sz="3200" b="1" dirty="0" err="1">
                <a:latin typeface="Arial" panose="020B0604020202020204" pitchFamily="34" charset="0"/>
                <a:cs typeface="Arial" panose="020B0604020202020204" pitchFamily="34" charset="0"/>
              </a:rPr>
              <a:t>P</a:t>
            </a:r>
            <a:r>
              <a:rPr lang="es-ES" sz="3200" b="1" dirty="0" err="1" smtClean="0">
                <a:latin typeface="Arial" panose="020B0604020202020204" pitchFamily="34" charset="0"/>
                <a:cs typeface="Arial" panose="020B0604020202020204" pitchFamily="34" charset="0"/>
              </a:rPr>
              <a:t>rompts</a:t>
            </a:r>
            <a:r>
              <a:rPr lang="es-ES" sz="3200" b="1" dirty="0" smtClean="0">
                <a:latin typeface="Arial" panose="020B0604020202020204" pitchFamily="34" charset="0"/>
                <a:cs typeface="Arial" panose="020B0604020202020204" pitchFamily="34" charset="0"/>
              </a:rPr>
              <a:t> and </a:t>
            </a:r>
            <a:r>
              <a:rPr lang="es-ES" sz="3200" b="1" dirty="0" err="1">
                <a:latin typeface="Arial" panose="020B0604020202020204" pitchFamily="34" charset="0"/>
                <a:cs typeface="Arial" panose="020B0604020202020204" pitchFamily="34" charset="0"/>
              </a:rPr>
              <a:t>A</a:t>
            </a:r>
            <a:r>
              <a:rPr lang="es-ES" sz="3200" b="1" dirty="0" err="1" smtClean="0">
                <a:latin typeface="Arial" panose="020B0604020202020204" pitchFamily="34" charset="0"/>
                <a:cs typeface="Arial" panose="020B0604020202020204" pitchFamily="34" charset="0"/>
              </a:rPr>
              <a:t>ssessment</a:t>
            </a:r>
            <a:endParaRPr lang="es-ES" sz="3200" dirty="0"/>
          </a:p>
        </p:txBody>
      </p:sp>
      <p:grpSp>
        <p:nvGrpSpPr>
          <p:cNvPr id="34" name="Group 33"/>
          <p:cNvGrpSpPr/>
          <p:nvPr/>
        </p:nvGrpSpPr>
        <p:grpSpPr>
          <a:xfrm>
            <a:off x="33106199" y="17093261"/>
            <a:ext cx="9846643" cy="4331770"/>
            <a:chOff x="33106199" y="18110201"/>
            <a:chExt cx="9846643" cy="4331770"/>
          </a:xfrm>
        </p:grpSpPr>
        <p:sp>
          <p:nvSpPr>
            <p:cNvPr id="31" name="Rectángulo redondeado 5"/>
            <p:cNvSpPr/>
            <p:nvPr/>
          </p:nvSpPr>
          <p:spPr>
            <a:xfrm>
              <a:off x="33106199" y="18110201"/>
              <a:ext cx="9846643" cy="43317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p:txBody>
        </p:sp>
        <p:sp>
          <p:nvSpPr>
            <p:cNvPr id="32" name="Rectángulo 72"/>
            <p:cNvSpPr/>
            <p:nvPr/>
          </p:nvSpPr>
          <p:spPr>
            <a:xfrm>
              <a:off x="33516536" y="18383547"/>
              <a:ext cx="9068119" cy="584776"/>
            </a:xfrm>
            <a:prstGeom prst="rect">
              <a:avLst/>
            </a:prstGeom>
            <a:solidFill>
              <a:srgbClr val="BFF6B0"/>
            </a:solidFill>
            <a:effectLst>
              <a:softEdge rad="127000"/>
            </a:effectLst>
          </p:spPr>
          <p:txBody>
            <a:bodyPr wrap="square">
              <a:spAutoFit/>
            </a:bodyPr>
            <a:lstStyle/>
            <a:p>
              <a:pPr algn="ctr"/>
              <a:r>
                <a:rPr lang="es-ES" sz="3200" b="1" dirty="0" err="1" smtClean="0">
                  <a:latin typeface="Arial" panose="020B0604020202020204" pitchFamily="34" charset="0"/>
                  <a:cs typeface="Arial" panose="020B0604020202020204" pitchFamily="34" charset="0"/>
                </a:rPr>
                <a:t>Beyond</a:t>
              </a:r>
              <a:r>
                <a:rPr lang="es-ES" sz="3200" b="1" dirty="0" smtClean="0">
                  <a:latin typeface="Arial" panose="020B0604020202020204" pitchFamily="34" charset="0"/>
                  <a:cs typeface="Arial" panose="020B0604020202020204" pitchFamily="34" charset="0"/>
                </a:rPr>
                <a:t> </a:t>
              </a:r>
              <a:r>
                <a:rPr lang="es-ES" sz="3200" b="1" dirty="0" err="1" smtClean="0">
                  <a:latin typeface="Arial" panose="020B0604020202020204" pitchFamily="34" charset="0"/>
                  <a:cs typeface="Arial" panose="020B0604020202020204" pitchFamily="34" charset="0"/>
                </a:rPr>
                <a:t>Stat</a:t>
              </a:r>
              <a:r>
                <a:rPr lang="es-ES" sz="3200" b="1" dirty="0" smtClean="0">
                  <a:latin typeface="Arial" panose="020B0604020202020204" pitchFamily="34" charset="0"/>
                  <a:cs typeface="Arial" panose="020B0604020202020204" pitchFamily="34" charset="0"/>
                </a:rPr>
                <a:t> </a:t>
              </a:r>
              <a:r>
                <a:rPr lang="es-ES" sz="3200" b="1" dirty="0" err="1" smtClean="0">
                  <a:latin typeface="Arial" panose="020B0604020202020204" pitchFamily="34" charset="0"/>
                  <a:cs typeface="Arial" panose="020B0604020202020204" pitchFamily="34" charset="0"/>
                </a:rPr>
                <a:t>to</a:t>
              </a:r>
              <a:r>
                <a:rPr lang="es-ES" sz="3200" b="1" dirty="0" smtClean="0">
                  <a:latin typeface="Arial" panose="020B0604020202020204" pitchFamily="34" charset="0"/>
                  <a:cs typeface="Arial" panose="020B0604020202020204" pitchFamily="34" charset="0"/>
                </a:rPr>
                <a:t> STEM</a:t>
              </a:r>
              <a:endParaRPr lang="es-ES" sz="3200" b="1" dirty="0">
                <a:latin typeface="Arial" panose="020B0604020202020204" pitchFamily="34" charset="0"/>
                <a:cs typeface="Arial" panose="020B0604020202020204" pitchFamily="34" charset="0"/>
              </a:endParaRPr>
            </a:p>
          </p:txBody>
        </p:sp>
        <p:sp>
          <p:nvSpPr>
            <p:cNvPr id="33" name="Rectángulo 88"/>
            <p:cNvSpPr/>
            <p:nvPr/>
          </p:nvSpPr>
          <p:spPr>
            <a:xfrm>
              <a:off x="33169484" y="18938403"/>
              <a:ext cx="9700727" cy="3431709"/>
            </a:xfrm>
            <a:prstGeom prst="rect">
              <a:avLst/>
            </a:prstGeom>
          </p:spPr>
          <p:txBody>
            <a:bodyPr wrap="square">
              <a:spAutoFit/>
            </a:bodyPr>
            <a:lstStyle/>
            <a:p>
              <a:pPr>
                <a:spcAft>
                  <a:spcPts val="600"/>
                </a:spcAft>
                <a:defRPr/>
              </a:pPr>
              <a:r>
                <a:rPr lang="es-ES" sz="3200" dirty="0" smtClean="0">
                  <a:latin typeface="Arial"/>
                  <a:cs typeface="Arial"/>
                </a:rPr>
                <a:t>Use a laptop </a:t>
              </a:r>
              <a:r>
                <a:rPr lang="es-ES" sz="3200" dirty="0" err="1" smtClean="0">
                  <a:latin typeface="Arial"/>
                  <a:cs typeface="Arial"/>
                </a:rPr>
                <a:t>on</a:t>
              </a:r>
              <a:r>
                <a:rPr lang="es-ES" sz="3200" dirty="0" smtClean="0">
                  <a:latin typeface="Arial"/>
                  <a:cs typeface="Arial"/>
                </a:rPr>
                <a:t> </a:t>
              </a:r>
              <a:r>
                <a:rPr lang="es-ES" sz="3200" dirty="0" err="1" smtClean="0">
                  <a:latin typeface="Arial"/>
                  <a:cs typeface="Arial"/>
                </a:rPr>
                <a:t>the</a:t>
              </a:r>
              <a:r>
                <a:rPr lang="es-ES" sz="3200" dirty="0" smtClean="0">
                  <a:latin typeface="Arial"/>
                  <a:cs typeface="Arial"/>
                </a:rPr>
                <a:t> </a:t>
              </a:r>
              <a:r>
                <a:rPr lang="es-ES" sz="3200" dirty="0" err="1" smtClean="0">
                  <a:latin typeface="Arial"/>
                  <a:cs typeface="Arial"/>
                </a:rPr>
                <a:t>table</a:t>
              </a:r>
              <a:r>
                <a:rPr lang="es-ES" sz="3200" dirty="0" smtClean="0">
                  <a:latin typeface="Arial"/>
                  <a:cs typeface="Arial"/>
                </a:rPr>
                <a:t> </a:t>
              </a:r>
              <a:r>
                <a:rPr lang="es-ES" sz="3200" dirty="0" err="1" smtClean="0">
                  <a:latin typeface="Arial"/>
                  <a:cs typeface="Arial"/>
                </a:rPr>
                <a:t>to</a:t>
              </a:r>
              <a:r>
                <a:rPr lang="es-ES" sz="3200" dirty="0" smtClean="0">
                  <a:latin typeface="Arial"/>
                  <a:cs typeface="Arial"/>
                </a:rPr>
                <a:t> explore </a:t>
              </a:r>
              <a:r>
                <a:rPr lang="es-ES" sz="3200" dirty="0" err="1" smtClean="0">
                  <a:latin typeface="Arial"/>
                  <a:cs typeface="Arial"/>
                </a:rPr>
                <a:t>song</a:t>
              </a:r>
              <a:r>
                <a:rPr lang="es-ES" sz="3200" dirty="0" smtClean="0">
                  <a:latin typeface="Arial"/>
                  <a:cs typeface="Arial"/>
                </a:rPr>
                <a:t> </a:t>
              </a:r>
              <a:r>
                <a:rPr lang="es-ES" sz="3200" dirty="0" err="1" smtClean="0">
                  <a:latin typeface="Arial"/>
                  <a:cs typeface="Arial"/>
                </a:rPr>
                <a:t>usage</a:t>
              </a:r>
              <a:r>
                <a:rPr lang="es-ES" sz="3200" dirty="0" smtClean="0">
                  <a:latin typeface="Arial"/>
                  <a:cs typeface="Arial"/>
                </a:rPr>
                <a:t>: </a:t>
              </a:r>
              <a:endParaRPr lang="es-ES" sz="3200" dirty="0">
                <a:latin typeface="Arial"/>
                <a:cs typeface="Arial"/>
              </a:endParaRPr>
            </a:p>
            <a:p>
              <a:pPr marL="457200" indent="-457200">
                <a:spcAft>
                  <a:spcPts val="600"/>
                </a:spcAft>
                <a:buFont typeface="Arial"/>
                <a:buChar char="•"/>
                <a:defRPr/>
              </a:pPr>
              <a:r>
                <a:rPr lang="es-ES" sz="3200" dirty="0" smtClean="0">
                  <a:latin typeface="Arial"/>
                  <a:cs typeface="Arial"/>
                </a:rPr>
                <a:t>In STEM Karaoke and Performance </a:t>
              </a:r>
              <a:r>
                <a:rPr lang="es-ES" sz="3200" dirty="0" err="1" smtClean="0">
                  <a:latin typeface="Arial"/>
                  <a:cs typeface="Arial"/>
                </a:rPr>
                <a:t>mode</a:t>
              </a:r>
              <a:r>
                <a:rPr lang="es-ES" sz="3200" dirty="0" smtClean="0">
                  <a:latin typeface="Arial"/>
                  <a:cs typeface="Arial"/>
                </a:rPr>
                <a:t>,</a:t>
              </a:r>
            </a:p>
            <a:p>
              <a:pPr marL="457200" indent="-457200">
                <a:spcAft>
                  <a:spcPts val="600"/>
                </a:spcAft>
                <a:buFont typeface="Arial"/>
                <a:buChar char="•"/>
                <a:defRPr/>
              </a:pPr>
              <a:r>
                <a:rPr lang="es-ES" sz="3200" dirty="0" smtClean="0">
                  <a:latin typeface="Arial"/>
                  <a:cs typeface="Arial"/>
                </a:rPr>
                <a:t>As a </a:t>
              </a:r>
              <a:r>
                <a:rPr lang="es-ES" sz="3200" dirty="0" err="1" smtClean="0">
                  <a:latin typeface="Arial"/>
                  <a:cs typeface="Arial"/>
                </a:rPr>
                <a:t>learning</a:t>
              </a:r>
              <a:r>
                <a:rPr lang="es-ES" sz="3200" dirty="0" smtClean="0">
                  <a:latin typeface="Arial"/>
                  <a:cs typeface="Arial"/>
                </a:rPr>
                <a:t> </a:t>
              </a:r>
              <a:r>
                <a:rPr lang="es-ES" sz="3200" dirty="0" err="1" smtClean="0">
                  <a:latin typeface="Arial"/>
                  <a:cs typeface="Arial"/>
                </a:rPr>
                <a:t>resource</a:t>
              </a:r>
              <a:r>
                <a:rPr lang="es-ES" sz="3200" dirty="0" smtClean="0">
                  <a:latin typeface="Arial"/>
                  <a:cs typeface="Arial"/>
                </a:rPr>
                <a:t> </a:t>
              </a:r>
              <a:r>
                <a:rPr lang="es-ES" sz="3200" dirty="0" err="1" smtClean="0">
                  <a:latin typeface="Arial"/>
                  <a:cs typeface="Arial"/>
                </a:rPr>
                <a:t>for</a:t>
              </a:r>
              <a:r>
                <a:rPr lang="es-ES" sz="3200" dirty="0" smtClean="0">
                  <a:latin typeface="Arial"/>
                  <a:cs typeface="Arial"/>
                </a:rPr>
                <a:t> </a:t>
              </a:r>
              <a:r>
                <a:rPr lang="es-ES" sz="3200" dirty="0" err="1" smtClean="0">
                  <a:latin typeface="Arial"/>
                  <a:cs typeface="Arial"/>
                </a:rPr>
                <a:t>labs</a:t>
              </a:r>
              <a:r>
                <a:rPr lang="es-ES" sz="3200" dirty="0" smtClean="0">
                  <a:latin typeface="Arial"/>
                  <a:cs typeface="Arial"/>
                </a:rPr>
                <a:t> and </a:t>
              </a:r>
              <a:r>
                <a:rPr lang="es-ES" sz="3200" dirty="0" err="1" smtClean="0">
                  <a:latin typeface="Arial"/>
                  <a:cs typeface="Arial"/>
                </a:rPr>
                <a:t>homework</a:t>
              </a:r>
              <a:r>
                <a:rPr lang="es-ES" sz="3200" dirty="0" smtClean="0">
                  <a:latin typeface="Arial"/>
                  <a:cs typeface="Arial"/>
                </a:rPr>
                <a:t>,</a:t>
              </a:r>
            </a:p>
            <a:p>
              <a:pPr marL="457200" indent="-457200">
                <a:spcAft>
                  <a:spcPts val="600"/>
                </a:spcAft>
                <a:buFont typeface="Arial"/>
                <a:buChar char="•"/>
                <a:defRPr/>
              </a:pPr>
              <a:r>
                <a:rPr lang="es-ES" sz="3200" dirty="0" err="1" smtClean="0">
                  <a:latin typeface="Arial"/>
                  <a:cs typeface="Arial"/>
                </a:rPr>
                <a:t>Integrated</a:t>
              </a:r>
              <a:r>
                <a:rPr lang="es-ES" sz="3200" dirty="0" smtClean="0">
                  <a:latin typeface="Arial"/>
                  <a:cs typeface="Arial"/>
                </a:rPr>
                <a:t> </a:t>
              </a:r>
              <a:r>
                <a:rPr lang="es-ES" sz="3200" dirty="0" err="1" smtClean="0">
                  <a:latin typeface="Arial"/>
                  <a:cs typeface="Arial"/>
                </a:rPr>
                <a:t>with</a:t>
              </a:r>
              <a:r>
                <a:rPr lang="es-ES" sz="3200" dirty="0" smtClean="0">
                  <a:latin typeface="Arial"/>
                  <a:cs typeface="Arial"/>
                </a:rPr>
                <a:t> online </a:t>
              </a:r>
              <a:r>
                <a:rPr lang="es-ES" sz="3200" dirty="0" err="1" smtClean="0">
                  <a:latin typeface="Arial"/>
                  <a:cs typeface="Arial"/>
                </a:rPr>
                <a:t>activities</a:t>
              </a:r>
              <a:r>
                <a:rPr lang="es-ES" sz="3200" dirty="0" smtClean="0">
                  <a:latin typeface="Arial"/>
                  <a:cs typeface="Arial"/>
                </a:rPr>
                <a:t> (as in SMILES), </a:t>
              </a:r>
              <a:r>
                <a:rPr lang="es-ES" sz="3200" dirty="0" err="1" smtClean="0">
                  <a:latin typeface="Arial"/>
                  <a:cs typeface="Arial"/>
                </a:rPr>
                <a:t>or</a:t>
              </a:r>
              <a:endParaRPr lang="es-ES" sz="3200" dirty="0" smtClean="0">
                <a:latin typeface="Arial"/>
                <a:cs typeface="Arial"/>
              </a:endParaRPr>
            </a:p>
            <a:p>
              <a:pPr marL="457200" indent="-457200">
                <a:spcAft>
                  <a:spcPts val="600"/>
                </a:spcAft>
                <a:buFont typeface="Arial"/>
                <a:buChar char="•"/>
                <a:defRPr/>
              </a:pPr>
              <a:r>
                <a:rPr lang="es-ES" sz="3200" dirty="0" smtClean="0">
                  <a:latin typeface="Arial"/>
                  <a:cs typeface="Arial"/>
                </a:rPr>
                <a:t>As a </a:t>
              </a:r>
              <a:r>
                <a:rPr lang="es-ES" sz="3200" dirty="0" err="1" smtClean="0">
                  <a:latin typeface="Arial"/>
                  <a:cs typeface="Arial"/>
                </a:rPr>
                <a:t>vehicle</a:t>
              </a:r>
              <a:r>
                <a:rPr lang="es-ES" sz="3200" dirty="0" smtClean="0">
                  <a:latin typeface="Arial"/>
                  <a:cs typeface="Arial"/>
                </a:rPr>
                <a:t> </a:t>
              </a:r>
              <a:r>
                <a:rPr lang="es-ES" sz="3200" dirty="0" err="1" smtClean="0">
                  <a:latin typeface="Arial"/>
                  <a:cs typeface="Arial"/>
                </a:rPr>
                <a:t>for</a:t>
              </a:r>
              <a:r>
                <a:rPr lang="es-ES" sz="3200" dirty="0" smtClean="0">
                  <a:latin typeface="Arial"/>
                  <a:cs typeface="Arial"/>
                </a:rPr>
                <a:t> </a:t>
              </a:r>
              <a:r>
                <a:rPr lang="es-ES" sz="3200" dirty="0" err="1" smtClean="0">
                  <a:latin typeface="Arial"/>
                  <a:cs typeface="Arial"/>
                </a:rPr>
                <a:t>student</a:t>
              </a:r>
              <a:r>
                <a:rPr lang="es-ES" sz="3200" dirty="0" smtClean="0">
                  <a:latin typeface="Arial"/>
                  <a:cs typeface="Arial"/>
                </a:rPr>
                <a:t> </a:t>
              </a:r>
              <a:r>
                <a:rPr lang="es-ES" sz="3200" dirty="0" err="1" smtClean="0">
                  <a:latin typeface="Arial"/>
                  <a:cs typeface="Arial"/>
                </a:rPr>
                <a:t>projects</a:t>
              </a:r>
              <a:r>
                <a:rPr lang="es-ES" sz="3200" dirty="0" smtClean="0">
                  <a:latin typeface="Arial"/>
                  <a:cs typeface="Arial"/>
                </a:rPr>
                <a:t>.</a:t>
              </a:r>
            </a:p>
            <a:p>
              <a:pPr>
                <a:spcAft>
                  <a:spcPts val="600"/>
                </a:spcAft>
                <a:defRPr/>
              </a:pPr>
              <a:endParaRPr lang="es-ES" sz="3200" dirty="0" smtClean="0">
                <a:latin typeface="Arial"/>
                <a:cs typeface="Arial"/>
              </a:endParaRPr>
            </a:p>
          </p:txBody>
        </p:sp>
      </p:grpSp>
      <p:grpSp>
        <p:nvGrpSpPr>
          <p:cNvPr id="37" name="Group 36"/>
          <p:cNvGrpSpPr/>
          <p:nvPr/>
        </p:nvGrpSpPr>
        <p:grpSpPr>
          <a:xfrm>
            <a:off x="14139699" y="4629971"/>
            <a:ext cx="15833418" cy="2062103"/>
            <a:chOff x="13675074" y="5304934"/>
            <a:chExt cx="15833418" cy="2062103"/>
          </a:xfrm>
        </p:grpSpPr>
        <p:sp>
          <p:nvSpPr>
            <p:cNvPr id="29" name="TextBox 28"/>
            <p:cNvSpPr txBox="1"/>
            <p:nvPr/>
          </p:nvSpPr>
          <p:spPr>
            <a:xfrm>
              <a:off x="19016663" y="5304934"/>
              <a:ext cx="10491829" cy="2062103"/>
            </a:xfrm>
            <a:prstGeom prst="rect">
              <a:avLst/>
            </a:prstGeom>
            <a:solidFill>
              <a:srgbClr val="0C1D32"/>
            </a:solidFill>
          </p:spPr>
          <p:txBody>
            <a:bodyPr wrap="square" rtlCol="0">
              <a:spAutoFit/>
            </a:bodyPr>
            <a:lstStyle/>
            <a:p>
              <a:pPr>
                <a:spcBef>
                  <a:spcPts val="2400"/>
                </a:spcBef>
              </a:pPr>
              <a:endParaRPr lang="en-US" sz="3200" b="1" dirty="0" smtClean="0">
                <a:solidFill>
                  <a:schemeClr val="bg1"/>
                </a:solidFill>
              </a:endParaRPr>
            </a:p>
            <a:p>
              <a:pPr>
                <a:spcBef>
                  <a:spcPts val="2400"/>
                </a:spcBef>
              </a:pPr>
              <a:r>
                <a:rPr lang="en-US" sz="3200" b="1" dirty="0" smtClean="0">
                  <a:solidFill>
                    <a:schemeClr val="bg1"/>
                  </a:solidFill>
                </a:rPr>
                <a:t>  S</a:t>
              </a:r>
              <a:r>
                <a:rPr lang="en-US" sz="3200" dirty="0" smtClean="0">
                  <a:solidFill>
                    <a:schemeClr val="bg1"/>
                  </a:solidFill>
                </a:rPr>
                <a:t>tudent-</a:t>
              </a:r>
              <a:r>
                <a:rPr lang="en-US" sz="3200" b="1" dirty="0" smtClean="0">
                  <a:solidFill>
                    <a:schemeClr val="bg1"/>
                  </a:solidFill>
                </a:rPr>
                <a:t>M</a:t>
              </a:r>
              <a:r>
                <a:rPr lang="en-US" sz="3200" dirty="0" smtClean="0">
                  <a:solidFill>
                    <a:schemeClr val="bg1"/>
                  </a:solidFill>
                </a:rPr>
                <a:t>ade </a:t>
              </a:r>
              <a:r>
                <a:rPr lang="en-US" sz="3200" b="1" dirty="0" smtClean="0">
                  <a:solidFill>
                    <a:schemeClr val="bg1"/>
                  </a:solidFill>
                </a:rPr>
                <a:t>I</a:t>
              </a:r>
              <a:r>
                <a:rPr lang="en-US" sz="3200" dirty="0" smtClean="0">
                  <a:solidFill>
                    <a:schemeClr val="bg1"/>
                  </a:solidFill>
                </a:rPr>
                <a:t>nteractive </a:t>
              </a:r>
              <a:r>
                <a:rPr lang="en-US" sz="3200" b="1" dirty="0" smtClean="0">
                  <a:solidFill>
                    <a:schemeClr val="bg1"/>
                  </a:solidFill>
                </a:rPr>
                <a:t>L</a:t>
              </a:r>
              <a:r>
                <a:rPr lang="en-US" sz="3200" dirty="0" smtClean="0">
                  <a:solidFill>
                    <a:schemeClr val="bg1"/>
                  </a:solidFill>
                </a:rPr>
                <a:t>earning with </a:t>
              </a:r>
              <a:r>
                <a:rPr lang="en-US" sz="3200" b="1" dirty="0" smtClean="0">
                  <a:solidFill>
                    <a:schemeClr val="bg1"/>
                  </a:solidFill>
                </a:rPr>
                <a:t>E</a:t>
              </a:r>
              <a:r>
                <a:rPr lang="en-US" sz="3200" dirty="0" smtClean="0">
                  <a:solidFill>
                    <a:schemeClr val="bg1"/>
                  </a:solidFill>
                </a:rPr>
                <a:t>ducational  </a:t>
              </a:r>
              <a:r>
                <a:rPr lang="en-US" sz="3200" b="1" dirty="0" smtClean="0">
                  <a:solidFill>
                    <a:schemeClr val="bg1"/>
                  </a:solidFill>
                </a:rPr>
                <a:t>S</a:t>
              </a:r>
              <a:r>
                <a:rPr lang="en-US" sz="3200" dirty="0" smtClean="0">
                  <a:solidFill>
                    <a:schemeClr val="bg1"/>
                  </a:solidFill>
                </a:rPr>
                <a:t>ongs</a:t>
              </a:r>
            </a:p>
            <a:p>
              <a:endParaRPr lang="en-US" sz="2000" dirty="0" smtClean="0">
                <a:solidFill>
                  <a:schemeClr val="bg1"/>
                </a:solidFill>
              </a:endParaRPr>
            </a:p>
            <a:p>
              <a:endParaRPr lang="en-US" sz="2400" dirty="0">
                <a:solidFill>
                  <a:schemeClr val="bg1"/>
                </a:solidFill>
              </a:endParaRPr>
            </a:p>
          </p:txBody>
        </p:sp>
        <p:pic>
          <p:nvPicPr>
            <p:cNvPr id="15" name="Picture 14" descr="smiles_blue.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675074" y="5304934"/>
              <a:ext cx="5398960" cy="2062103"/>
            </a:xfrm>
            <a:prstGeom prst="rect">
              <a:avLst/>
            </a:prstGeom>
          </p:spPr>
        </p:pic>
      </p:grpSp>
      <p:sp>
        <p:nvSpPr>
          <p:cNvPr id="36" name="Rectángulo redondeado 26"/>
          <p:cNvSpPr/>
          <p:nvPr/>
        </p:nvSpPr>
        <p:spPr>
          <a:xfrm>
            <a:off x="12196072" y="29696300"/>
            <a:ext cx="20090232" cy="2831063"/>
          </a:xfrm>
          <a:prstGeom prst="roundRect">
            <a:avLst>
              <a:gd name="adj" fmla="val 80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assessment </a:t>
            </a:r>
            <a:r>
              <a:rPr lang="en-US" sz="6000" dirty="0"/>
              <a:t>item.</a:t>
            </a:r>
            <a:endParaRPr lang="es-ES" dirty="0"/>
          </a:p>
        </p:txBody>
      </p:sp>
      <p:pic>
        <p:nvPicPr>
          <p:cNvPr id="38" name="Picture 37"/>
          <p:cNvPicPr>
            <a:picLocks noChangeAspect="1"/>
          </p:cNvPicPr>
          <p:nvPr/>
        </p:nvPicPr>
        <p:blipFill>
          <a:blip r:embed="rId15"/>
          <a:stretch>
            <a:fillRect/>
          </a:stretch>
        </p:blipFill>
        <p:spPr>
          <a:xfrm>
            <a:off x="12263815" y="29761105"/>
            <a:ext cx="7498123" cy="2429391"/>
          </a:xfrm>
          <a:prstGeom prst="rect">
            <a:avLst/>
          </a:prstGeom>
          <a:solidFill>
            <a:schemeClr val="tx1"/>
          </a:solidFill>
        </p:spPr>
      </p:pic>
      <p:sp>
        <p:nvSpPr>
          <p:cNvPr id="39" name="TextBox 38"/>
          <p:cNvSpPr txBox="1"/>
          <p:nvPr/>
        </p:nvSpPr>
        <p:spPr>
          <a:xfrm>
            <a:off x="19763510" y="29759061"/>
            <a:ext cx="12374902" cy="2431435"/>
          </a:xfrm>
          <a:prstGeom prst="rect">
            <a:avLst/>
          </a:prstGeom>
          <a:solidFill>
            <a:srgbClr val="000000"/>
          </a:solidFill>
        </p:spPr>
        <p:txBody>
          <a:bodyPr wrap="none" rtlCol="0">
            <a:spAutoFit/>
          </a:bodyPr>
          <a:lstStyle/>
          <a:p>
            <a:r>
              <a:rPr lang="en-US" sz="3200" b="1" dirty="0" smtClean="0">
                <a:solidFill>
                  <a:schemeClr val="bg1"/>
                </a:solidFill>
              </a:rPr>
              <a:t>Virtual Ongoing Interdisciplinary Collaborations on Educating with Song</a:t>
            </a:r>
          </a:p>
          <a:p>
            <a:endParaRPr lang="en-US" sz="3200" dirty="0" smtClean="0">
              <a:solidFill>
                <a:srgbClr val="FFFFFF"/>
              </a:solidFill>
              <a:latin typeface="Arial"/>
              <a:cs typeface="Arial"/>
            </a:endParaRPr>
          </a:p>
          <a:p>
            <a:r>
              <a:rPr lang="en-US" sz="3200" dirty="0" smtClean="0">
                <a:solidFill>
                  <a:srgbClr val="FFFFFF"/>
                </a:solidFill>
                <a:latin typeface="Arial"/>
                <a:cs typeface="Arial"/>
              </a:rPr>
              <a:t>Browse </a:t>
            </a:r>
            <a:r>
              <a:rPr lang="en-US" sz="3200" dirty="0">
                <a:solidFill>
                  <a:srgbClr val="FFFFFF"/>
                </a:solidFill>
                <a:latin typeface="Arial"/>
                <a:cs typeface="Arial"/>
              </a:rPr>
              <a:t>3 days of archived content from VOICES 2017 and 2018 </a:t>
            </a:r>
            <a:endParaRPr lang="en-US" sz="3200" dirty="0" smtClean="0">
              <a:solidFill>
                <a:srgbClr val="FFFFFF"/>
              </a:solidFill>
              <a:latin typeface="Arial"/>
              <a:cs typeface="Arial"/>
            </a:endParaRPr>
          </a:p>
          <a:p>
            <a:r>
              <a:rPr lang="en-US" sz="3200" dirty="0" smtClean="0">
                <a:solidFill>
                  <a:srgbClr val="FFFFFF"/>
                </a:solidFill>
                <a:latin typeface="Arial"/>
                <a:cs typeface="Arial"/>
              </a:rPr>
              <a:t>and </a:t>
            </a:r>
            <a:r>
              <a:rPr lang="en-US" sz="3200" dirty="0">
                <a:solidFill>
                  <a:srgbClr val="FFFFFF"/>
                </a:solidFill>
                <a:latin typeface="Arial"/>
                <a:cs typeface="Arial"/>
              </a:rPr>
              <a:t>save September 22 &amp; 23 for VOICES 2019</a:t>
            </a:r>
            <a:r>
              <a:rPr lang="en-US" sz="3200" dirty="0" smtClean="0">
                <a:solidFill>
                  <a:srgbClr val="FFFFFF"/>
                </a:solidFill>
                <a:latin typeface="Arial"/>
                <a:cs typeface="Arial"/>
              </a:rPr>
              <a:t>!</a:t>
            </a:r>
          </a:p>
          <a:p>
            <a:endParaRPr lang="en-US" sz="2200" dirty="0">
              <a:solidFill>
                <a:srgbClr val="FFFFFF"/>
              </a:solidFill>
              <a:latin typeface="Arial"/>
              <a:cs typeface="Arial"/>
            </a:endParaRPr>
          </a:p>
        </p:txBody>
      </p:sp>
      <p:sp>
        <p:nvSpPr>
          <p:cNvPr id="40" name="Rectángulo redondeado 5"/>
          <p:cNvSpPr/>
          <p:nvPr/>
        </p:nvSpPr>
        <p:spPr>
          <a:xfrm>
            <a:off x="33069264" y="21691919"/>
            <a:ext cx="10022269" cy="37867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3200" dirty="0" smtClean="0">
              <a:solidFill>
                <a:schemeClr val="tx1"/>
              </a:solidFill>
            </a:endParaRPr>
          </a:p>
          <a:p>
            <a:endParaRPr lang="es-ES" sz="3200" dirty="0">
              <a:solidFill>
                <a:schemeClr val="tx1"/>
              </a:solidFill>
            </a:endParaRPr>
          </a:p>
          <a:p>
            <a:pPr marL="457200" indent="-457200">
              <a:buFont typeface="Arial"/>
              <a:buChar char="•"/>
            </a:pPr>
            <a:r>
              <a:rPr lang="es-ES" sz="3200" dirty="0" err="1" smtClean="0">
                <a:solidFill>
                  <a:schemeClr val="tx1"/>
                </a:solidFill>
              </a:rPr>
              <a:t>Curated</a:t>
            </a:r>
            <a:r>
              <a:rPr lang="es-ES" sz="3200" dirty="0" smtClean="0">
                <a:solidFill>
                  <a:schemeClr val="tx1"/>
                </a:solidFill>
              </a:rPr>
              <a:t> </a:t>
            </a:r>
            <a:r>
              <a:rPr lang="es-ES" sz="3200" dirty="0" err="1" smtClean="0">
                <a:solidFill>
                  <a:schemeClr val="tx1"/>
                </a:solidFill>
              </a:rPr>
              <a:t>Resources</a:t>
            </a:r>
            <a:r>
              <a:rPr lang="es-ES" sz="3200" dirty="0" smtClean="0">
                <a:solidFill>
                  <a:schemeClr val="tx1"/>
                </a:solidFill>
              </a:rPr>
              <a:t>?</a:t>
            </a:r>
          </a:p>
          <a:p>
            <a:pPr marL="457200" indent="-457200">
              <a:buFont typeface="Arial"/>
              <a:buChar char="•"/>
            </a:pPr>
            <a:r>
              <a:rPr lang="es-ES" sz="3200" dirty="0" err="1" smtClean="0">
                <a:solidFill>
                  <a:schemeClr val="tx1"/>
                </a:solidFill>
              </a:rPr>
              <a:t>Evidence</a:t>
            </a:r>
            <a:r>
              <a:rPr lang="es-ES" sz="3200" dirty="0" smtClean="0">
                <a:solidFill>
                  <a:schemeClr val="tx1"/>
                </a:solidFill>
              </a:rPr>
              <a:t>?</a:t>
            </a:r>
          </a:p>
          <a:p>
            <a:pPr marL="457200" indent="-457200">
              <a:buFont typeface="Arial"/>
              <a:buChar char="•"/>
            </a:pPr>
            <a:r>
              <a:rPr lang="es-ES" sz="3200" dirty="0" err="1" smtClean="0">
                <a:solidFill>
                  <a:schemeClr val="tx1"/>
                </a:solidFill>
              </a:rPr>
              <a:t>Examples</a:t>
            </a:r>
            <a:r>
              <a:rPr lang="es-ES" sz="3200" dirty="0" smtClean="0">
                <a:solidFill>
                  <a:schemeClr val="tx1"/>
                </a:solidFill>
              </a:rPr>
              <a:t>?</a:t>
            </a:r>
          </a:p>
          <a:p>
            <a:pPr marL="457200" indent="-457200">
              <a:buFont typeface="Arial"/>
              <a:buChar char="•"/>
            </a:pPr>
            <a:r>
              <a:rPr lang="es-ES" sz="3200" dirty="0" err="1" smtClean="0">
                <a:solidFill>
                  <a:schemeClr val="tx1"/>
                </a:solidFill>
              </a:rPr>
              <a:t>Lessons</a:t>
            </a:r>
            <a:r>
              <a:rPr lang="es-ES" sz="3200" dirty="0" smtClean="0">
                <a:solidFill>
                  <a:schemeClr val="tx1"/>
                </a:solidFill>
              </a:rPr>
              <a:t>?</a:t>
            </a:r>
          </a:p>
          <a:p>
            <a:pPr marL="457200" indent="-457200">
              <a:buFont typeface="Arial"/>
              <a:buChar char="•"/>
            </a:pPr>
            <a:r>
              <a:rPr lang="es-ES" sz="3200" dirty="0" err="1" smtClean="0">
                <a:solidFill>
                  <a:schemeClr val="tx1"/>
                </a:solidFill>
              </a:rPr>
              <a:t>Recordings</a:t>
            </a:r>
            <a:r>
              <a:rPr lang="es-ES" sz="3200" dirty="0" smtClean="0">
                <a:solidFill>
                  <a:schemeClr val="tx1"/>
                </a:solidFill>
              </a:rPr>
              <a:t>?</a:t>
            </a:r>
          </a:p>
          <a:p>
            <a:endParaRPr lang="es-ES" sz="3200" dirty="0" smtClean="0">
              <a:solidFill>
                <a:schemeClr val="tx1"/>
              </a:solidFill>
            </a:endParaRPr>
          </a:p>
        </p:txBody>
      </p:sp>
      <p:sp>
        <p:nvSpPr>
          <p:cNvPr id="42" name="Rectángulo 72"/>
          <p:cNvSpPr/>
          <p:nvPr/>
        </p:nvSpPr>
        <p:spPr>
          <a:xfrm>
            <a:off x="33465109" y="21815053"/>
            <a:ext cx="9472054" cy="584776"/>
          </a:xfrm>
          <a:prstGeom prst="rect">
            <a:avLst/>
          </a:prstGeom>
          <a:solidFill>
            <a:srgbClr val="BFF6B0"/>
          </a:solidFill>
          <a:effectLst>
            <a:softEdge rad="127000"/>
          </a:effectLst>
        </p:spPr>
        <p:txBody>
          <a:bodyPr wrap="square">
            <a:spAutoFit/>
          </a:bodyPr>
          <a:lstStyle/>
          <a:p>
            <a:r>
              <a:rPr lang="es-ES" sz="3200" b="1" dirty="0" err="1" smtClean="0"/>
              <a:t>What</a:t>
            </a:r>
            <a:r>
              <a:rPr lang="es-ES" sz="3200" b="1" dirty="0" smtClean="0"/>
              <a:t> </a:t>
            </a:r>
            <a:r>
              <a:rPr lang="es-ES" sz="3200" b="1" dirty="0" err="1" smtClean="0"/>
              <a:t>would</a:t>
            </a:r>
            <a:r>
              <a:rPr lang="es-ES" sz="3200" b="1" dirty="0" smtClean="0"/>
              <a:t> </a:t>
            </a:r>
            <a:r>
              <a:rPr lang="es-ES" sz="3200" b="1" dirty="0" err="1" smtClean="0"/>
              <a:t>help</a:t>
            </a:r>
            <a:r>
              <a:rPr lang="es-ES" sz="3200" b="1" dirty="0" smtClean="0"/>
              <a:t> </a:t>
            </a:r>
            <a:r>
              <a:rPr lang="es-ES" sz="3200" b="1" dirty="0" err="1" smtClean="0"/>
              <a:t>change</a:t>
            </a:r>
            <a:r>
              <a:rPr lang="es-ES" sz="3200" b="1" dirty="0" smtClean="0"/>
              <a:t> </a:t>
            </a:r>
            <a:r>
              <a:rPr lang="es-ES" sz="3200" b="1" dirty="0" err="1"/>
              <a:t>the</a:t>
            </a:r>
            <a:r>
              <a:rPr lang="es-ES" sz="3200" b="1" dirty="0"/>
              <a:t> </a:t>
            </a:r>
            <a:r>
              <a:rPr lang="es-ES" sz="3200" b="1" dirty="0" err="1"/>
              <a:t>rhythm</a:t>
            </a:r>
            <a:r>
              <a:rPr lang="es-ES" sz="3200" b="1" dirty="0"/>
              <a:t> of </a:t>
            </a:r>
            <a:r>
              <a:rPr lang="es-ES" sz="3200" b="1" dirty="0" err="1"/>
              <a:t>your</a:t>
            </a:r>
            <a:r>
              <a:rPr lang="es-ES" sz="3200" b="1" dirty="0"/>
              <a:t> </a:t>
            </a:r>
            <a:r>
              <a:rPr lang="es-ES" sz="3200" b="1" dirty="0" err="1"/>
              <a:t>teaching</a:t>
            </a:r>
            <a:r>
              <a:rPr lang="es-ES" sz="3200" b="1" dirty="0"/>
              <a:t>?</a:t>
            </a:r>
          </a:p>
        </p:txBody>
      </p:sp>
      <p:pic>
        <p:nvPicPr>
          <p:cNvPr id="44" name="Picture 43" descr="IMG_4011.jpe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660786" y="22338720"/>
            <a:ext cx="4364619" cy="3105655"/>
          </a:xfrm>
          <a:prstGeom prst="rect">
            <a:avLst/>
          </a:prstGeom>
        </p:spPr>
      </p:pic>
    </p:spTree>
    <p:extLst>
      <p:ext uri="{BB962C8B-B14F-4D97-AF65-F5344CB8AC3E}">
        <p14:creationId xmlns:p14="http://schemas.microsoft.com/office/powerpoint/2010/main" val="285864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TotalTime>
  <Words>907</Words>
  <Application>Microsoft Office PowerPoint</Application>
  <PresentationFormat>Custom</PresentationFormat>
  <Paragraphs>54</Paragraphs>
  <Slides>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Calibri</vt:lpstr>
      <vt:lpstr>Office Theme</vt:lpstr>
      <vt:lpstr>Document</vt:lpstr>
      <vt:lpstr>Stats and beyond: using song in STEM Dennis K. Pearl, Lawrence M. Lesser, John J. Weber,  Penn State University, University of Texas at El Paso, Georgia State University Perimeter College</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WeB-BASED INTERACTIVE SONG ACTIVITIES FOR INTRO STATISTICS  Dennis K Pearl, John J Weber, and Lawrence M Lesser Penn State University, Georgia State University Perimeter College, and University of Texas at El Paso</dc:title>
  <dc:creator>Dennis Pearl</dc:creator>
  <cp:lastModifiedBy>Lesser, Larry</cp:lastModifiedBy>
  <cp:revision>38</cp:revision>
  <dcterms:created xsi:type="dcterms:W3CDTF">2019-04-08T02:42:01Z</dcterms:created>
  <dcterms:modified xsi:type="dcterms:W3CDTF">2019-05-12T13:04:18Z</dcterms:modified>
</cp:coreProperties>
</file>