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0"/>
  </p:notesMasterIdLst>
  <p:sldIdLst>
    <p:sldId id="256" r:id="rId2"/>
    <p:sldId id="259" r:id="rId3"/>
    <p:sldId id="303" r:id="rId4"/>
    <p:sldId id="258" r:id="rId5"/>
    <p:sldId id="260" r:id="rId6"/>
    <p:sldId id="283" r:id="rId7"/>
    <p:sldId id="284" r:id="rId8"/>
    <p:sldId id="285" r:id="rId9"/>
    <p:sldId id="286" r:id="rId10"/>
    <p:sldId id="264" r:id="rId11"/>
    <p:sldId id="265" r:id="rId12"/>
    <p:sldId id="288" r:id="rId13"/>
    <p:sldId id="266" r:id="rId14"/>
    <p:sldId id="289" r:id="rId15"/>
    <p:sldId id="290" r:id="rId16"/>
    <p:sldId id="291" r:id="rId17"/>
    <p:sldId id="292" r:id="rId18"/>
    <p:sldId id="293" r:id="rId19"/>
    <p:sldId id="294" r:id="rId20"/>
    <p:sldId id="295" r:id="rId21"/>
    <p:sldId id="272" r:id="rId22"/>
    <p:sldId id="296" r:id="rId23"/>
    <p:sldId id="297" r:id="rId24"/>
    <p:sldId id="298" r:id="rId25"/>
    <p:sldId id="299" r:id="rId26"/>
    <p:sldId id="300" r:id="rId27"/>
    <p:sldId id="301" r:id="rId28"/>
    <p:sldId id="302"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57"/>
    <p:restoredTop sz="94674"/>
  </p:normalViewPr>
  <p:slideViewPr>
    <p:cSldViewPr snapToGrid="0" snapToObjects="1">
      <p:cViewPr varScale="1">
        <p:scale>
          <a:sx n="124" d="100"/>
          <a:sy n="124" d="100"/>
        </p:scale>
        <p:origin x="21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CA6528-1D0F-0949-919A-7D47F1487313}" type="datetimeFigureOut">
              <a:rPr lang="en-US" smtClean="0"/>
              <a:t>3/5/19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0FCC19-0BCE-8242-96BD-FABAAEE97FB2}" type="slidenum">
              <a:rPr lang="en-US" smtClean="0"/>
              <a:t>‹#›</a:t>
            </a:fld>
            <a:endParaRPr lang="en-US"/>
          </a:p>
        </p:txBody>
      </p:sp>
    </p:spTree>
    <p:extLst>
      <p:ext uri="{BB962C8B-B14F-4D97-AF65-F5344CB8AC3E}">
        <p14:creationId xmlns:p14="http://schemas.microsoft.com/office/powerpoint/2010/main" val="967893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0FCC19-0BCE-8242-96BD-FABAAEE97FB2}" type="slidenum">
              <a:rPr lang="en-US" smtClean="0"/>
              <a:t>2</a:t>
            </a:fld>
            <a:endParaRPr lang="en-US"/>
          </a:p>
        </p:txBody>
      </p:sp>
    </p:spTree>
    <p:extLst>
      <p:ext uri="{BB962C8B-B14F-4D97-AF65-F5344CB8AC3E}">
        <p14:creationId xmlns:p14="http://schemas.microsoft.com/office/powerpoint/2010/main" val="167927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0FCC19-0BCE-8242-96BD-FABAAEE97FB2}" type="slidenum">
              <a:rPr lang="en-US" smtClean="0"/>
              <a:t>6</a:t>
            </a:fld>
            <a:endParaRPr lang="en-US"/>
          </a:p>
        </p:txBody>
      </p:sp>
    </p:spTree>
    <p:extLst>
      <p:ext uri="{BB962C8B-B14F-4D97-AF65-F5344CB8AC3E}">
        <p14:creationId xmlns:p14="http://schemas.microsoft.com/office/powerpoint/2010/main" val="19328088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994976B9-E549-584D-8866-911E4468615D}" type="datetimeFigureOut">
              <a:rPr lang="en-US" smtClean="0"/>
              <a:t>3/5/19</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99746432-4654-AC4A-9F08-6BCE5B35A3C8}" type="slidenum">
              <a:rPr lang="en-US" smtClean="0"/>
              <a:t>‹#›</a:t>
            </a:fld>
            <a:endParaRPr lang="en-US"/>
          </a:p>
        </p:txBody>
      </p:sp>
    </p:spTree>
    <p:extLst>
      <p:ext uri="{BB962C8B-B14F-4D97-AF65-F5344CB8AC3E}">
        <p14:creationId xmlns:p14="http://schemas.microsoft.com/office/powerpoint/2010/main" val="2033257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94976B9-E549-584D-8866-911E4468615D}" type="datetimeFigureOut">
              <a:rPr lang="en-US" smtClean="0"/>
              <a:t>3/5/19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46432-4654-AC4A-9F08-6BCE5B35A3C8}" type="slidenum">
              <a:rPr lang="en-US" smtClean="0"/>
              <a:t>‹#›</a:t>
            </a:fld>
            <a:endParaRPr lang="en-US"/>
          </a:p>
        </p:txBody>
      </p:sp>
    </p:spTree>
    <p:extLst>
      <p:ext uri="{BB962C8B-B14F-4D97-AF65-F5344CB8AC3E}">
        <p14:creationId xmlns:p14="http://schemas.microsoft.com/office/powerpoint/2010/main" val="243566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94976B9-E549-584D-8866-911E4468615D}" type="datetimeFigureOut">
              <a:rPr lang="en-US" smtClean="0"/>
              <a:t>3/5/19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46432-4654-AC4A-9F08-6BCE5B35A3C8}" type="slidenum">
              <a:rPr lang="en-US" smtClean="0"/>
              <a:t>‹#›</a:t>
            </a:fld>
            <a:endParaRPr lang="en-US"/>
          </a:p>
        </p:txBody>
      </p:sp>
    </p:spTree>
    <p:extLst>
      <p:ext uri="{BB962C8B-B14F-4D97-AF65-F5344CB8AC3E}">
        <p14:creationId xmlns:p14="http://schemas.microsoft.com/office/powerpoint/2010/main" val="555126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94976B9-E549-584D-8866-911E4468615D}" type="datetimeFigureOut">
              <a:rPr lang="en-US" smtClean="0"/>
              <a:t>3/5/19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46432-4654-AC4A-9F08-6BCE5B35A3C8}"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4588457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94976B9-E549-584D-8866-911E4468615D}" type="datetimeFigureOut">
              <a:rPr lang="en-US" smtClean="0"/>
              <a:t>3/5/19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46432-4654-AC4A-9F08-6BCE5B35A3C8}" type="slidenum">
              <a:rPr lang="en-US" smtClean="0"/>
              <a:t>‹#›</a:t>
            </a:fld>
            <a:endParaRPr lang="en-US"/>
          </a:p>
        </p:txBody>
      </p:sp>
    </p:spTree>
    <p:extLst>
      <p:ext uri="{BB962C8B-B14F-4D97-AF65-F5344CB8AC3E}">
        <p14:creationId xmlns:p14="http://schemas.microsoft.com/office/powerpoint/2010/main" val="33256183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994976B9-E549-584D-8866-911E4468615D}" type="datetimeFigureOut">
              <a:rPr lang="en-US" smtClean="0"/>
              <a:t>3/5/19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746432-4654-AC4A-9F08-6BCE5B35A3C8}" type="slidenum">
              <a:rPr lang="en-US" smtClean="0"/>
              <a:t>‹#›</a:t>
            </a:fld>
            <a:endParaRPr lang="en-US"/>
          </a:p>
        </p:txBody>
      </p:sp>
    </p:spTree>
    <p:extLst>
      <p:ext uri="{BB962C8B-B14F-4D97-AF65-F5344CB8AC3E}">
        <p14:creationId xmlns:p14="http://schemas.microsoft.com/office/powerpoint/2010/main" val="2031583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994976B9-E549-584D-8866-911E4468615D}" type="datetimeFigureOut">
              <a:rPr lang="en-US" smtClean="0"/>
              <a:t>3/5/19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746432-4654-AC4A-9F08-6BCE5B35A3C8}" type="slidenum">
              <a:rPr lang="en-US" smtClean="0"/>
              <a:t>‹#›</a:t>
            </a:fld>
            <a:endParaRPr lang="en-US"/>
          </a:p>
        </p:txBody>
      </p:sp>
    </p:spTree>
    <p:extLst>
      <p:ext uri="{BB962C8B-B14F-4D97-AF65-F5344CB8AC3E}">
        <p14:creationId xmlns:p14="http://schemas.microsoft.com/office/powerpoint/2010/main" val="39580173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4976B9-E549-584D-8866-911E4468615D}" type="datetimeFigureOut">
              <a:rPr lang="en-US" smtClean="0"/>
              <a:t>3/5/19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46432-4654-AC4A-9F08-6BCE5B35A3C8}" type="slidenum">
              <a:rPr lang="en-US" smtClean="0"/>
              <a:t>‹#›</a:t>
            </a:fld>
            <a:endParaRPr lang="en-US"/>
          </a:p>
        </p:txBody>
      </p:sp>
    </p:spTree>
    <p:extLst>
      <p:ext uri="{BB962C8B-B14F-4D97-AF65-F5344CB8AC3E}">
        <p14:creationId xmlns:p14="http://schemas.microsoft.com/office/powerpoint/2010/main" val="4458370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4976B9-E549-584D-8866-911E4468615D}" type="datetimeFigureOut">
              <a:rPr lang="en-US" smtClean="0"/>
              <a:t>3/5/19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46432-4654-AC4A-9F08-6BCE5B35A3C8}" type="slidenum">
              <a:rPr lang="en-US" smtClean="0"/>
              <a:t>‹#›</a:t>
            </a:fld>
            <a:endParaRPr lang="en-US"/>
          </a:p>
        </p:txBody>
      </p:sp>
    </p:spTree>
    <p:extLst>
      <p:ext uri="{BB962C8B-B14F-4D97-AF65-F5344CB8AC3E}">
        <p14:creationId xmlns:p14="http://schemas.microsoft.com/office/powerpoint/2010/main" val="2864606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4976B9-E549-584D-8866-911E4468615D}" type="datetimeFigureOut">
              <a:rPr lang="en-US" smtClean="0"/>
              <a:t>3/5/19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46432-4654-AC4A-9F08-6BCE5B35A3C8}" type="slidenum">
              <a:rPr lang="en-US" smtClean="0"/>
              <a:t>‹#›</a:t>
            </a:fld>
            <a:endParaRPr lang="en-US"/>
          </a:p>
        </p:txBody>
      </p:sp>
    </p:spTree>
    <p:extLst>
      <p:ext uri="{BB962C8B-B14F-4D97-AF65-F5344CB8AC3E}">
        <p14:creationId xmlns:p14="http://schemas.microsoft.com/office/powerpoint/2010/main" val="945711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94976B9-E549-584D-8866-911E4468615D}" type="datetimeFigureOut">
              <a:rPr lang="en-US" smtClean="0"/>
              <a:t>3/5/19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46432-4654-AC4A-9F08-6BCE5B35A3C8}" type="slidenum">
              <a:rPr lang="en-US" smtClean="0"/>
              <a:t>‹#›</a:t>
            </a:fld>
            <a:endParaRPr lang="en-US"/>
          </a:p>
        </p:txBody>
      </p:sp>
    </p:spTree>
    <p:extLst>
      <p:ext uri="{BB962C8B-B14F-4D97-AF65-F5344CB8AC3E}">
        <p14:creationId xmlns:p14="http://schemas.microsoft.com/office/powerpoint/2010/main" val="4146070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94976B9-E549-584D-8866-911E4468615D}" type="datetimeFigureOut">
              <a:rPr lang="en-US" smtClean="0"/>
              <a:t>3/5/19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46432-4654-AC4A-9F08-6BCE5B35A3C8}" type="slidenum">
              <a:rPr lang="en-US" smtClean="0"/>
              <a:t>‹#›</a:t>
            </a:fld>
            <a:endParaRPr lang="en-US"/>
          </a:p>
        </p:txBody>
      </p:sp>
    </p:spTree>
    <p:extLst>
      <p:ext uri="{BB962C8B-B14F-4D97-AF65-F5344CB8AC3E}">
        <p14:creationId xmlns:p14="http://schemas.microsoft.com/office/powerpoint/2010/main" val="2815803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94976B9-E549-584D-8866-911E4468615D}" type="datetimeFigureOut">
              <a:rPr lang="en-US" smtClean="0"/>
              <a:t>3/5/19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746432-4654-AC4A-9F08-6BCE5B35A3C8}" type="slidenum">
              <a:rPr lang="en-US" smtClean="0"/>
              <a:t>‹#›</a:t>
            </a:fld>
            <a:endParaRPr lang="en-US"/>
          </a:p>
        </p:txBody>
      </p:sp>
    </p:spTree>
    <p:extLst>
      <p:ext uri="{BB962C8B-B14F-4D97-AF65-F5344CB8AC3E}">
        <p14:creationId xmlns:p14="http://schemas.microsoft.com/office/powerpoint/2010/main" val="3638651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94976B9-E549-584D-8866-911E4468615D}" type="datetimeFigureOut">
              <a:rPr lang="en-US" smtClean="0"/>
              <a:t>3/5/19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746432-4654-AC4A-9F08-6BCE5B35A3C8}" type="slidenum">
              <a:rPr lang="en-US" smtClean="0"/>
              <a:t>‹#›</a:t>
            </a:fld>
            <a:endParaRPr lang="en-US"/>
          </a:p>
        </p:txBody>
      </p:sp>
    </p:spTree>
    <p:extLst>
      <p:ext uri="{BB962C8B-B14F-4D97-AF65-F5344CB8AC3E}">
        <p14:creationId xmlns:p14="http://schemas.microsoft.com/office/powerpoint/2010/main" val="3262217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4976B9-E549-584D-8866-911E4468615D}" type="datetimeFigureOut">
              <a:rPr lang="en-US" smtClean="0"/>
              <a:t>3/5/19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746432-4654-AC4A-9F08-6BCE5B35A3C8}" type="slidenum">
              <a:rPr lang="en-US" smtClean="0"/>
              <a:t>‹#›</a:t>
            </a:fld>
            <a:endParaRPr lang="en-US"/>
          </a:p>
        </p:txBody>
      </p:sp>
    </p:spTree>
    <p:extLst>
      <p:ext uri="{BB962C8B-B14F-4D97-AF65-F5344CB8AC3E}">
        <p14:creationId xmlns:p14="http://schemas.microsoft.com/office/powerpoint/2010/main" val="705873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94976B9-E549-584D-8866-911E4468615D}" type="datetimeFigureOut">
              <a:rPr lang="en-US" smtClean="0"/>
              <a:t>3/5/19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46432-4654-AC4A-9F08-6BCE5B35A3C8}" type="slidenum">
              <a:rPr lang="en-US" smtClean="0"/>
              <a:t>‹#›</a:t>
            </a:fld>
            <a:endParaRPr lang="en-US"/>
          </a:p>
        </p:txBody>
      </p:sp>
    </p:spTree>
    <p:extLst>
      <p:ext uri="{BB962C8B-B14F-4D97-AF65-F5344CB8AC3E}">
        <p14:creationId xmlns:p14="http://schemas.microsoft.com/office/powerpoint/2010/main" val="433412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94976B9-E549-584D-8866-911E4468615D}" type="datetimeFigureOut">
              <a:rPr lang="en-US" smtClean="0"/>
              <a:t>3/5/19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46432-4654-AC4A-9F08-6BCE5B35A3C8}" type="slidenum">
              <a:rPr lang="en-US" smtClean="0"/>
              <a:t>‹#›</a:t>
            </a:fld>
            <a:endParaRPr lang="en-US"/>
          </a:p>
        </p:txBody>
      </p:sp>
    </p:spTree>
    <p:extLst>
      <p:ext uri="{BB962C8B-B14F-4D97-AF65-F5344CB8AC3E}">
        <p14:creationId xmlns:p14="http://schemas.microsoft.com/office/powerpoint/2010/main" val="3305747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94976B9-E549-584D-8866-911E4468615D}" type="datetimeFigureOut">
              <a:rPr lang="en-US" smtClean="0"/>
              <a:t>3/5/19</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9746432-4654-AC4A-9F08-6BCE5B35A3C8}" type="slidenum">
              <a:rPr lang="en-US" smtClean="0"/>
              <a:t>‹#›</a:t>
            </a:fld>
            <a:endParaRPr lang="en-US"/>
          </a:p>
        </p:txBody>
      </p:sp>
    </p:spTree>
    <p:extLst>
      <p:ext uri="{BB962C8B-B14F-4D97-AF65-F5344CB8AC3E}">
        <p14:creationId xmlns:p14="http://schemas.microsoft.com/office/powerpoint/2010/main" val="421484857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22079" y="1061403"/>
            <a:ext cx="8456945" cy="2571813"/>
          </a:xfrm>
        </p:spPr>
        <p:txBody>
          <a:bodyPr>
            <a:normAutofit fontScale="90000"/>
          </a:bodyPr>
          <a:lstStyle/>
          <a:p>
            <a:r>
              <a:rPr lang="en-US" b="1" cap="small" dirty="0"/>
              <a:t>Scientific Writing</a:t>
            </a:r>
            <a:br>
              <a:rPr lang="en-US" b="1" cap="small" dirty="0"/>
            </a:br>
            <a:r>
              <a:rPr lang="en-US" b="1" cap="small" dirty="0"/>
              <a:t>Lesson I: Subjects and Actions</a:t>
            </a:r>
            <a:br>
              <a:rPr lang="en-US" b="1" cap="small" dirty="0"/>
            </a:br>
            <a:br>
              <a:rPr lang="en-US" b="1" cap="small" dirty="0"/>
            </a:br>
            <a:endParaRPr lang="en-US" b="1" cap="small" dirty="0"/>
          </a:p>
        </p:txBody>
      </p:sp>
      <p:sp>
        <p:nvSpPr>
          <p:cNvPr id="3" name="Subtitle 2"/>
          <p:cNvSpPr>
            <a:spLocks noGrp="1"/>
          </p:cNvSpPr>
          <p:nvPr>
            <p:ph type="subTitle" idx="1"/>
          </p:nvPr>
        </p:nvSpPr>
        <p:spPr>
          <a:xfrm>
            <a:off x="1979407" y="4442908"/>
            <a:ext cx="8688592" cy="814892"/>
          </a:xfrm>
        </p:spPr>
        <p:txBody>
          <a:bodyPr>
            <a:normAutofit/>
          </a:bodyPr>
          <a:lstStyle/>
          <a:p>
            <a:r>
              <a:rPr lang="en-US" sz="2400" dirty="0">
                <a:solidFill>
                  <a:schemeClr val="tx1"/>
                </a:solidFill>
              </a:rPr>
              <a:t>CREDIT: Duke Graduate School SCIENTIFIC WRITING RESOURCE</a:t>
            </a:r>
          </a:p>
        </p:txBody>
      </p:sp>
    </p:spTree>
    <p:extLst>
      <p:ext uri="{BB962C8B-B14F-4D97-AF65-F5344CB8AC3E}">
        <p14:creationId xmlns:p14="http://schemas.microsoft.com/office/powerpoint/2010/main" val="21414929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809872" cy="1274828"/>
          </a:xfrm>
        </p:spPr>
        <p:txBody>
          <a:bodyPr/>
          <a:lstStyle/>
          <a:p>
            <a:r>
              <a:rPr lang="en-US" b="1" dirty="0"/>
              <a:t>Principle 2: Put characters in subjects</a:t>
            </a:r>
          </a:p>
        </p:txBody>
      </p:sp>
      <p:sp>
        <p:nvSpPr>
          <p:cNvPr id="3" name="Content Placeholder 2"/>
          <p:cNvSpPr>
            <a:spLocks noGrp="1"/>
          </p:cNvSpPr>
          <p:nvPr>
            <p:ph idx="1"/>
          </p:nvPr>
        </p:nvSpPr>
        <p:spPr/>
        <p:txBody>
          <a:bodyPr/>
          <a:lstStyle/>
          <a:p>
            <a:pPr>
              <a:lnSpc>
                <a:spcPct val="100000"/>
              </a:lnSpc>
              <a:spcBef>
                <a:spcPts val="0"/>
              </a:spcBef>
            </a:pPr>
            <a:r>
              <a:rPr lang="en-US" sz="2800" dirty="0"/>
              <a:t>The character is the actor (the entity performing the action). </a:t>
            </a:r>
          </a:p>
          <a:p>
            <a:pPr>
              <a:lnSpc>
                <a:spcPct val="100000"/>
              </a:lnSpc>
              <a:spcBef>
                <a:spcPts val="0"/>
              </a:spcBef>
            </a:pPr>
            <a:endParaRPr lang="en-US" sz="2800" dirty="0"/>
          </a:p>
          <a:p>
            <a:pPr>
              <a:lnSpc>
                <a:spcPct val="100000"/>
              </a:lnSpc>
              <a:spcBef>
                <a:spcPts val="0"/>
              </a:spcBef>
            </a:pPr>
            <a:r>
              <a:rPr lang="en-US" sz="2800" b="1" dirty="0"/>
              <a:t>Readers expect the main character in a clause to be found in the subject. </a:t>
            </a:r>
          </a:p>
          <a:p>
            <a:pPr>
              <a:lnSpc>
                <a:spcPct val="100000"/>
              </a:lnSpc>
              <a:spcBef>
                <a:spcPts val="0"/>
              </a:spcBef>
            </a:pPr>
            <a:endParaRPr lang="en-US" sz="2800" b="1" dirty="0"/>
          </a:p>
          <a:p>
            <a:pPr>
              <a:lnSpc>
                <a:spcPct val="100000"/>
              </a:lnSpc>
              <a:spcBef>
                <a:spcPts val="0"/>
              </a:spcBef>
            </a:pPr>
            <a:r>
              <a:rPr lang="en-US" sz="2800" dirty="0"/>
              <a:t>Characters can be (and often are) abstract nouns, like </a:t>
            </a:r>
            <a:r>
              <a:rPr lang="en-US" sz="2800" i="1" dirty="0"/>
              <a:t>expression level</a:t>
            </a:r>
            <a:r>
              <a:rPr lang="en-US" sz="2800" dirty="0"/>
              <a:t> or </a:t>
            </a:r>
            <a:r>
              <a:rPr lang="en-US" sz="2800" i="1" dirty="0"/>
              <a:t>exon usage</a:t>
            </a:r>
            <a:r>
              <a:rPr lang="en-US" sz="2800" dirty="0"/>
              <a:t>. </a:t>
            </a:r>
          </a:p>
          <a:p>
            <a:pPr>
              <a:lnSpc>
                <a:spcPct val="100000"/>
              </a:lnSpc>
              <a:spcBef>
                <a:spcPts val="0"/>
              </a:spcBef>
            </a:pPr>
            <a:endParaRPr lang="en-US" dirty="0"/>
          </a:p>
        </p:txBody>
      </p:sp>
    </p:spTree>
    <p:extLst>
      <p:ext uri="{BB962C8B-B14F-4D97-AF65-F5344CB8AC3E}">
        <p14:creationId xmlns:p14="http://schemas.microsoft.com/office/powerpoint/2010/main" val="761526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4249" y="3151992"/>
            <a:ext cx="10405248" cy="2127932"/>
          </a:xfrm>
        </p:spPr>
        <p:txBody>
          <a:bodyPr>
            <a:normAutofit/>
          </a:bodyPr>
          <a:lstStyle/>
          <a:p>
            <a:pPr marL="0" indent="0">
              <a:lnSpc>
                <a:spcPct val="100000"/>
              </a:lnSpc>
              <a:spcBef>
                <a:spcPts val="0"/>
              </a:spcBef>
              <a:buNone/>
            </a:pPr>
            <a:r>
              <a:rPr lang="en-US" dirty="0"/>
              <a:t>     </a:t>
            </a:r>
          </a:p>
          <a:p>
            <a:pPr>
              <a:lnSpc>
                <a:spcPct val="100000"/>
              </a:lnSpc>
              <a:spcBef>
                <a:spcPts val="0"/>
              </a:spcBef>
            </a:pPr>
            <a:r>
              <a:rPr lang="en-US" sz="2800" dirty="0"/>
              <a:t>There is a disconnect between subject and intended main character. The grammatical subject was an abstract noun (movement), which is really describing the action of the main character. </a:t>
            </a:r>
            <a:br>
              <a:rPr lang="en-US" dirty="0"/>
            </a:br>
            <a:endParaRPr lang="en-US" dirty="0"/>
          </a:p>
          <a:p>
            <a:pPr>
              <a:lnSpc>
                <a:spcPct val="100000"/>
              </a:lnSpc>
              <a:spcBef>
                <a:spcPts val="0"/>
              </a:spcBef>
            </a:pPr>
            <a:endParaRPr lang="en-US" dirty="0"/>
          </a:p>
        </p:txBody>
      </p:sp>
      <p:pic>
        <p:nvPicPr>
          <p:cNvPr id="5128" name="Picture 8" descr="https://cgi.duke.edu/web/sciwriting/icon-x.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7797" y="1691593"/>
            <a:ext cx="238125" cy="238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DF02EAE-73DB-3F44-98D3-FC718B04C8EA}"/>
              </a:ext>
            </a:extLst>
          </p:cNvPr>
          <p:cNvSpPr txBox="1"/>
          <p:nvPr/>
        </p:nvSpPr>
        <p:spPr>
          <a:xfrm>
            <a:off x="1405157" y="471524"/>
            <a:ext cx="9948641" cy="646331"/>
          </a:xfrm>
          <a:prstGeom prst="rect">
            <a:avLst/>
          </a:prstGeom>
          <a:noFill/>
        </p:spPr>
        <p:txBody>
          <a:bodyPr wrap="square" rtlCol="0">
            <a:spAutoFit/>
          </a:bodyPr>
          <a:lstStyle/>
          <a:p>
            <a:r>
              <a:rPr lang="en-US" sz="3600" dirty="0">
                <a:latin typeface="+mj-lt"/>
              </a:rPr>
              <a:t>TWO EXAMPLES OF USING SUBJECTS DIFFERENTLY</a:t>
            </a:r>
          </a:p>
        </p:txBody>
      </p:sp>
      <p:sp>
        <p:nvSpPr>
          <p:cNvPr id="9" name="TextBox 8">
            <a:extLst>
              <a:ext uri="{FF2B5EF4-FFF2-40B4-BE49-F238E27FC236}">
                <a16:creationId xmlns:a16="http://schemas.microsoft.com/office/drawing/2014/main" id="{73A3666B-E33F-1D40-8F13-D1576CBC3E54}"/>
              </a:ext>
            </a:extLst>
          </p:cNvPr>
          <p:cNvSpPr txBox="1"/>
          <p:nvPr/>
        </p:nvSpPr>
        <p:spPr>
          <a:xfrm>
            <a:off x="1076491" y="1691593"/>
            <a:ext cx="10277307" cy="954107"/>
          </a:xfrm>
          <a:prstGeom prst="rect">
            <a:avLst/>
          </a:prstGeom>
          <a:solidFill>
            <a:schemeClr val="accent2">
              <a:lumMod val="60000"/>
              <a:lumOff val="40000"/>
            </a:schemeClr>
          </a:solidFill>
          <a:effectLst>
            <a:reflection stA="0" endPos="65000" dist="50800" dir="5400000" sy="-100000" algn="bl" rotWithShape="0"/>
          </a:effectLst>
        </p:spPr>
        <p:txBody>
          <a:bodyPr wrap="square" rtlCol="0">
            <a:spAutoFit/>
          </a:bodyPr>
          <a:lstStyle/>
          <a:p>
            <a:r>
              <a:rPr lang="en-US" sz="2800" b="1" dirty="0">
                <a:solidFill>
                  <a:schemeClr val="bg1"/>
                </a:solidFill>
              </a:rPr>
              <a:t>Example 1</a:t>
            </a:r>
            <a:r>
              <a:rPr lang="en-US" sz="2800" dirty="0">
                <a:solidFill>
                  <a:schemeClr val="bg1"/>
                </a:solidFill>
              </a:rPr>
              <a:t>:The </a:t>
            </a:r>
            <a:r>
              <a:rPr lang="en-US" sz="2800" b="1" dirty="0">
                <a:solidFill>
                  <a:schemeClr val="bg1"/>
                </a:solidFill>
              </a:rPr>
              <a:t>movement in the liquid medium</a:t>
            </a:r>
            <a:r>
              <a:rPr lang="en-US" sz="2800" dirty="0">
                <a:solidFill>
                  <a:schemeClr val="bg1"/>
                </a:solidFill>
              </a:rPr>
              <a:t> of the bacteria was accomplished by </a:t>
            </a:r>
            <a:r>
              <a:rPr lang="en-US" sz="2800" dirty="0" err="1">
                <a:solidFill>
                  <a:schemeClr val="bg1"/>
                </a:solidFill>
              </a:rPr>
              <a:t>microflagella</a:t>
            </a:r>
            <a:r>
              <a:rPr lang="en-US" sz="2800" dirty="0">
                <a:solidFill>
                  <a:schemeClr val="bg1"/>
                </a:solidFill>
              </a:rPr>
              <a:t>.</a:t>
            </a:r>
          </a:p>
        </p:txBody>
      </p:sp>
      <p:pic>
        <p:nvPicPr>
          <p:cNvPr id="7" name="Picture 2" descr="https://cgi.duke.edu/web/sciwriting/icon-x.png">
            <a:extLst>
              <a:ext uri="{FF2B5EF4-FFF2-40B4-BE49-F238E27FC236}">
                <a16:creationId xmlns:a16="http://schemas.microsoft.com/office/drawing/2014/main" id="{73CE3A62-928B-0D48-95DE-2B8738C6A6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7837" y="1810655"/>
            <a:ext cx="23812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6027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B13AC-9A96-194C-AEEF-05DE8D1EFBD3}"/>
              </a:ext>
            </a:extLst>
          </p:cNvPr>
          <p:cNvSpPr>
            <a:spLocks noGrp="1"/>
          </p:cNvSpPr>
          <p:nvPr>
            <p:ph type="title"/>
          </p:nvPr>
        </p:nvSpPr>
        <p:spPr>
          <a:xfrm>
            <a:off x="1141412" y="618518"/>
            <a:ext cx="9905999" cy="1121792"/>
          </a:xfrm>
        </p:spPr>
        <p:txBody>
          <a:bodyPr/>
          <a:lstStyle/>
          <a:p>
            <a:r>
              <a:rPr lang="en-US" dirty="0"/>
              <a:t>TWO EXAMPLES OF USING SUBJECTS DIFFERENTLY</a:t>
            </a:r>
            <a:br>
              <a:rPr lang="en-US" dirty="0"/>
            </a:br>
            <a:endParaRPr lang="en-US" dirty="0"/>
          </a:p>
        </p:txBody>
      </p:sp>
      <p:sp>
        <p:nvSpPr>
          <p:cNvPr id="3" name="Content Placeholder 2">
            <a:extLst>
              <a:ext uri="{FF2B5EF4-FFF2-40B4-BE49-F238E27FC236}">
                <a16:creationId xmlns:a16="http://schemas.microsoft.com/office/drawing/2014/main" id="{F98B67BC-8572-8E4B-92B2-E174F7EFEF6D}"/>
              </a:ext>
            </a:extLst>
          </p:cNvPr>
          <p:cNvSpPr>
            <a:spLocks noGrp="1"/>
          </p:cNvSpPr>
          <p:nvPr>
            <p:ph idx="1"/>
          </p:nvPr>
        </p:nvSpPr>
        <p:spPr>
          <a:xfrm>
            <a:off x="1141412" y="1740668"/>
            <a:ext cx="9905997" cy="1142642"/>
          </a:xfrm>
          <a:solidFill>
            <a:schemeClr val="accent2">
              <a:lumMod val="60000"/>
              <a:lumOff val="40000"/>
            </a:schemeClr>
          </a:solidFill>
        </p:spPr>
        <p:txBody>
          <a:bodyPr wrap="square">
            <a:normAutofit/>
          </a:bodyPr>
          <a:lstStyle/>
          <a:p>
            <a:pPr marL="0" indent="0">
              <a:lnSpc>
                <a:spcPct val="100000"/>
              </a:lnSpc>
              <a:spcBef>
                <a:spcPts val="0"/>
              </a:spcBef>
              <a:buNone/>
            </a:pPr>
            <a:r>
              <a:rPr lang="en-US" sz="2800" b="1" dirty="0">
                <a:solidFill>
                  <a:schemeClr val="bg1"/>
                </a:solidFill>
              </a:rPr>
              <a:t>Example 2</a:t>
            </a:r>
            <a:r>
              <a:rPr lang="en-US" sz="2800" dirty="0">
                <a:solidFill>
                  <a:schemeClr val="bg1"/>
                </a:solidFill>
              </a:rPr>
              <a:t>: The </a:t>
            </a:r>
            <a:r>
              <a:rPr lang="en-US" sz="2800" b="1" dirty="0">
                <a:solidFill>
                  <a:schemeClr val="bg1"/>
                </a:solidFill>
              </a:rPr>
              <a:t>bacteria</a:t>
            </a:r>
            <a:r>
              <a:rPr lang="en-US" sz="2800" dirty="0">
                <a:solidFill>
                  <a:schemeClr val="bg1"/>
                </a:solidFill>
              </a:rPr>
              <a:t> move themselves in the liquid medium with </a:t>
            </a:r>
            <a:r>
              <a:rPr lang="en-US" sz="2800" dirty="0" err="1">
                <a:solidFill>
                  <a:schemeClr val="bg1"/>
                </a:solidFill>
              </a:rPr>
              <a:t>microflagella</a:t>
            </a:r>
            <a:r>
              <a:rPr lang="en-US" sz="2800" dirty="0">
                <a:solidFill>
                  <a:schemeClr val="bg1"/>
                </a:solidFill>
              </a:rPr>
              <a:t>.</a:t>
            </a:r>
          </a:p>
          <a:p>
            <a:pPr marL="0" indent="0">
              <a:lnSpc>
                <a:spcPct val="100000"/>
              </a:lnSpc>
              <a:spcBef>
                <a:spcPts val="0"/>
              </a:spcBef>
              <a:buNone/>
            </a:pPr>
            <a:endParaRPr lang="en-US" sz="2800" dirty="0"/>
          </a:p>
          <a:p>
            <a:endParaRPr lang="en-US" sz="2800" dirty="0"/>
          </a:p>
        </p:txBody>
      </p:sp>
      <p:sp>
        <p:nvSpPr>
          <p:cNvPr id="4" name="TextBox 3">
            <a:extLst>
              <a:ext uri="{FF2B5EF4-FFF2-40B4-BE49-F238E27FC236}">
                <a16:creationId xmlns:a16="http://schemas.microsoft.com/office/drawing/2014/main" id="{EBD1C64E-E7BA-A249-8370-67C9D09858EC}"/>
              </a:ext>
            </a:extLst>
          </p:cNvPr>
          <p:cNvSpPr txBox="1"/>
          <p:nvPr/>
        </p:nvSpPr>
        <p:spPr>
          <a:xfrm>
            <a:off x="964432" y="3375469"/>
            <a:ext cx="10942223" cy="3112880"/>
          </a:xfrm>
          <a:prstGeom prst="rect">
            <a:avLst/>
          </a:prstGeom>
          <a:noFill/>
        </p:spPr>
        <p:txBody>
          <a:bodyPr wrap="none" rIns="1005840" rtlCol="0">
            <a:normAutofit/>
          </a:bodyPr>
          <a:lstStyle/>
          <a:p>
            <a:pPr marL="457200" indent="-457200">
              <a:lnSpc>
                <a:spcPct val="100000"/>
              </a:lnSpc>
              <a:spcBef>
                <a:spcPts val="0"/>
              </a:spcBef>
              <a:buFont typeface="Arial" panose="020B0604020202020204" pitchFamily="34" charset="0"/>
              <a:buChar char="•"/>
            </a:pPr>
            <a:r>
              <a:rPr lang="en-US" sz="2800" dirty="0"/>
              <a:t>The main character is now found in the subject. This example is clearer </a:t>
            </a:r>
          </a:p>
          <a:p>
            <a:pPr lvl="1"/>
            <a:r>
              <a:rPr lang="en-US" sz="2800" dirty="0"/>
              <a:t>because the intended actor (what's the sentence about?) is the same </a:t>
            </a:r>
          </a:p>
          <a:p>
            <a:pPr lvl="1"/>
            <a:r>
              <a:rPr lang="en-US" sz="2800" dirty="0"/>
              <a:t>as the grammatical subject (bacteria). </a:t>
            </a:r>
          </a:p>
          <a:p>
            <a:pPr>
              <a:lnSpc>
                <a:spcPct val="100000"/>
              </a:lnSpc>
              <a:spcBef>
                <a:spcPts val="0"/>
              </a:spcBef>
            </a:pPr>
            <a:endParaRPr lang="en-US" sz="2800" dirty="0"/>
          </a:p>
          <a:p>
            <a:pPr marL="457200" indent="-457200">
              <a:lnSpc>
                <a:spcPct val="100000"/>
              </a:lnSpc>
              <a:spcBef>
                <a:spcPts val="0"/>
              </a:spcBef>
              <a:buFont typeface="Arial" panose="020B0604020202020204" pitchFamily="34" charset="0"/>
              <a:buChar char="•"/>
            </a:pPr>
            <a:r>
              <a:rPr lang="en-US" sz="2800" dirty="0"/>
              <a:t>The grammatical subject of the sentence should be the answer to the</a:t>
            </a:r>
          </a:p>
          <a:p>
            <a:pPr>
              <a:lnSpc>
                <a:spcPct val="100000"/>
              </a:lnSpc>
              <a:spcBef>
                <a:spcPts val="0"/>
              </a:spcBef>
            </a:pPr>
            <a:r>
              <a:rPr lang="en-US" sz="2800" dirty="0"/>
              <a:t>     question: </a:t>
            </a:r>
            <a:r>
              <a:rPr lang="en-US" sz="2800" i="1" dirty="0"/>
              <a:t>What is this sentence about?</a:t>
            </a:r>
            <a:r>
              <a:rPr lang="en-US" sz="2800" dirty="0"/>
              <a:t> </a:t>
            </a:r>
          </a:p>
        </p:txBody>
      </p:sp>
      <p:pic>
        <p:nvPicPr>
          <p:cNvPr id="5" name="Picture 10" descr="https://cgi.duke.edu/web/sciwriting/icon-check.png">
            <a:extLst>
              <a:ext uri="{FF2B5EF4-FFF2-40B4-BE49-F238E27FC236}">
                <a16:creationId xmlns:a16="http://schemas.microsoft.com/office/drawing/2014/main" id="{9E1BF7D7-7C39-C545-BA26-FEE75F4D26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307" y="1843493"/>
            <a:ext cx="23812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6653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786" y="1501128"/>
            <a:ext cx="10555473" cy="4364651"/>
          </a:xfrm>
        </p:spPr>
        <p:txBody>
          <a:bodyPr>
            <a:noAutofit/>
          </a:bodyPr>
          <a:lstStyle/>
          <a:p>
            <a:r>
              <a:rPr lang="en-US" sz="2800" dirty="0"/>
              <a:t>Scientific writing often has the problem of </a:t>
            </a:r>
            <a:r>
              <a:rPr lang="en-US" sz="2800" i="1" dirty="0"/>
              <a:t>subject shifting</a:t>
            </a:r>
            <a:r>
              <a:rPr lang="en-US" sz="2800" dirty="0"/>
              <a:t> — subjects change erratically throughout a paragraph. </a:t>
            </a:r>
          </a:p>
          <a:p>
            <a:r>
              <a:rPr lang="en-US" sz="2800" dirty="0"/>
              <a:t>It's fine to change the grammatical subject from one sentence to the next if you intend to change the </a:t>
            </a:r>
            <a:r>
              <a:rPr lang="en-US" sz="2800" i="1" dirty="0"/>
              <a:t>topic</a:t>
            </a:r>
            <a:r>
              <a:rPr lang="en-US" sz="2800" dirty="0"/>
              <a:t>. </a:t>
            </a:r>
          </a:p>
          <a:p>
            <a:r>
              <a:rPr lang="en-US" sz="2800" dirty="0"/>
              <a:t>Writing is easier to follow when the string of subjects in a paragraph reflects the topics. </a:t>
            </a:r>
          </a:p>
        </p:txBody>
      </p:sp>
      <p:sp>
        <p:nvSpPr>
          <p:cNvPr id="2" name="TextBox 1">
            <a:extLst>
              <a:ext uri="{FF2B5EF4-FFF2-40B4-BE49-F238E27FC236}">
                <a16:creationId xmlns:a16="http://schemas.microsoft.com/office/drawing/2014/main" id="{F5C7E05B-00F9-034F-8A2F-6989815595B8}"/>
              </a:ext>
            </a:extLst>
          </p:cNvPr>
          <p:cNvSpPr txBox="1"/>
          <p:nvPr/>
        </p:nvSpPr>
        <p:spPr>
          <a:xfrm>
            <a:off x="956070" y="500061"/>
            <a:ext cx="10298907" cy="646331"/>
          </a:xfrm>
          <a:prstGeom prst="rect">
            <a:avLst/>
          </a:prstGeom>
          <a:noFill/>
        </p:spPr>
        <p:txBody>
          <a:bodyPr wrap="square" rtlCol="0">
            <a:spAutoFit/>
          </a:bodyPr>
          <a:lstStyle/>
          <a:p>
            <a:r>
              <a:rPr lang="en-US" sz="3600" dirty="0">
                <a:latin typeface="+mj-lt"/>
              </a:rPr>
              <a:t>SUBJECTS SHIFTING</a:t>
            </a:r>
          </a:p>
        </p:txBody>
      </p:sp>
    </p:spTree>
    <p:extLst>
      <p:ext uri="{BB962C8B-B14F-4D97-AF65-F5344CB8AC3E}">
        <p14:creationId xmlns:p14="http://schemas.microsoft.com/office/powerpoint/2010/main" val="314690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E632F-82F1-B54D-9566-AF92A103705C}"/>
              </a:ext>
            </a:extLst>
          </p:cNvPr>
          <p:cNvSpPr>
            <a:spLocks noGrp="1"/>
          </p:cNvSpPr>
          <p:nvPr>
            <p:ph type="title"/>
          </p:nvPr>
        </p:nvSpPr>
        <p:spPr>
          <a:xfrm>
            <a:off x="1141413" y="618518"/>
            <a:ext cx="9905998" cy="1239465"/>
          </a:xfrm>
        </p:spPr>
        <p:txBody>
          <a:bodyPr/>
          <a:lstStyle/>
          <a:p>
            <a:r>
              <a:rPr lang="en-US" dirty="0"/>
              <a:t>Most effective paragraph units</a:t>
            </a:r>
          </a:p>
        </p:txBody>
      </p:sp>
      <p:sp>
        <p:nvSpPr>
          <p:cNvPr id="3" name="Content Placeholder 2">
            <a:extLst>
              <a:ext uri="{FF2B5EF4-FFF2-40B4-BE49-F238E27FC236}">
                <a16:creationId xmlns:a16="http://schemas.microsoft.com/office/drawing/2014/main" id="{605A5393-CB7A-6143-9BAC-42946075931B}"/>
              </a:ext>
            </a:extLst>
          </p:cNvPr>
          <p:cNvSpPr>
            <a:spLocks noGrp="1"/>
          </p:cNvSpPr>
          <p:nvPr>
            <p:ph idx="1"/>
          </p:nvPr>
        </p:nvSpPr>
        <p:spPr>
          <a:xfrm>
            <a:off x="1141412" y="1928474"/>
            <a:ext cx="9905999" cy="3541714"/>
          </a:xfrm>
        </p:spPr>
        <p:txBody>
          <a:bodyPr/>
          <a:lstStyle/>
          <a:p>
            <a:pPr marL="0" indent="0">
              <a:buNone/>
            </a:pPr>
            <a:r>
              <a:rPr lang="en-US" sz="2800" dirty="0"/>
              <a:t>Either </a:t>
            </a:r>
          </a:p>
          <a:p>
            <a:pPr marL="0" indent="0">
              <a:buNone/>
            </a:pPr>
            <a:r>
              <a:rPr lang="en-US" sz="2800" dirty="0"/>
              <a:t>1) discuss a single topic,</a:t>
            </a:r>
          </a:p>
          <a:p>
            <a:pPr marL="0" indent="0">
              <a:buNone/>
            </a:pPr>
            <a:r>
              <a:rPr lang="en-US" sz="2800" dirty="0"/>
              <a:t>Or</a:t>
            </a:r>
          </a:p>
          <a:p>
            <a:pPr marL="0" indent="0">
              <a:buNone/>
            </a:pPr>
            <a:r>
              <a:rPr lang="en-US" sz="2800" dirty="0"/>
              <a:t>2) discuss a series of related topics that build on one another. </a:t>
            </a:r>
          </a:p>
          <a:p>
            <a:endParaRPr lang="en-US" dirty="0"/>
          </a:p>
        </p:txBody>
      </p:sp>
    </p:spTree>
    <p:extLst>
      <p:ext uri="{BB962C8B-B14F-4D97-AF65-F5344CB8AC3E}">
        <p14:creationId xmlns:p14="http://schemas.microsoft.com/office/powerpoint/2010/main" val="4062253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1E593-8FD8-3345-BE39-06093F0F5D79}"/>
              </a:ext>
            </a:extLst>
          </p:cNvPr>
          <p:cNvSpPr>
            <a:spLocks noGrp="1"/>
          </p:cNvSpPr>
          <p:nvPr>
            <p:ph type="title"/>
          </p:nvPr>
        </p:nvSpPr>
        <p:spPr/>
        <p:txBody>
          <a:bodyPr/>
          <a:lstStyle/>
          <a:p>
            <a:r>
              <a:rPr lang="en-US" dirty="0"/>
              <a:t>Logical flow of grammatical subjects</a:t>
            </a:r>
          </a:p>
        </p:txBody>
      </p:sp>
      <p:sp>
        <p:nvSpPr>
          <p:cNvPr id="3" name="Content Placeholder 2">
            <a:extLst>
              <a:ext uri="{FF2B5EF4-FFF2-40B4-BE49-F238E27FC236}">
                <a16:creationId xmlns:a16="http://schemas.microsoft.com/office/drawing/2014/main" id="{94D7F67D-52E5-6A41-B12F-B8392B97E4CC}"/>
              </a:ext>
            </a:extLst>
          </p:cNvPr>
          <p:cNvSpPr>
            <a:spLocks noGrp="1"/>
          </p:cNvSpPr>
          <p:nvPr>
            <p:ph idx="1"/>
          </p:nvPr>
        </p:nvSpPr>
        <p:spPr/>
        <p:txBody>
          <a:bodyPr/>
          <a:lstStyle/>
          <a:p>
            <a:r>
              <a:rPr lang="en-US" sz="2800" dirty="0"/>
              <a:t>Two ways to maintain a </a:t>
            </a:r>
            <a:r>
              <a:rPr lang="en-US" sz="2800" i="1" dirty="0"/>
              <a:t>logical flow</a:t>
            </a:r>
            <a:r>
              <a:rPr lang="en-US" sz="2800" dirty="0"/>
              <a:t> of grammatical subjects in a paragraph:</a:t>
            </a:r>
          </a:p>
          <a:p>
            <a:pPr marL="971550" lvl="1" indent="-514350">
              <a:buFont typeface="+mj-lt"/>
              <a:buAutoNum type="arabicPeriod"/>
            </a:pPr>
            <a:r>
              <a:rPr lang="en-US" sz="2800" dirty="0"/>
              <a:t>Maintain a common subject throughout a one-topic paragraph.</a:t>
            </a:r>
          </a:p>
          <a:p>
            <a:pPr marL="971550" lvl="1" indent="-514350">
              <a:buFont typeface="+mj-lt"/>
              <a:buAutoNum type="arabicPeriod"/>
            </a:pPr>
            <a:r>
              <a:rPr lang="en-US" sz="2800" dirty="0"/>
              <a:t>Shift the subject appropriately according to the story.</a:t>
            </a:r>
          </a:p>
          <a:p>
            <a:endParaRPr lang="en-US" dirty="0"/>
          </a:p>
        </p:txBody>
      </p:sp>
    </p:spTree>
    <p:extLst>
      <p:ext uri="{BB962C8B-B14F-4D97-AF65-F5344CB8AC3E}">
        <p14:creationId xmlns:p14="http://schemas.microsoft.com/office/powerpoint/2010/main" val="4182110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97272-C6C4-3D40-A092-A99661682C63}"/>
              </a:ext>
            </a:extLst>
          </p:cNvPr>
          <p:cNvSpPr>
            <a:spLocks noGrp="1"/>
          </p:cNvSpPr>
          <p:nvPr>
            <p:ph type="title"/>
          </p:nvPr>
        </p:nvSpPr>
        <p:spPr>
          <a:xfrm>
            <a:off x="1141413" y="618518"/>
            <a:ext cx="9905998" cy="1132461"/>
          </a:xfrm>
        </p:spPr>
        <p:txBody>
          <a:bodyPr/>
          <a:lstStyle/>
          <a:p>
            <a:r>
              <a:rPr lang="en-US" dirty="0"/>
              <a:t>Matching grammatical subject and topic</a:t>
            </a:r>
          </a:p>
        </p:txBody>
      </p:sp>
      <p:sp>
        <p:nvSpPr>
          <p:cNvPr id="3" name="Content Placeholder 2">
            <a:extLst>
              <a:ext uri="{FF2B5EF4-FFF2-40B4-BE49-F238E27FC236}">
                <a16:creationId xmlns:a16="http://schemas.microsoft.com/office/drawing/2014/main" id="{B8312F8F-2AD5-FD41-AE58-B94E9469B823}"/>
              </a:ext>
            </a:extLst>
          </p:cNvPr>
          <p:cNvSpPr>
            <a:spLocks noGrp="1"/>
          </p:cNvSpPr>
          <p:nvPr>
            <p:ph idx="1"/>
          </p:nvPr>
        </p:nvSpPr>
        <p:spPr>
          <a:xfrm>
            <a:off x="1141412" y="1750978"/>
            <a:ext cx="9996758" cy="2937754"/>
          </a:xfrm>
          <a:solidFill>
            <a:schemeClr val="accent2">
              <a:lumMod val="60000"/>
              <a:lumOff val="40000"/>
            </a:schemeClr>
          </a:solidFill>
        </p:spPr>
        <p:txBody>
          <a:bodyPr>
            <a:normAutofit lnSpcReduction="10000"/>
          </a:bodyPr>
          <a:lstStyle/>
          <a:p>
            <a:r>
              <a:rPr lang="en-US" sz="2800" b="1" dirty="0">
                <a:solidFill>
                  <a:schemeClr val="bg1"/>
                </a:solidFill>
              </a:rPr>
              <a:t>Example: </a:t>
            </a:r>
            <a:r>
              <a:rPr lang="en-US" sz="2800" dirty="0">
                <a:solidFill>
                  <a:schemeClr val="bg1"/>
                </a:solidFill>
              </a:rPr>
              <a:t>To understand human evolution, </a:t>
            </a:r>
            <a:r>
              <a:rPr lang="en-US" sz="2800" b="1" dirty="0">
                <a:solidFill>
                  <a:schemeClr val="bg1"/>
                </a:solidFill>
              </a:rPr>
              <a:t>genomes from related primates</a:t>
            </a:r>
            <a:r>
              <a:rPr lang="en-US" sz="2800" dirty="0">
                <a:solidFill>
                  <a:schemeClr val="bg1"/>
                </a:solidFill>
              </a:rPr>
              <a:t> are necessary. For example, several </a:t>
            </a:r>
            <a:r>
              <a:rPr lang="en-US" sz="2800" b="1" dirty="0">
                <a:solidFill>
                  <a:schemeClr val="bg1"/>
                </a:solidFill>
              </a:rPr>
              <a:t>primate genomes</a:t>
            </a:r>
            <a:r>
              <a:rPr lang="en-US" sz="2800" dirty="0">
                <a:solidFill>
                  <a:schemeClr val="bg1"/>
                </a:solidFill>
              </a:rPr>
              <a:t> are needed to identify features common to primates or unique to humans. Fortunately, such </a:t>
            </a:r>
            <a:r>
              <a:rPr lang="en-US" sz="2800" b="1" dirty="0">
                <a:solidFill>
                  <a:schemeClr val="bg1"/>
                </a:solidFill>
              </a:rPr>
              <a:t>genome-wide exploration</a:t>
            </a:r>
            <a:r>
              <a:rPr lang="en-US" sz="2800" dirty="0">
                <a:solidFill>
                  <a:schemeClr val="bg1"/>
                </a:solidFill>
              </a:rPr>
              <a:t> is now a reality; in the past 5 years, </a:t>
            </a:r>
            <a:r>
              <a:rPr lang="en-US" sz="2800" b="1" dirty="0">
                <a:solidFill>
                  <a:schemeClr val="bg1"/>
                </a:solidFill>
              </a:rPr>
              <a:t>genome sequences</a:t>
            </a:r>
            <a:r>
              <a:rPr lang="en-US" sz="2800" dirty="0">
                <a:solidFill>
                  <a:schemeClr val="bg1"/>
                </a:solidFill>
              </a:rPr>
              <a:t> of several nonhuman primates have been released.</a:t>
            </a:r>
          </a:p>
          <a:p>
            <a:endParaRPr lang="en-US" dirty="0"/>
          </a:p>
        </p:txBody>
      </p:sp>
      <p:pic>
        <p:nvPicPr>
          <p:cNvPr id="4" name="Picture 2" descr="https://cgi.duke.edu/web/sciwriting/icon-check.png">
            <a:extLst>
              <a:ext uri="{FF2B5EF4-FFF2-40B4-BE49-F238E27FC236}">
                <a16:creationId xmlns:a16="http://schemas.microsoft.com/office/drawing/2014/main" id="{B8634127-8A0C-4147-8A7F-1E57702169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6200" y="1921780"/>
            <a:ext cx="238125" cy="2381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C7BDE687-489D-7342-AD78-D57B91A2818E}"/>
              </a:ext>
            </a:extLst>
          </p:cNvPr>
          <p:cNvSpPr txBox="1"/>
          <p:nvPr/>
        </p:nvSpPr>
        <p:spPr>
          <a:xfrm>
            <a:off x="1176200" y="5029200"/>
            <a:ext cx="9640957" cy="1661993"/>
          </a:xfrm>
          <a:prstGeom prst="rect">
            <a:avLst/>
          </a:prstGeom>
          <a:noFill/>
        </p:spPr>
        <p:txBody>
          <a:bodyPr wrap="square" rtlCol="0">
            <a:spAutoFit/>
          </a:bodyPr>
          <a:lstStyle/>
          <a:p>
            <a:pPr marL="457200" indent="-457200">
              <a:buFont typeface="Arial" panose="020B0604020202020204" pitchFamily="34" charset="0"/>
              <a:buChar char="•"/>
            </a:pPr>
            <a:r>
              <a:rPr lang="en-US" sz="2800" dirty="0"/>
              <a:t>The grammatical subject matches the topic.</a:t>
            </a:r>
          </a:p>
          <a:p>
            <a:pPr marL="457200" indent="-457200">
              <a:buFont typeface="Arial" panose="020B0604020202020204" pitchFamily="34" charset="0"/>
              <a:buChar char="•"/>
            </a:pPr>
            <a:r>
              <a:rPr lang="en-US" sz="2800" dirty="0"/>
              <a:t>The subject (while not exactly the same words) is consistent and familiar throughout the paragraph.</a:t>
            </a:r>
          </a:p>
          <a:p>
            <a:endParaRPr lang="en-US" dirty="0"/>
          </a:p>
        </p:txBody>
      </p:sp>
    </p:spTree>
    <p:extLst>
      <p:ext uri="{BB962C8B-B14F-4D97-AF65-F5344CB8AC3E}">
        <p14:creationId xmlns:p14="http://schemas.microsoft.com/office/powerpoint/2010/main" val="103271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81C1F-4082-9741-83B6-4453B0FC447D}"/>
              </a:ext>
            </a:extLst>
          </p:cNvPr>
          <p:cNvSpPr>
            <a:spLocks noGrp="1"/>
          </p:cNvSpPr>
          <p:nvPr>
            <p:ph type="title"/>
          </p:nvPr>
        </p:nvSpPr>
        <p:spPr>
          <a:xfrm>
            <a:off x="982494" y="618518"/>
            <a:ext cx="9905998" cy="1171371"/>
          </a:xfrm>
        </p:spPr>
        <p:txBody>
          <a:bodyPr/>
          <a:lstStyle/>
          <a:p>
            <a:r>
              <a:rPr lang="en-US" dirty="0"/>
              <a:t>Matching grammatical subject and topic</a:t>
            </a:r>
          </a:p>
        </p:txBody>
      </p:sp>
      <p:sp>
        <p:nvSpPr>
          <p:cNvPr id="3" name="Content Placeholder 2">
            <a:extLst>
              <a:ext uri="{FF2B5EF4-FFF2-40B4-BE49-F238E27FC236}">
                <a16:creationId xmlns:a16="http://schemas.microsoft.com/office/drawing/2014/main" id="{368E45EC-FFB1-8343-B003-BDC7B21AC59B}"/>
              </a:ext>
            </a:extLst>
          </p:cNvPr>
          <p:cNvSpPr>
            <a:spLocks noGrp="1"/>
          </p:cNvSpPr>
          <p:nvPr>
            <p:ph idx="1"/>
          </p:nvPr>
        </p:nvSpPr>
        <p:spPr>
          <a:xfrm>
            <a:off x="982494" y="1789889"/>
            <a:ext cx="10064917" cy="3346315"/>
          </a:xfrm>
          <a:solidFill>
            <a:schemeClr val="accent2">
              <a:lumMod val="60000"/>
              <a:lumOff val="40000"/>
            </a:schemeClr>
          </a:solidFill>
        </p:spPr>
        <p:txBody>
          <a:bodyPr>
            <a:normAutofit/>
          </a:bodyPr>
          <a:lstStyle/>
          <a:p>
            <a:pPr marL="457200" lvl="1" indent="0">
              <a:buNone/>
            </a:pPr>
            <a:r>
              <a:rPr lang="en-US" sz="2800" b="1" dirty="0">
                <a:solidFill>
                  <a:schemeClr val="bg1"/>
                </a:solidFill>
              </a:rPr>
              <a:t>Example:</a:t>
            </a:r>
            <a:r>
              <a:rPr lang="en-US" sz="2800" dirty="0">
                <a:solidFill>
                  <a:schemeClr val="bg1"/>
                </a:solidFill>
              </a:rPr>
              <a:t> To understand human evolution, </a:t>
            </a:r>
            <a:r>
              <a:rPr lang="en-US" sz="2800" b="1" dirty="0">
                <a:solidFill>
                  <a:schemeClr val="bg1"/>
                </a:solidFill>
              </a:rPr>
              <a:t>genomes from related primates</a:t>
            </a:r>
            <a:r>
              <a:rPr lang="en-US" sz="2800" dirty="0">
                <a:solidFill>
                  <a:schemeClr val="bg1"/>
                </a:solidFill>
              </a:rPr>
              <a:t> are necessary. For example, </a:t>
            </a:r>
            <a:r>
              <a:rPr lang="en-US" sz="2800" b="1" dirty="0">
                <a:solidFill>
                  <a:schemeClr val="bg1"/>
                </a:solidFill>
              </a:rPr>
              <a:t>identification of features</a:t>
            </a:r>
            <a:r>
              <a:rPr lang="en-US" sz="2800" dirty="0">
                <a:solidFill>
                  <a:schemeClr val="bg1"/>
                </a:solidFill>
              </a:rPr>
              <a:t> common among primates or unique to humans will require several primate genomes. Fortunately, </a:t>
            </a:r>
            <a:r>
              <a:rPr lang="en-US" sz="2800" b="1" dirty="0">
                <a:solidFill>
                  <a:schemeClr val="bg1"/>
                </a:solidFill>
              </a:rPr>
              <a:t>scientists</a:t>
            </a:r>
            <a:r>
              <a:rPr lang="en-US" sz="2800" dirty="0">
                <a:solidFill>
                  <a:schemeClr val="bg1"/>
                </a:solidFill>
              </a:rPr>
              <a:t> can now do such genome-wide exploration; in the past 5 years, </a:t>
            </a:r>
            <a:r>
              <a:rPr lang="en-US" sz="2800" b="1" dirty="0">
                <a:solidFill>
                  <a:schemeClr val="bg1"/>
                </a:solidFill>
              </a:rPr>
              <a:t>the community</a:t>
            </a:r>
            <a:r>
              <a:rPr lang="en-US" sz="2800" dirty="0">
                <a:solidFill>
                  <a:schemeClr val="bg1"/>
                </a:solidFill>
              </a:rPr>
              <a:t> has released several nonhuman primate genome sequences.</a:t>
            </a:r>
          </a:p>
          <a:p>
            <a:endParaRPr lang="en-US" dirty="0"/>
          </a:p>
        </p:txBody>
      </p:sp>
      <p:pic>
        <p:nvPicPr>
          <p:cNvPr id="4" name="Picture 2" descr="https://cgi.duke.edu/web/sciwriting/icon-x.png">
            <a:extLst>
              <a:ext uri="{FF2B5EF4-FFF2-40B4-BE49-F238E27FC236}">
                <a16:creationId xmlns:a16="http://schemas.microsoft.com/office/drawing/2014/main" id="{44CA5B98-4660-4C48-9390-290178D34B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0374" y="1955833"/>
            <a:ext cx="238125" cy="2381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BE34F8C-AF50-2345-ADB4-24A9A95C81C1}"/>
              </a:ext>
            </a:extLst>
          </p:cNvPr>
          <p:cNvSpPr txBox="1"/>
          <p:nvPr/>
        </p:nvSpPr>
        <p:spPr>
          <a:xfrm>
            <a:off x="982494" y="5302148"/>
            <a:ext cx="9905998" cy="1384995"/>
          </a:xfrm>
          <a:prstGeom prst="rect">
            <a:avLst/>
          </a:prstGeom>
          <a:noFill/>
        </p:spPr>
        <p:txBody>
          <a:bodyPr wrap="square" rtlCol="0">
            <a:spAutoFit/>
          </a:bodyPr>
          <a:lstStyle/>
          <a:p>
            <a:r>
              <a:rPr lang="en-US" sz="2800" dirty="0"/>
              <a:t>This example shifts the subject twice, disconnecting it from the topic of the paragraph. </a:t>
            </a:r>
          </a:p>
          <a:p>
            <a:endParaRPr lang="en-US" sz="2800" dirty="0"/>
          </a:p>
        </p:txBody>
      </p:sp>
    </p:spTree>
    <p:extLst>
      <p:ext uri="{BB962C8B-B14F-4D97-AF65-F5344CB8AC3E}">
        <p14:creationId xmlns:p14="http://schemas.microsoft.com/office/powerpoint/2010/main" val="4052637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2A1F9-1D82-084C-BC10-8684CC034B1E}"/>
              </a:ext>
            </a:extLst>
          </p:cNvPr>
          <p:cNvSpPr>
            <a:spLocks noGrp="1"/>
          </p:cNvSpPr>
          <p:nvPr>
            <p:ph type="title"/>
          </p:nvPr>
        </p:nvSpPr>
        <p:spPr>
          <a:xfrm>
            <a:off x="1141413" y="532781"/>
            <a:ext cx="9905998" cy="1107251"/>
          </a:xfrm>
        </p:spPr>
        <p:txBody>
          <a:bodyPr/>
          <a:lstStyle/>
          <a:p>
            <a:r>
              <a:rPr lang="en-US" dirty="0"/>
              <a:t>Subjects shift as topics shift</a:t>
            </a:r>
          </a:p>
        </p:txBody>
      </p:sp>
      <p:sp>
        <p:nvSpPr>
          <p:cNvPr id="3" name="Content Placeholder 2">
            <a:extLst>
              <a:ext uri="{FF2B5EF4-FFF2-40B4-BE49-F238E27FC236}">
                <a16:creationId xmlns:a16="http://schemas.microsoft.com/office/drawing/2014/main" id="{FD1FACE3-72E5-954B-84E8-3B24FAEE8243}"/>
              </a:ext>
            </a:extLst>
          </p:cNvPr>
          <p:cNvSpPr>
            <a:spLocks noGrp="1"/>
          </p:cNvSpPr>
          <p:nvPr>
            <p:ph idx="1"/>
          </p:nvPr>
        </p:nvSpPr>
        <p:spPr>
          <a:xfrm>
            <a:off x="1141412" y="1522086"/>
            <a:ext cx="9905999" cy="3541714"/>
          </a:xfrm>
          <a:solidFill>
            <a:schemeClr val="accent2">
              <a:lumMod val="60000"/>
              <a:lumOff val="40000"/>
            </a:schemeClr>
          </a:solidFill>
        </p:spPr>
        <p:txBody>
          <a:bodyPr>
            <a:normAutofit fontScale="92500"/>
          </a:bodyPr>
          <a:lstStyle/>
          <a:p>
            <a:pPr marL="457200" lvl="1" indent="0">
              <a:buNone/>
            </a:pPr>
            <a:r>
              <a:rPr lang="en-US" sz="2800" b="1" dirty="0">
                <a:solidFill>
                  <a:schemeClr val="bg1"/>
                </a:solidFill>
              </a:rPr>
              <a:t>Technology</a:t>
            </a:r>
            <a:r>
              <a:rPr lang="en-US" sz="2800" dirty="0">
                <a:solidFill>
                  <a:schemeClr val="bg1"/>
                </a:solidFill>
              </a:rPr>
              <a:t> often drives science. Among the most impressive recent technological advances is </a:t>
            </a:r>
            <a:r>
              <a:rPr lang="en-US" sz="2800" b="1" dirty="0">
                <a:solidFill>
                  <a:schemeClr val="bg1"/>
                </a:solidFill>
              </a:rPr>
              <a:t>DNA sequencing</a:t>
            </a:r>
            <a:r>
              <a:rPr lang="en-US" sz="2800" dirty="0">
                <a:solidFill>
                  <a:schemeClr val="bg1"/>
                </a:solidFill>
              </a:rPr>
              <a:t>. </a:t>
            </a:r>
            <a:r>
              <a:rPr lang="en-US" sz="2800" b="1" dirty="0">
                <a:solidFill>
                  <a:schemeClr val="bg1"/>
                </a:solidFill>
              </a:rPr>
              <a:t>More efficient sequencing</a:t>
            </a:r>
            <a:r>
              <a:rPr lang="en-US" sz="2800" dirty="0">
                <a:solidFill>
                  <a:schemeClr val="bg1"/>
                </a:solidFill>
              </a:rPr>
              <a:t> has reduced the cost of generating sequence data significantly. </a:t>
            </a:r>
            <a:r>
              <a:rPr lang="en-US" sz="2800" b="1" dirty="0">
                <a:solidFill>
                  <a:schemeClr val="bg1"/>
                </a:solidFill>
              </a:rPr>
              <a:t>Cheaper data</a:t>
            </a:r>
            <a:r>
              <a:rPr lang="en-US" sz="2800" dirty="0">
                <a:solidFill>
                  <a:schemeClr val="bg1"/>
                </a:solidFill>
              </a:rPr>
              <a:t> in turn enables more researchers to do data-intensive experiments, which results in a </a:t>
            </a:r>
            <a:r>
              <a:rPr lang="en-US" sz="2800" b="1" dirty="0">
                <a:solidFill>
                  <a:schemeClr val="bg1"/>
                </a:solidFill>
              </a:rPr>
              <a:t>huge amount of data</a:t>
            </a:r>
            <a:r>
              <a:rPr lang="en-US" sz="2800" dirty="0">
                <a:solidFill>
                  <a:schemeClr val="bg1"/>
                </a:solidFill>
              </a:rPr>
              <a:t> being released into the public domain. </a:t>
            </a:r>
            <a:r>
              <a:rPr lang="en-US" sz="2800" b="1" dirty="0">
                <a:solidFill>
                  <a:schemeClr val="bg1"/>
                </a:solidFill>
              </a:rPr>
              <a:t>Dealing with data</a:t>
            </a:r>
            <a:r>
              <a:rPr lang="en-US" sz="2800" dirty="0">
                <a:solidFill>
                  <a:schemeClr val="bg1"/>
                </a:solidFill>
              </a:rPr>
              <a:t> in such large quantity will require a new generation of scientists.</a:t>
            </a:r>
          </a:p>
          <a:p>
            <a:pPr lvl="1"/>
            <a:endParaRPr lang="en-US" dirty="0"/>
          </a:p>
          <a:p>
            <a:endParaRPr lang="en-US" dirty="0"/>
          </a:p>
        </p:txBody>
      </p:sp>
      <p:pic>
        <p:nvPicPr>
          <p:cNvPr id="4" name="Picture 2" descr="https://cgi.duke.edu/web/sciwriting/icon-check.png">
            <a:extLst>
              <a:ext uri="{FF2B5EF4-FFF2-40B4-BE49-F238E27FC236}">
                <a16:creationId xmlns:a16="http://schemas.microsoft.com/office/drawing/2014/main" id="{E923672F-A6FD-3748-BA9E-5ECFDA9305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3696" y="1751649"/>
            <a:ext cx="238125" cy="238125"/>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a:extLst>
              <a:ext uri="{FF2B5EF4-FFF2-40B4-BE49-F238E27FC236}">
                <a16:creationId xmlns:a16="http://schemas.microsoft.com/office/drawing/2014/main" id="{51CFDEA4-BE65-2949-A8F7-EEB97530159C}"/>
              </a:ext>
            </a:extLst>
          </p:cNvPr>
          <p:cNvSpPr txBox="1">
            <a:spLocks/>
          </p:cNvSpPr>
          <p:nvPr/>
        </p:nvSpPr>
        <p:spPr>
          <a:xfrm>
            <a:off x="1141412" y="5317085"/>
            <a:ext cx="9918321" cy="1159098"/>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lvl="1" indent="0">
              <a:buNone/>
            </a:pPr>
            <a:r>
              <a:rPr lang="en-US" sz="3600" dirty="0"/>
              <a:t>This subject string clearly is shifting, but it does so in an intended, logical flow that builds up to the final point of the paragraph. </a:t>
            </a:r>
          </a:p>
          <a:p>
            <a:pPr marL="334963" lvl="1" indent="-334963"/>
            <a:endParaRPr lang="en-US" sz="2800" dirty="0"/>
          </a:p>
        </p:txBody>
      </p:sp>
    </p:spTree>
    <p:extLst>
      <p:ext uri="{BB962C8B-B14F-4D97-AF65-F5344CB8AC3E}">
        <p14:creationId xmlns:p14="http://schemas.microsoft.com/office/powerpoint/2010/main" val="3733027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2DCF7-CF91-3446-86EE-922C1B6FA0BC}"/>
              </a:ext>
            </a:extLst>
          </p:cNvPr>
          <p:cNvSpPr>
            <a:spLocks noGrp="1"/>
          </p:cNvSpPr>
          <p:nvPr>
            <p:ph type="title"/>
          </p:nvPr>
        </p:nvSpPr>
        <p:spPr/>
        <p:txBody>
          <a:bodyPr/>
          <a:lstStyle/>
          <a:p>
            <a:r>
              <a:rPr lang="en-US" dirty="0"/>
              <a:t>Lessons</a:t>
            </a:r>
          </a:p>
        </p:txBody>
      </p:sp>
      <p:sp>
        <p:nvSpPr>
          <p:cNvPr id="3" name="Content Placeholder 2">
            <a:extLst>
              <a:ext uri="{FF2B5EF4-FFF2-40B4-BE49-F238E27FC236}">
                <a16:creationId xmlns:a16="http://schemas.microsoft.com/office/drawing/2014/main" id="{F91E2271-FCDD-8A4F-B5C1-59309950F511}"/>
              </a:ext>
            </a:extLst>
          </p:cNvPr>
          <p:cNvSpPr>
            <a:spLocks noGrp="1"/>
          </p:cNvSpPr>
          <p:nvPr>
            <p:ph idx="1"/>
          </p:nvPr>
        </p:nvSpPr>
        <p:spPr/>
        <p:txBody>
          <a:bodyPr/>
          <a:lstStyle/>
          <a:p>
            <a:pPr marL="334963" lvl="1" indent="-334963"/>
            <a:r>
              <a:rPr lang="en-US" sz="2800" dirty="0"/>
              <a:t>The point of this example is to illustrate that you don't need every paragraph to have exactly 1 topic and subject. </a:t>
            </a:r>
          </a:p>
          <a:p>
            <a:pPr marL="334963" lvl="1" indent="-334963"/>
            <a:endParaRPr lang="en-US" sz="2800" dirty="0"/>
          </a:p>
          <a:p>
            <a:pPr marL="334963" lvl="1" indent="-334963"/>
            <a:r>
              <a:rPr lang="en-US" sz="2800" dirty="0"/>
              <a:t>Instead, just be aware of what your subjects are, and if they match the structure of the idea you intend to communicate.</a:t>
            </a:r>
          </a:p>
          <a:p>
            <a:endParaRPr lang="en-US" dirty="0"/>
          </a:p>
        </p:txBody>
      </p:sp>
    </p:spTree>
    <p:extLst>
      <p:ext uri="{BB962C8B-B14F-4D97-AF65-F5344CB8AC3E}">
        <p14:creationId xmlns:p14="http://schemas.microsoft.com/office/powerpoint/2010/main" val="176999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622300"/>
            <a:ext cx="10328525" cy="1016000"/>
          </a:xfrm>
        </p:spPr>
        <p:txBody>
          <a:bodyPr>
            <a:noAutofit/>
          </a:bodyPr>
          <a:lstStyle/>
          <a:p>
            <a:r>
              <a:rPr lang="en-US" dirty="0"/>
              <a:t>Introduction</a:t>
            </a:r>
          </a:p>
        </p:txBody>
      </p:sp>
      <p:graphicFrame>
        <p:nvGraphicFramePr>
          <p:cNvPr id="5" name="Table 4">
            <a:extLst>
              <a:ext uri="{FF2B5EF4-FFF2-40B4-BE49-F238E27FC236}">
                <a16:creationId xmlns:a16="http://schemas.microsoft.com/office/drawing/2014/main" id="{2A35241E-B06F-684B-8EDD-617CC635175D}"/>
              </a:ext>
            </a:extLst>
          </p:cNvPr>
          <p:cNvGraphicFramePr>
            <a:graphicFrameLocks noGrp="1"/>
          </p:cNvGraphicFramePr>
          <p:nvPr>
            <p:extLst>
              <p:ext uri="{D42A27DB-BD31-4B8C-83A1-F6EECF244321}">
                <p14:modId xmlns:p14="http://schemas.microsoft.com/office/powerpoint/2010/main" val="2460249020"/>
              </p:ext>
            </p:extLst>
          </p:nvPr>
        </p:nvGraphicFramePr>
        <p:xfrm>
          <a:off x="952500" y="1938600"/>
          <a:ext cx="8128000" cy="146304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4033760118"/>
                    </a:ext>
                  </a:extLst>
                </a:gridCol>
              </a:tblGrid>
              <a:tr h="370840">
                <a:tc>
                  <a:txBody>
                    <a:bodyPr/>
                    <a:lstStyle/>
                    <a:p>
                      <a:r>
                        <a:rPr lang="en-US" sz="2800" dirty="0"/>
                        <a:t>Two main pieces of information in sentences</a:t>
                      </a:r>
                    </a:p>
                  </a:txBody>
                  <a:tcPr/>
                </a:tc>
                <a:extLst>
                  <a:ext uri="{0D108BD9-81ED-4DB2-BD59-A6C34878D82A}">
                    <a16:rowId xmlns:a16="http://schemas.microsoft.com/office/drawing/2014/main" val="1621120069"/>
                  </a:ext>
                </a:extLst>
              </a:tr>
              <a:tr h="370840">
                <a:tc>
                  <a:txBody>
                    <a:bodyPr/>
                    <a:lstStyle/>
                    <a:p>
                      <a:pPr marL="514350" indent="-514350">
                        <a:buFont typeface="+mj-lt"/>
                        <a:buAutoNum type="arabicPeriod"/>
                      </a:pPr>
                      <a:r>
                        <a:rPr lang="en-US" sz="2800" b="1" dirty="0">
                          <a:solidFill>
                            <a:schemeClr val="bg1"/>
                          </a:solidFill>
                        </a:rPr>
                        <a:t>Who</a:t>
                      </a:r>
                      <a:r>
                        <a:rPr lang="en-US" sz="2800" dirty="0">
                          <a:solidFill>
                            <a:schemeClr val="bg1"/>
                          </a:solidFill>
                        </a:rPr>
                        <a:t> is the sentence about?</a:t>
                      </a:r>
                    </a:p>
                    <a:p>
                      <a:pPr marL="514350" indent="-514350">
                        <a:buFont typeface="+mj-lt"/>
                        <a:buAutoNum type="arabicPeriod"/>
                      </a:pPr>
                      <a:r>
                        <a:rPr lang="en-US" sz="2800" b="1" dirty="0">
                          <a:solidFill>
                            <a:schemeClr val="bg1"/>
                          </a:solidFill>
                        </a:rPr>
                        <a:t>What</a:t>
                      </a:r>
                      <a:r>
                        <a:rPr lang="en-US" sz="2800" dirty="0">
                          <a:solidFill>
                            <a:schemeClr val="bg1"/>
                          </a:solidFill>
                        </a:rPr>
                        <a:t> did they do?</a:t>
                      </a:r>
                    </a:p>
                  </a:txBody>
                  <a:tcPr/>
                </a:tc>
                <a:extLst>
                  <a:ext uri="{0D108BD9-81ED-4DB2-BD59-A6C34878D82A}">
                    <a16:rowId xmlns:a16="http://schemas.microsoft.com/office/drawing/2014/main" val="2118752404"/>
                  </a:ext>
                </a:extLst>
              </a:tr>
            </a:tbl>
          </a:graphicData>
        </a:graphic>
      </p:graphicFrame>
      <p:sp>
        <p:nvSpPr>
          <p:cNvPr id="6" name="Content Placeholder 5">
            <a:extLst>
              <a:ext uri="{FF2B5EF4-FFF2-40B4-BE49-F238E27FC236}">
                <a16:creationId xmlns:a16="http://schemas.microsoft.com/office/drawing/2014/main" id="{5E895693-3D4E-6145-A676-92889B0F3022}"/>
              </a:ext>
            </a:extLst>
          </p:cNvPr>
          <p:cNvSpPr>
            <a:spLocks noGrp="1"/>
          </p:cNvSpPr>
          <p:nvPr>
            <p:ph idx="1"/>
          </p:nvPr>
        </p:nvSpPr>
        <p:spPr>
          <a:xfrm>
            <a:off x="952500" y="3794873"/>
            <a:ext cx="10477500" cy="2555127"/>
          </a:xfrm>
        </p:spPr>
        <p:txBody>
          <a:bodyPr>
            <a:noAutofit/>
          </a:bodyPr>
          <a:lstStyle/>
          <a:p>
            <a:r>
              <a:rPr lang="en-US" sz="2800" dirty="0"/>
              <a:t>You can help readers find this information using cues in your sentence structure. For example,</a:t>
            </a:r>
          </a:p>
          <a:p>
            <a:r>
              <a:rPr lang="en-US" sz="2800" dirty="0"/>
              <a:t>Character                 Grammatical subject  </a:t>
            </a:r>
          </a:p>
          <a:p>
            <a:r>
              <a:rPr lang="en-US" sz="2800" dirty="0"/>
              <a:t>Intended action                 Sentence’s verb</a:t>
            </a:r>
          </a:p>
        </p:txBody>
      </p:sp>
      <p:sp>
        <p:nvSpPr>
          <p:cNvPr id="7" name="Right Arrow 6">
            <a:extLst>
              <a:ext uri="{FF2B5EF4-FFF2-40B4-BE49-F238E27FC236}">
                <a16:creationId xmlns:a16="http://schemas.microsoft.com/office/drawing/2014/main" id="{02722BAD-5C04-6442-AC4D-15FF555395E5}"/>
              </a:ext>
            </a:extLst>
          </p:cNvPr>
          <p:cNvSpPr/>
          <p:nvPr/>
        </p:nvSpPr>
        <p:spPr>
          <a:xfrm>
            <a:off x="3187700" y="5082964"/>
            <a:ext cx="978408" cy="484632"/>
          </a:xfrm>
          <a:prstGeom prst="rightArrow">
            <a:avLst>
              <a:gd name="adj1" fmla="val 18553"/>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n w="0"/>
              <a:gradFill>
                <a:gsLst>
                  <a:gs pos="21000">
                    <a:srgbClr val="53575C"/>
                  </a:gs>
                  <a:gs pos="88000">
                    <a:srgbClr val="C5C7CA"/>
                  </a:gs>
                </a:gsLst>
                <a:lin ang="5400000"/>
              </a:gradFill>
            </a:endParaRPr>
          </a:p>
        </p:txBody>
      </p:sp>
      <p:sp>
        <p:nvSpPr>
          <p:cNvPr id="9" name="Right Arrow 8">
            <a:extLst>
              <a:ext uri="{FF2B5EF4-FFF2-40B4-BE49-F238E27FC236}">
                <a16:creationId xmlns:a16="http://schemas.microsoft.com/office/drawing/2014/main" id="{98CC2AC7-291F-2B49-B7FC-4532CCD650BE}"/>
              </a:ext>
            </a:extLst>
          </p:cNvPr>
          <p:cNvSpPr/>
          <p:nvPr/>
        </p:nvSpPr>
        <p:spPr>
          <a:xfrm>
            <a:off x="3874008" y="5694482"/>
            <a:ext cx="978408" cy="484632"/>
          </a:xfrm>
          <a:prstGeom prst="rightArrow">
            <a:avLst>
              <a:gd name="adj1" fmla="val 18553"/>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9013268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69BA4-FF8A-4D49-95D0-3503005D9FF9}"/>
              </a:ext>
            </a:extLst>
          </p:cNvPr>
          <p:cNvSpPr>
            <a:spLocks noGrp="1"/>
          </p:cNvSpPr>
          <p:nvPr>
            <p:ph type="title"/>
          </p:nvPr>
        </p:nvSpPr>
        <p:spPr>
          <a:xfrm>
            <a:off x="1141413" y="618518"/>
            <a:ext cx="9905998" cy="1197403"/>
          </a:xfrm>
        </p:spPr>
        <p:txBody>
          <a:bodyPr/>
          <a:lstStyle/>
          <a:p>
            <a:r>
              <a:rPr lang="en-US" dirty="0"/>
              <a:t>Revision techniques</a:t>
            </a:r>
          </a:p>
        </p:txBody>
      </p:sp>
      <p:sp>
        <p:nvSpPr>
          <p:cNvPr id="3" name="Content Placeholder 2">
            <a:extLst>
              <a:ext uri="{FF2B5EF4-FFF2-40B4-BE49-F238E27FC236}">
                <a16:creationId xmlns:a16="http://schemas.microsoft.com/office/drawing/2014/main" id="{9893D63E-D195-7F46-AC9B-2596DABA5880}"/>
              </a:ext>
            </a:extLst>
          </p:cNvPr>
          <p:cNvSpPr>
            <a:spLocks noGrp="1"/>
          </p:cNvSpPr>
          <p:nvPr>
            <p:ph idx="1"/>
          </p:nvPr>
        </p:nvSpPr>
        <p:spPr>
          <a:xfrm>
            <a:off x="1141412" y="1609859"/>
            <a:ext cx="10191995" cy="4559121"/>
          </a:xfrm>
        </p:spPr>
        <p:txBody>
          <a:bodyPr>
            <a:normAutofit fontScale="92500" lnSpcReduction="10000"/>
          </a:bodyPr>
          <a:lstStyle/>
          <a:p>
            <a:r>
              <a:rPr lang="en-US" sz="3000" dirty="0"/>
              <a:t>Highlight the subject of each sentence. Does the structure of your subjects match the information you intend to convey? In other words, are the subjects of the sentences jumping from one thing to another, or do they shift only when you intend to shift the topic under discussion?</a:t>
            </a:r>
          </a:p>
          <a:p>
            <a:r>
              <a:rPr lang="en-US" sz="3000" b="1" dirty="0"/>
              <a:t>Note: </a:t>
            </a:r>
            <a:r>
              <a:rPr lang="en-US" sz="3000" dirty="0"/>
              <a:t>One problem that frequently makes scientific writing confusing is a sentence without a character; such sentences can be caused by passive voice, which can leave a reader to guess the actor (that's a Bad Thing). More on this in the section on passive voice.</a:t>
            </a:r>
          </a:p>
          <a:p>
            <a:endParaRPr lang="en-US" dirty="0"/>
          </a:p>
        </p:txBody>
      </p:sp>
    </p:spTree>
    <p:extLst>
      <p:ext uri="{BB962C8B-B14F-4D97-AF65-F5344CB8AC3E}">
        <p14:creationId xmlns:p14="http://schemas.microsoft.com/office/powerpoint/2010/main" val="3439786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18518"/>
            <a:ext cx="10025697" cy="1221712"/>
          </a:xfrm>
        </p:spPr>
        <p:txBody>
          <a:bodyPr/>
          <a:lstStyle/>
          <a:p>
            <a:r>
              <a:rPr lang="en-US" b="1" dirty="0"/>
              <a:t>Principle 3: Keep subjects near verbs</a:t>
            </a:r>
            <a:br>
              <a:rPr lang="en-US" b="1" dirty="0"/>
            </a:br>
            <a:endParaRPr lang="en-US" dirty="0"/>
          </a:p>
        </p:txBody>
      </p:sp>
      <p:sp>
        <p:nvSpPr>
          <p:cNvPr id="3" name="Content Placeholder 2"/>
          <p:cNvSpPr>
            <a:spLocks noGrp="1"/>
          </p:cNvSpPr>
          <p:nvPr>
            <p:ph idx="1"/>
          </p:nvPr>
        </p:nvSpPr>
        <p:spPr>
          <a:xfrm>
            <a:off x="1141412" y="1840230"/>
            <a:ext cx="10185718" cy="4171950"/>
          </a:xfrm>
        </p:spPr>
        <p:txBody>
          <a:bodyPr>
            <a:normAutofit/>
          </a:bodyPr>
          <a:lstStyle/>
          <a:p>
            <a:pPr>
              <a:lnSpc>
                <a:spcPct val="100000"/>
              </a:lnSpc>
              <a:spcBef>
                <a:spcPts val="0"/>
              </a:spcBef>
            </a:pPr>
            <a:r>
              <a:rPr lang="en-US" sz="2800" b="1" dirty="0">
                <a:solidFill>
                  <a:schemeClr val="accent3"/>
                </a:solidFill>
              </a:rPr>
              <a:t>Two primary pieces of information </a:t>
            </a:r>
            <a:r>
              <a:rPr lang="en-US" sz="2800" dirty="0"/>
              <a:t>a reader looks for:</a:t>
            </a:r>
          </a:p>
          <a:p>
            <a:pPr marL="971550" lvl="1" indent="-514350">
              <a:lnSpc>
                <a:spcPct val="100000"/>
              </a:lnSpc>
              <a:spcBef>
                <a:spcPts val="0"/>
              </a:spcBef>
              <a:buFont typeface="+mj-lt"/>
              <a:buAutoNum type="arabicPeriod"/>
            </a:pPr>
            <a:r>
              <a:rPr lang="en-US" sz="2800" i="1" dirty="0"/>
              <a:t>Who</a:t>
            </a:r>
            <a:r>
              <a:rPr lang="en-US" sz="2800" dirty="0"/>
              <a:t> is the sentence about?</a:t>
            </a:r>
          </a:p>
          <a:p>
            <a:pPr marL="971550" lvl="1" indent="-514350">
              <a:lnSpc>
                <a:spcPct val="100000"/>
              </a:lnSpc>
              <a:spcBef>
                <a:spcPts val="0"/>
              </a:spcBef>
              <a:buFont typeface="+mj-lt"/>
              <a:buAutoNum type="arabicPeriod"/>
            </a:pPr>
            <a:r>
              <a:rPr lang="en-US" sz="2800" i="1" dirty="0"/>
              <a:t>What</a:t>
            </a:r>
            <a:r>
              <a:rPr lang="en-US" sz="2800" dirty="0"/>
              <a:t> are they doing?</a:t>
            </a:r>
          </a:p>
          <a:p>
            <a:pPr marL="0" indent="0">
              <a:lnSpc>
                <a:spcPct val="100000"/>
              </a:lnSpc>
              <a:spcBef>
                <a:spcPts val="0"/>
              </a:spcBef>
              <a:buNone/>
            </a:pPr>
            <a:endParaRPr lang="en-US" sz="2800" dirty="0"/>
          </a:p>
          <a:p>
            <a:pPr>
              <a:lnSpc>
                <a:spcPct val="100000"/>
              </a:lnSpc>
              <a:spcBef>
                <a:spcPts val="0"/>
              </a:spcBef>
            </a:pPr>
            <a:r>
              <a:rPr lang="en-US" sz="2800" dirty="0"/>
              <a:t>When these two pieces of information are far apart, that usually means one of them isn't arriving until the end of the sentence.</a:t>
            </a:r>
          </a:p>
          <a:p>
            <a:pPr>
              <a:lnSpc>
                <a:spcPct val="100000"/>
              </a:lnSpc>
              <a:spcBef>
                <a:spcPts val="0"/>
              </a:spcBef>
            </a:pPr>
            <a:endParaRPr lang="en-US" sz="2800" dirty="0"/>
          </a:p>
          <a:p>
            <a:pPr>
              <a:lnSpc>
                <a:spcPct val="100000"/>
              </a:lnSpc>
              <a:spcBef>
                <a:spcPts val="0"/>
              </a:spcBef>
            </a:pPr>
            <a:r>
              <a:rPr lang="en-US" sz="2800" dirty="0"/>
              <a:t>In scientific writing, this is often caused by long, complex subjects.</a:t>
            </a:r>
          </a:p>
        </p:txBody>
      </p:sp>
    </p:spTree>
    <p:extLst>
      <p:ext uri="{BB962C8B-B14F-4D97-AF65-F5344CB8AC3E}">
        <p14:creationId xmlns:p14="http://schemas.microsoft.com/office/powerpoint/2010/main" val="341853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A5181-D5A0-3545-8BBF-C20E4048E345}"/>
              </a:ext>
            </a:extLst>
          </p:cNvPr>
          <p:cNvSpPr>
            <a:spLocks noGrp="1"/>
          </p:cNvSpPr>
          <p:nvPr>
            <p:ph type="title"/>
          </p:nvPr>
        </p:nvSpPr>
        <p:spPr>
          <a:xfrm>
            <a:off x="1141413" y="618518"/>
            <a:ext cx="9905998" cy="1141702"/>
          </a:xfrm>
        </p:spPr>
        <p:txBody>
          <a:bodyPr/>
          <a:lstStyle/>
          <a:p>
            <a:r>
              <a:rPr lang="en-US" dirty="0"/>
              <a:t>Examples</a:t>
            </a:r>
          </a:p>
        </p:txBody>
      </p:sp>
      <p:sp>
        <p:nvSpPr>
          <p:cNvPr id="3" name="Content Placeholder 2">
            <a:extLst>
              <a:ext uri="{FF2B5EF4-FFF2-40B4-BE49-F238E27FC236}">
                <a16:creationId xmlns:a16="http://schemas.microsoft.com/office/drawing/2014/main" id="{E687AFFF-27E7-F443-91C3-2961CF7F5E53}"/>
              </a:ext>
            </a:extLst>
          </p:cNvPr>
          <p:cNvSpPr>
            <a:spLocks noGrp="1"/>
          </p:cNvSpPr>
          <p:nvPr>
            <p:ph idx="1"/>
          </p:nvPr>
        </p:nvSpPr>
        <p:spPr>
          <a:xfrm>
            <a:off x="1092993" y="2080355"/>
            <a:ext cx="10002838" cy="1648143"/>
          </a:xfrm>
          <a:solidFill>
            <a:schemeClr val="accent2">
              <a:lumMod val="60000"/>
              <a:lumOff val="40000"/>
            </a:schemeClr>
          </a:solidFill>
        </p:spPr>
        <p:txBody>
          <a:bodyPr/>
          <a:lstStyle/>
          <a:p>
            <a:pPr marL="0" indent="0">
              <a:buNone/>
            </a:pPr>
            <a:r>
              <a:rPr lang="en-US" sz="2800" b="1" dirty="0">
                <a:solidFill>
                  <a:schemeClr val="bg1"/>
                </a:solidFill>
              </a:rPr>
              <a:t>Farmers</a:t>
            </a:r>
            <a:r>
              <a:rPr lang="en-US" sz="2800" dirty="0">
                <a:solidFill>
                  <a:schemeClr val="bg1"/>
                </a:solidFill>
              </a:rPr>
              <a:t> that understand the difference between the soil requirements of plants when they are seedlings and their requirements when they are mature </a:t>
            </a:r>
            <a:r>
              <a:rPr lang="en-US" sz="2800" b="1" dirty="0">
                <a:solidFill>
                  <a:schemeClr val="bg1"/>
                </a:solidFill>
              </a:rPr>
              <a:t>are</a:t>
            </a:r>
            <a:r>
              <a:rPr lang="en-US" sz="2800" dirty="0">
                <a:solidFill>
                  <a:schemeClr val="bg1"/>
                </a:solidFill>
              </a:rPr>
              <a:t> </a:t>
            </a:r>
            <a:r>
              <a:rPr lang="en-US" sz="2800" b="1" dirty="0">
                <a:solidFill>
                  <a:schemeClr val="bg1"/>
                </a:solidFill>
              </a:rPr>
              <a:t>in high demand.</a:t>
            </a:r>
          </a:p>
          <a:p>
            <a:endParaRPr lang="en-US" dirty="0"/>
          </a:p>
        </p:txBody>
      </p:sp>
      <p:pic>
        <p:nvPicPr>
          <p:cNvPr id="4" name="Picture 2" descr="https://cgi.duke.edu/web/sciwriting/icon-x.png">
            <a:extLst>
              <a:ext uri="{FF2B5EF4-FFF2-40B4-BE49-F238E27FC236}">
                <a16:creationId xmlns:a16="http://schemas.microsoft.com/office/drawing/2014/main" id="{78ABAFCE-4FDD-094D-9227-E0B041C9B9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0408" y="2240375"/>
            <a:ext cx="238125" cy="2381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C4A4D7C-1D7E-1E42-AABD-9E20D5B0488B}"/>
              </a:ext>
            </a:extLst>
          </p:cNvPr>
          <p:cNvSpPr txBox="1"/>
          <p:nvPr/>
        </p:nvSpPr>
        <p:spPr>
          <a:xfrm>
            <a:off x="1141414" y="4286250"/>
            <a:ext cx="10002837" cy="1384995"/>
          </a:xfrm>
          <a:prstGeom prst="rect">
            <a:avLst/>
          </a:prstGeom>
          <a:solidFill>
            <a:schemeClr val="accent2">
              <a:lumMod val="60000"/>
              <a:lumOff val="40000"/>
            </a:schemeClr>
          </a:solidFill>
        </p:spPr>
        <p:txBody>
          <a:bodyPr wrap="square" rtlCol="0">
            <a:spAutoFit/>
          </a:bodyPr>
          <a:lstStyle/>
          <a:p>
            <a:pPr indent="-457200"/>
            <a:r>
              <a:rPr lang="en-US" sz="2800" b="1" dirty="0">
                <a:solidFill>
                  <a:schemeClr val="bg1"/>
                </a:solidFill>
              </a:rPr>
              <a:t>Farmers are in high demand </a:t>
            </a:r>
            <a:r>
              <a:rPr lang="en-US" sz="2800" dirty="0">
                <a:solidFill>
                  <a:schemeClr val="bg1"/>
                </a:solidFill>
              </a:rPr>
              <a:t>if they can understand the difference between the soil requirements of plants when they are seedlings and their requirements when they are mature.</a:t>
            </a:r>
          </a:p>
        </p:txBody>
      </p:sp>
      <p:pic>
        <p:nvPicPr>
          <p:cNvPr id="7" name="Picture 4" descr="https://cgi.duke.edu/web/sciwriting/icon-check.png">
            <a:extLst>
              <a:ext uri="{FF2B5EF4-FFF2-40B4-BE49-F238E27FC236}">
                <a16:creationId xmlns:a16="http://schemas.microsoft.com/office/drawing/2014/main" id="{26955948-DCEA-9D4D-9E56-683EFAE995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447" y="4397748"/>
            <a:ext cx="238126" cy="238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2218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8E773-18F6-114D-A57E-43FB0421377E}"/>
              </a:ext>
            </a:extLst>
          </p:cNvPr>
          <p:cNvSpPr>
            <a:spLocks noGrp="1"/>
          </p:cNvSpPr>
          <p:nvPr>
            <p:ph type="title"/>
          </p:nvPr>
        </p:nvSpPr>
        <p:spPr>
          <a:xfrm>
            <a:off x="1141413" y="618518"/>
            <a:ext cx="9905998" cy="1153132"/>
          </a:xfrm>
        </p:spPr>
        <p:txBody>
          <a:bodyPr/>
          <a:lstStyle/>
          <a:p>
            <a:r>
              <a:rPr lang="en-US" dirty="0"/>
              <a:t>Another example (Long lists)</a:t>
            </a:r>
          </a:p>
        </p:txBody>
      </p:sp>
      <p:sp>
        <p:nvSpPr>
          <p:cNvPr id="3" name="Content Placeholder 2">
            <a:extLst>
              <a:ext uri="{FF2B5EF4-FFF2-40B4-BE49-F238E27FC236}">
                <a16:creationId xmlns:a16="http://schemas.microsoft.com/office/drawing/2014/main" id="{215F6C37-72DB-764B-B8FD-30CF4A9570B7}"/>
              </a:ext>
            </a:extLst>
          </p:cNvPr>
          <p:cNvSpPr>
            <a:spLocks noGrp="1"/>
          </p:cNvSpPr>
          <p:nvPr>
            <p:ph idx="1"/>
          </p:nvPr>
        </p:nvSpPr>
        <p:spPr>
          <a:xfrm>
            <a:off x="1141413" y="2249487"/>
            <a:ext cx="9751377" cy="1659573"/>
          </a:xfrm>
          <a:solidFill>
            <a:schemeClr val="accent2">
              <a:lumMod val="60000"/>
              <a:lumOff val="40000"/>
            </a:schemeClr>
          </a:solidFill>
        </p:spPr>
        <p:txBody>
          <a:bodyPr/>
          <a:lstStyle/>
          <a:p>
            <a:pPr marL="0" indent="0">
              <a:buNone/>
            </a:pPr>
            <a:r>
              <a:rPr lang="en-US" sz="2800" dirty="0">
                <a:solidFill>
                  <a:schemeClr val="bg1"/>
                </a:solidFill>
              </a:rPr>
              <a:t>Peanuts, shrimp, almonds, milk or anything else with lactose, and wheat or anything with gluten all </a:t>
            </a:r>
            <a:r>
              <a:rPr lang="en-US" sz="2800" b="1" dirty="0">
                <a:solidFill>
                  <a:schemeClr val="bg1"/>
                </a:solidFill>
              </a:rPr>
              <a:t>represent</a:t>
            </a:r>
            <a:r>
              <a:rPr lang="en-US" sz="2800" dirty="0">
                <a:solidFill>
                  <a:schemeClr val="bg1"/>
                </a:solidFill>
              </a:rPr>
              <a:t> things that people are commonly allergic to.</a:t>
            </a:r>
          </a:p>
          <a:p>
            <a:endParaRPr lang="en-US" dirty="0"/>
          </a:p>
        </p:txBody>
      </p:sp>
      <p:pic>
        <p:nvPicPr>
          <p:cNvPr id="5" name="Picture 2" descr="https://cgi.duke.edu/web/sciwriting/icon-x.png">
            <a:extLst>
              <a:ext uri="{FF2B5EF4-FFF2-40B4-BE49-F238E27FC236}">
                <a16:creationId xmlns:a16="http://schemas.microsoft.com/office/drawing/2014/main" id="{A5BDEDB7-C07D-2B40-83FA-E011D6C385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710" y="2395873"/>
            <a:ext cx="238125" cy="2381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3686FC58-A4F8-E349-823D-1B54A7F266B8}"/>
              </a:ext>
            </a:extLst>
          </p:cNvPr>
          <p:cNvSpPr txBox="1"/>
          <p:nvPr/>
        </p:nvSpPr>
        <p:spPr>
          <a:xfrm>
            <a:off x="1223011" y="4645510"/>
            <a:ext cx="9669780" cy="887622"/>
          </a:xfrm>
          <a:prstGeom prst="rect">
            <a:avLst/>
          </a:prstGeom>
          <a:solidFill>
            <a:schemeClr val="accent2">
              <a:lumMod val="60000"/>
              <a:lumOff val="40000"/>
            </a:schemeClr>
          </a:solidFill>
        </p:spPr>
        <p:txBody>
          <a:bodyPr wrap="square" rtlCol="0">
            <a:spAutoFit/>
          </a:bodyPr>
          <a:lstStyle/>
          <a:p>
            <a:pPr marL="273050" lvl="1" indent="-273050"/>
            <a:r>
              <a:rPr lang="en-US" sz="2800" dirty="0">
                <a:solidFill>
                  <a:schemeClr val="bg1"/>
                </a:solidFill>
              </a:rPr>
              <a:t>People are commonly allergic to things like peanuts, shrimp....</a:t>
            </a:r>
          </a:p>
          <a:p>
            <a:pPr marL="730250" lvl="2" indent="-273050"/>
            <a:endParaRPr lang="en-US" sz="2400" dirty="0"/>
          </a:p>
        </p:txBody>
      </p:sp>
      <p:pic>
        <p:nvPicPr>
          <p:cNvPr id="8" name="Picture 4" descr="https://cgi.duke.edu/web/sciwriting/icon-check.png">
            <a:extLst>
              <a:ext uri="{FF2B5EF4-FFF2-40B4-BE49-F238E27FC236}">
                <a16:creationId xmlns:a16="http://schemas.microsoft.com/office/drawing/2014/main" id="{997E1155-7FC1-BE4A-B5D8-722EF56E66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3288" y="4645510"/>
            <a:ext cx="23812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5464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52394-50F0-9D46-9F36-FC5873361977}"/>
              </a:ext>
            </a:extLst>
          </p:cNvPr>
          <p:cNvSpPr>
            <a:spLocks noGrp="1"/>
          </p:cNvSpPr>
          <p:nvPr>
            <p:ph type="title"/>
          </p:nvPr>
        </p:nvSpPr>
        <p:spPr/>
        <p:txBody>
          <a:bodyPr/>
          <a:lstStyle/>
          <a:p>
            <a:r>
              <a:rPr lang="en-US" dirty="0"/>
              <a:t>Revision technique</a:t>
            </a:r>
          </a:p>
        </p:txBody>
      </p:sp>
      <p:sp>
        <p:nvSpPr>
          <p:cNvPr id="3" name="Content Placeholder 2">
            <a:extLst>
              <a:ext uri="{FF2B5EF4-FFF2-40B4-BE49-F238E27FC236}">
                <a16:creationId xmlns:a16="http://schemas.microsoft.com/office/drawing/2014/main" id="{7A1A75D2-6BA5-F245-8C31-2CC1ECC83911}"/>
              </a:ext>
            </a:extLst>
          </p:cNvPr>
          <p:cNvSpPr>
            <a:spLocks noGrp="1"/>
          </p:cNvSpPr>
          <p:nvPr>
            <p:ph idx="1"/>
          </p:nvPr>
        </p:nvSpPr>
        <p:spPr>
          <a:xfrm>
            <a:off x="1141412" y="2249487"/>
            <a:ext cx="10300018" cy="1945323"/>
          </a:xfrm>
        </p:spPr>
        <p:txBody>
          <a:bodyPr/>
          <a:lstStyle/>
          <a:p>
            <a:pPr marL="0" indent="0">
              <a:buNone/>
            </a:pPr>
            <a:r>
              <a:rPr lang="en-US" sz="2800" dirty="0"/>
              <a:t>Identify the main subject and its verb in your sentence. If they are far apart, rephrase the sentence to bring them closer together.</a:t>
            </a:r>
          </a:p>
          <a:p>
            <a:endParaRPr lang="en-US" dirty="0"/>
          </a:p>
        </p:txBody>
      </p:sp>
    </p:spTree>
    <p:extLst>
      <p:ext uri="{BB962C8B-B14F-4D97-AF65-F5344CB8AC3E}">
        <p14:creationId xmlns:p14="http://schemas.microsoft.com/office/powerpoint/2010/main" val="174621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8D405-EF69-E042-B87F-901FEE62EFF7}"/>
              </a:ext>
            </a:extLst>
          </p:cNvPr>
          <p:cNvSpPr>
            <a:spLocks noGrp="1"/>
          </p:cNvSpPr>
          <p:nvPr>
            <p:ph type="title"/>
          </p:nvPr>
        </p:nvSpPr>
        <p:spPr>
          <a:xfrm>
            <a:off x="1141413" y="561368"/>
            <a:ext cx="9797097" cy="1107412"/>
          </a:xfrm>
        </p:spPr>
        <p:txBody>
          <a:bodyPr/>
          <a:lstStyle/>
          <a:p>
            <a:r>
              <a:rPr lang="en-US" dirty="0"/>
              <a:t>Practice example 1</a:t>
            </a:r>
          </a:p>
        </p:txBody>
      </p:sp>
      <p:sp>
        <p:nvSpPr>
          <p:cNvPr id="3" name="Content Placeholder 2">
            <a:extLst>
              <a:ext uri="{FF2B5EF4-FFF2-40B4-BE49-F238E27FC236}">
                <a16:creationId xmlns:a16="http://schemas.microsoft.com/office/drawing/2014/main" id="{2D4A884E-039F-F44C-B0A1-C4B650A618BB}"/>
              </a:ext>
            </a:extLst>
          </p:cNvPr>
          <p:cNvSpPr>
            <a:spLocks noGrp="1"/>
          </p:cNvSpPr>
          <p:nvPr>
            <p:ph idx="1"/>
          </p:nvPr>
        </p:nvSpPr>
        <p:spPr>
          <a:xfrm>
            <a:off x="1141413" y="1838007"/>
            <a:ext cx="9957118" cy="1236663"/>
          </a:xfrm>
          <a:solidFill>
            <a:schemeClr val="accent2">
              <a:lumMod val="60000"/>
              <a:lumOff val="40000"/>
            </a:schemeClr>
          </a:solidFill>
        </p:spPr>
        <p:txBody>
          <a:bodyPr>
            <a:normAutofit/>
          </a:bodyPr>
          <a:lstStyle/>
          <a:p>
            <a:pPr marL="0" indent="0">
              <a:buNone/>
            </a:pPr>
            <a:r>
              <a:rPr lang="en-US" sz="2800" dirty="0">
                <a:solidFill>
                  <a:schemeClr val="bg1"/>
                </a:solidFill>
              </a:rPr>
              <a:t>The ABC database has been subject to different improvements, modifications, and extensions in structure and content over the years.</a:t>
            </a:r>
          </a:p>
          <a:p>
            <a:pPr marL="0" indent="0">
              <a:buNone/>
            </a:pPr>
            <a:endParaRPr lang="en-US" dirty="0"/>
          </a:p>
        </p:txBody>
      </p:sp>
      <p:pic>
        <p:nvPicPr>
          <p:cNvPr id="4" name="Picture 2" descr="https://cgi.duke.edu/web/sciwriting/icon-x.png">
            <a:extLst>
              <a:ext uri="{FF2B5EF4-FFF2-40B4-BE49-F238E27FC236}">
                <a16:creationId xmlns:a16="http://schemas.microsoft.com/office/drawing/2014/main" id="{69F8D42E-66C1-CD4B-ABC1-87D8325399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670" y="1956687"/>
            <a:ext cx="238125" cy="2381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7BA5D9B-8575-C642-A400-A0FD8ACBD2DF}"/>
              </a:ext>
            </a:extLst>
          </p:cNvPr>
          <p:cNvSpPr txBox="1"/>
          <p:nvPr/>
        </p:nvSpPr>
        <p:spPr>
          <a:xfrm>
            <a:off x="1141413" y="3371850"/>
            <a:ext cx="10094277" cy="954107"/>
          </a:xfrm>
          <a:prstGeom prst="rect">
            <a:avLst/>
          </a:prstGeom>
          <a:solidFill>
            <a:schemeClr val="accent2">
              <a:lumMod val="60000"/>
              <a:lumOff val="40000"/>
            </a:schemeClr>
          </a:solidFill>
        </p:spPr>
        <p:txBody>
          <a:bodyPr wrap="square" rtlCol="0">
            <a:spAutoFit/>
          </a:bodyPr>
          <a:lstStyle/>
          <a:p>
            <a:r>
              <a:rPr lang="en-US" sz="2800" dirty="0">
                <a:solidFill>
                  <a:schemeClr val="bg1"/>
                </a:solidFill>
              </a:rPr>
              <a:t>The ABC database has been improved, modified, and extended in both structure and content over the years.</a:t>
            </a:r>
          </a:p>
        </p:txBody>
      </p:sp>
      <p:sp>
        <p:nvSpPr>
          <p:cNvPr id="7" name="TextBox 6">
            <a:extLst>
              <a:ext uri="{FF2B5EF4-FFF2-40B4-BE49-F238E27FC236}">
                <a16:creationId xmlns:a16="http://schemas.microsoft.com/office/drawing/2014/main" id="{C8A6D505-B4B2-7546-AA6A-D9CB5442C020}"/>
              </a:ext>
            </a:extLst>
          </p:cNvPr>
          <p:cNvSpPr txBox="1"/>
          <p:nvPr/>
        </p:nvSpPr>
        <p:spPr>
          <a:xfrm>
            <a:off x="1141413" y="4777740"/>
            <a:ext cx="10094277" cy="954107"/>
          </a:xfrm>
          <a:prstGeom prst="rect">
            <a:avLst/>
          </a:prstGeom>
          <a:solidFill>
            <a:schemeClr val="accent2">
              <a:lumMod val="60000"/>
              <a:lumOff val="40000"/>
            </a:schemeClr>
          </a:solidFill>
        </p:spPr>
        <p:txBody>
          <a:bodyPr wrap="square" rtlCol="0">
            <a:spAutoFit/>
          </a:bodyPr>
          <a:lstStyle/>
          <a:p>
            <a:r>
              <a:rPr lang="en-US" sz="2800" dirty="0">
                <a:solidFill>
                  <a:schemeClr val="bg1"/>
                </a:solidFill>
              </a:rPr>
              <a:t>The curators have improved the structure and content of the ABC database.</a:t>
            </a:r>
          </a:p>
        </p:txBody>
      </p:sp>
      <p:pic>
        <p:nvPicPr>
          <p:cNvPr id="8" name="Picture 4" descr="https://cgi.duke.edu/web/sciwriting/icon-check.png">
            <a:extLst>
              <a:ext uri="{FF2B5EF4-FFF2-40B4-BE49-F238E27FC236}">
                <a16:creationId xmlns:a16="http://schemas.microsoft.com/office/drawing/2014/main" id="{8D83648A-2A1A-3244-A474-0691006C3D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8670" y="4869180"/>
            <a:ext cx="23812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8335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23D77-3A5F-824B-9D1A-FDFE3F717A83}"/>
              </a:ext>
            </a:extLst>
          </p:cNvPr>
          <p:cNvSpPr>
            <a:spLocks noGrp="1"/>
          </p:cNvSpPr>
          <p:nvPr>
            <p:ph type="title"/>
          </p:nvPr>
        </p:nvSpPr>
        <p:spPr>
          <a:xfrm>
            <a:off x="1141413" y="618518"/>
            <a:ext cx="9905998" cy="1164562"/>
          </a:xfrm>
        </p:spPr>
        <p:txBody>
          <a:bodyPr/>
          <a:lstStyle/>
          <a:p>
            <a:r>
              <a:rPr lang="en-US" dirty="0"/>
              <a:t>Practice Example 2</a:t>
            </a:r>
          </a:p>
        </p:txBody>
      </p:sp>
      <p:sp>
        <p:nvSpPr>
          <p:cNvPr id="3" name="Content Placeholder 2">
            <a:extLst>
              <a:ext uri="{FF2B5EF4-FFF2-40B4-BE49-F238E27FC236}">
                <a16:creationId xmlns:a16="http://schemas.microsoft.com/office/drawing/2014/main" id="{3E446C5C-3E13-814A-9BBB-113CBF1CF7B7}"/>
              </a:ext>
            </a:extLst>
          </p:cNvPr>
          <p:cNvSpPr>
            <a:spLocks noGrp="1"/>
          </p:cNvSpPr>
          <p:nvPr>
            <p:ph idx="1"/>
          </p:nvPr>
        </p:nvSpPr>
        <p:spPr>
          <a:xfrm>
            <a:off x="1141412" y="1783080"/>
            <a:ext cx="9905999" cy="2057400"/>
          </a:xfrm>
          <a:solidFill>
            <a:schemeClr val="accent2">
              <a:lumMod val="60000"/>
              <a:lumOff val="40000"/>
            </a:schemeClr>
          </a:solidFill>
        </p:spPr>
        <p:txBody>
          <a:bodyPr>
            <a:noAutofit/>
          </a:bodyPr>
          <a:lstStyle/>
          <a:p>
            <a:pPr marL="0" indent="0">
              <a:buNone/>
            </a:pPr>
            <a:r>
              <a:rPr lang="en-US" sz="2800" dirty="0">
                <a:solidFill>
                  <a:schemeClr val="bg1"/>
                </a:solidFill>
              </a:rPr>
              <a:t>Mapping of open chromatin regions, post-translational histone modifications and DNA methylation across a whole genome is now feasible, and new non-coding RNAs can be sensitively identified via RNA sequencing.</a:t>
            </a:r>
          </a:p>
          <a:p>
            <a:pPr marL="0" indent="0">
              <a:buNone/>
            </a:pPr>
            <a:endParaRPr lang="en-US" sz="2800" dirty="0">
              <a:solidFill>
                <a:schemeClr val="bg1"/>
              </a:solidFill>
            </a:endParaRPr>
          </a:p>
        </p:txBody>
      </p:sp>
      <p:pic>
        <p:nvPicPr>
          <p:cNvPr id="4" name="Picture 2" descr="https://cgi.duke.edu/web/sciwriting/icon-x.png">
            <a:extLst>
              <a:ext uri="{FF2B5EF4-FFF2-40B4-BE49-F238E27FC236}">
                <a16:creationId xmlns:a16="http://schemas.microsoft.com/office/drawing/2014/main" id="{8D5A04D2-BDE3-B741-8779-341EFA0E75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340" y="1969627"/>
            <a:ext cx="238125" cy="23812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4844C53F-9ABC-CF45-8505-ED0625847298}"/>
              </a:ext>
            </a:extLst>
          </p:cNvPr>
          <p:cNvSpPr/>
          <p:nvPr/>
        </p:nvSpPr>
        <p:spPr>
          <a:xfrm>
            <a:off x="1141411" y="4404877"/>
            <a:ext cx="9905999" cy="1815882"/>
          </a:xfrm>
          <a:prstGeom prst="rect">
            <a:avLst/>
          </a:prstGeom>
          <a:solidFill>
            <a:schemeClr val="accent2">
              <a:lumMod val="60000"/>
              <a:lumOff val="40000"/>
            </a:schemeClr>
          </a:solidFill>
        </p:spPr>
        <p:txBody>
          <a:bodyPr wrap="square">
            <a:spAutoFit/>
          </a:bodyPr>
          <a:lstStyle/>
          <a:p>
            <a:r>
              <a:rPr lang="en-US" sz="2800" dirty="0">
                <a:solidFill>
                  <a:schemeClr val="bg1"/>
                </a:solidFill>
              </a:rPr>
              <a:t>It is now feasible to map open chromatin regions, post-translational histone modifications and DNA methylation across a whole genome, and to sensitively identify new non-coding RNAs via RNA sequencing.</a:t>
            </a:r>
          </a:p>
        </p:txBody>
      </p:sp>
      <p:pic>
        <p:nvPicPr>
          <p:cNvPr id="6" name="Picture 6" descr="https://cgi.duke.edu/web/sciwriting/icon-check.png">
            <a:extLst>
              <a:ext uri="{FF2B5EF4-FFF2-40B4-BE49-F238E27FC236}">
                <a16:creationId xmlns:a16="http://schemas.microsoft.com/office/drawing/2014/main" id="{BC919E8D-46AF-6B4B-8464-16F64F3CC0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5815" y="4404877"/>
            <a:ext cx="23812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7420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5E19C-68CD-1C48-9938-B9FC970A5236}"/>
              </a:ext>
            </a:extLst>
          </p:cNvPr>
          <p:cNvSpPr>
            <a:spLocks noGrp="1"/>
          </p:cNvSpPr>
          <p:nvPr>
            <p:ph type="title"/>
          </p:nvPr>
        </p:nvSpPr>
        <p:spPr>
          <a:xfrm>
            <a:off x="1141413" y="618518"/>
            <a:ext cx="9905998" cy="1198852"/>
          </a:xfrm>
        </p:spPr>
        <p:txBody>
          <a:bodyPr/>
          <a:lstStyle/>
          <a:p>
            <a:r>
              <a:rPr lang="en-US" dirty="0"/>
              <a:t>Practice example 3</a:t>
            </a:r>
          </a:p>
        </p:txBody>
      </p:sp>
      <p:sp>
        <p:nvSpPr>
          <p:cNvPr id="3" name="Content Placeholder 2">
            <a:extLst>
              <a:ext uri="{FF2B5EF4-FFF2-40B4-BE49-F238E27FC236}">
                <a16:creationId xmlns:a16="http://schemas.microsoft.com/office/drawing/2014/main" id="{4E2C120C-9F58-1F47-8FDA-955583BC60AF}"/>
              </a:ext>
            </a:extLst>
          </p:cNvPr>
          <p:cNvSpPr>
            <a:spLocks noGrp="1"/>
          </p:cNvSpPr>
          <p:nvPr>
            <p:ph idx="1"/>
          </p:nvPr>
        </p:nvSpPr>
        <p:spPr>
          <a:xfrm>
            <a:off x="1141413" y="1817370"/>
            <a:ext cx="10082847" cy="1428750"/>
          </a:xfrm>
          <a:solidFill>
            <a:schemeClr val="accent2">
              <a:lumMod val="60000"/>
              <a:lumOff val="40000"/>
            </a:schemeClr>
          </a:solidFill>
        </p:spPr>
        <p:txBody>
          <a:bodyPr>
            <a:noAutofit/>
          </a:bodyPr>
          <a:lstStyle/>
          <a:p>
            <a:pPr marL="0" indent="0">
              <a:buNone/>
            </a:pPr>
            <a:r>
              <a:rPr lang="en-US" sz="2800" dirty="0">
                <a:solidFill>
                  <a:schemeClr val="bg1"/>
                </a:solidFill>
              </a:rPr>
              <a:t>Significant positive correlations were evident between the substitution rate and a nucleosome score from resting human T-cells.</a:t>
            </a:r>
          </a:p>
          <a:p>
            <a:pPr marL="0" indent="0">
              <a:buNone/>
            </a:pPr>
            <a:endParaRPr lang="en-US" sz="2800" dirty="0">
              <a:solidFill>
                <a:schemeClr val="bg1"/>
              </a:solidFill>
            </a:endParaRPr>
          </a:p>
        </p:txBody>
      </p:sp>
      <p:pic>
        <p:nvPicPr>
          <p:cNvPr id="4" name="Picture 2" descr="https://cgi.duke.edu/web/sciwriting/icon-x.png">
            <a:extLst>
              <a:ext uri="{FF2B5EF4-FFF2-40B4-BE49-F238E27FC236}">
                <a16:creationId xmlns:a16="http://schemas.microsoft.com/office/drawing/2014/main" id="{D39F484C-0192-B54C-B3C0-3401F65A07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480" y="1817370"/>
            <a:ext cx="238125" cy="2381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00A6320-39E7-5C47-8358-EF9438A2FA48}"/>
              </a:ext>
            </a:extLst>
          </p:cNvPr>
          <p:cNvSpPr txBox="1"/>
          <p:nvPr/>
        </p:nvSpPr>
        <p:spPr>
          <a:xfrm>
            <a:off x="1141413" y="3851910"/>
            <a:ext cx="9991407" cy="954107"/>
          </a:xfrm>
          <a:prstGeom prst="rect">
            <a:avLst/>
          </a:prstGeom>
          <a:solidFill>
            <a:schemeClr val="accent2">
              <a:lumMod val="60000"/>
              <a:lumOff val="40000"/>
            </a:schemeClr>
          </a:solidFill>
        </p:spPr>
        <p:txBody>
          <a:bodyPr wrap="square" rtlCol="0">
            <a:spAutoFit/>
          </a:bodyPr>
          <a:lstStyle/>
          <a:p>
            <a:r>
              <a:rPr lang="en-US" sz="2800" dirty="0">
                <a:solidFill>
                  <a:schemeClr val="bg1"/>
                </a:solidFill>
              </a:rPr>
              <a:t>In resting human T-cells, the substitution rate correlated with a nucleosome score.</a:t>
            </a:r>
          </a:p>
        </p:txBody>
      </p:sp>
      <p:pic>
        <p:nvPicPr>
          <p:cNvPr id="6" name="Picture 6" descr="https://cgi.duke.edu/web/sciwriting/icon-check.png">
            <a:extLst>
              <a:ext uri="{FF2B5EF4-FFF2-40B4-BE49-F238E27FC236}">
                <a16:creationId xmlns:a16="http://schemas.microsoft.com/office/drawing/2014/main" id="{40055CAA-BB7E-F04C-A080-88A516AAD3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480" y="3851910"/>
            <a:ext cx="23812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5677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5590F-0B1D-A840-A10F-32BBA20354DA}"/>
              </a:ext>
            </a:extLst>
          </p:cNvPr>
          <p:cNvSpPr>
            <a:spLocks noGrp="1"/>
          </p:cNvSpPr>
          <p:nvPr>
            <p:ph type="title"/>
          </p:nvPr>
        </p:nvSpPr>
        <p:spPr>
          <a:xfrm>
            <a:off x="1141413" y="618518"/>
            <a:ext cx="9905998" cy="913102"/>
          </a:xfrm>
        </p:spPr>
        <p:txBody>
          <a:bodyPr/>
          <a:lstStyle/>
          <a:p>
            <a:r>
              <a:rPr lang="en-US" dirty="0"/>
              <a:t>Practice example 4</a:t>
            </a:r>
          </a:p>
        </p:txBody>
      </p:sp>
      <p:sp>
        <p:nvSpPr>
          <p:cNvPr id="3" name="Content Placeholder 2">
            <a:extLst>
              <a:ext uri="{FF2B5EF4-FFF2-40B4-BE49-F238E27FC236}">
                <a16:creationId xmlns:a16="http://schemas.microsoft.com/office/drawing/2014/main" id="{B00011DE-1BD4-6648-BF55-D428F823BFD7}"/>
              </a:ext>
            </a:extLst>
          </p:cNvPr>
          <p:cNvSpPr>
            <a:spLocks noGrp="1"/>
          </p:cNvSpPr>
          <p:nvPr>
            <p:ph idx="1"/>
          </p:nvPr>
        </p:nvSpPr>
        <p:spPr>
          <a:xfrm>
            <a:off x="880110" y="1417320"/>
            <a:ext cx="10287000" cy="2388871"/>
          </a:xfrm>
          <a:solidFill>
            <a:schemeClr val="accent2">
              <a:lumMod val="60000"/>
              <a:lumOff val="40000"/>
            </a:schemeClr>
          </a:solidFill>
        </p:spPr>
        <p:txBody>
          <a:bodyPr>
            <a:normAutofit fontScale="92500" lnSpcReduction="20000"/>
          </a:bodyPr>
          <a:lstStyle/>
          <a:p>
            <a:pPr marL="0" indent="0">
              <a:buNone/>
            </a:pPr>
            <a:r>
              <a:rPr lang="en-US" sz="3000" b="1" dirty="0">
                <a:solidFill>
                  <a:schemeClr val="bg1"/>
                </a:solidFill>
              </a:rPr>
              <a:t>The possibility</a:t>
            </a:r>
            <a:r>
              <a:rPr lang="en-US" sz="3000" dirty="0">
                <a:solidFill>
                  <a:schemeClr val="bg1"/>
                </a:solidFill>
              </a:rPr>
              <a:t> that some termini have a base composition different from that of DNA simply because they are the nearest neighbors of termini specifically recognized by the enzymes </a:t>
            </a:r>
            <a:r>
              <a:rPr lang="en-US" sz="3000" b="1" dirty="0">
                <a:solidFill>
                  <a:schemeClr val="bg1"/>
                </a:solidFill>
              </a:rPr>
              <a:t>can be checked </a:t>
            </a:r>
            <a:r>
              <a:rPr lang="en-US" sz="3000" dirty="0">
                <a:solidFill>
                  <a:schemeClr val="bg1"/>
                </a:solidFill>
              </a:rPr>
              <a:t>by comparing the experimental results with those expected from the nearest neighbor data.</a:t>
            </a:r>
            <a:endParaRPr lang="en-US" sz="3000" b="1" dirty="0">
              <a:solidFill>
                <a:schemeClr val="bg1"/>
              </a:solidFill>
            </a:endParaRPr>
          </a:p>
          <a:p>
            <a:pPr marL="0" indent="0">
              <a:buNone/>
            </a:pPr>
            <a:endParaRPr lang="en-US" sz="2800" dirty="0">
              <a:solidFill>
                <a:schemeClr val="bg1"/>
              </a:solidFill>
            </a:endParaRPr>
          </a:p>
        </p:txBody>
      </p:sp>
      <p:pic>
        <p:nvPicPr>
          <p:cNvPr id="4" name="Picture 2" descr="https://cgi.duke.edu/web/sciwriting/icon-x.png">
            <a:extLst>
              <a:ext uri="{FF2B5EF4-FFF2-40B4-BE49-F238E27FC236}">
                <a16:creationId xmlns:a16="http://schemas.microsoft.com/office/drawing/2014/main" id="{D33DD531-489B-EA43-9A30-E5F1090988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333" y="1531620"/>
            <a:ext cx="238125" cy="2381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EB1617DF-BACC-EB46-BBC5-82C0F00B8C2D}"/>
              </a:ext>
            </a:extLst>
          </p:cNvPr>
          <p:cNvSpPr txBox="1"/>
          <p:nvPr/>
        </p:nvSpPr>
        <p:spPr>
          <a:xfrm>
            <a:off x="880110" y="4194811"/>
            <a:ext cx="10367010" cy="2320289"/>
          </a:xfrm>
          <a:prstGeom prst="rect">
            <a:avLst/>
          </a:prstGeom>
          <a:solidFill>
            <a:schemeClr val="accent2">
              <a:lumMod val="60000"/>
              <a:lumOff val="40000"/>
            </a:schemeClr>
          </a:solidFill>
        </p:spPr>
        <p:txBody>
          <a:bodyPr wrap="square" rtlCol="0">
            <a:spAutoFit/>
          </a:bodyPr>
          <a:lstStyle/>
          <a:p>
            <a:r>
              <a:rPr lang="en-US" sz="2800" dirty="0">
                <a:solidFill>
                  <a:schemeClr val="bg1"/>
                </a:solidFill>
              </a:rPr>
              <a:t>If we compare the experimental results with those expected from the nearest neighbor data, we can </a:t>
            </a:r>
            <a:r>
              <a:rPr lang="en-US" sz="2800" b="1" dirty="0">
                <a:solidFill>
                  <a:schemeClr val="bg1"/>
                </a:solidFill>
              </a:rPr>
              <a:t>check </a:t>
            </a:r>
            <a:r>
              <a:rPr lang="en-US" sz="2800" dirty="0">
                <a:solidFill>
                  <a:schemeClr val="bg1"/>
                </a:solidFill>
              </a:rPr>
              <a:t>the </a:t>
            </a:r>
            <a:r>
              <a:rPr lang="en-US" sz="2800" b="1" dirty="0">
                <a:solidFill>
                  <a:schemeClr val="bg1"/>
                </a:solidFill>
              </a:rPr>
              <a:t>possibility</a:t>
            </a:r>
            <a:r>
              <a:rPr lang="en-US" sz="2800" dirty="0">
                <a:solidFill>
                  <a:schemeClr val="bg1"/>
                </a:solidFill>
              </a:rPr>
              <a:t> that some termini have a base composition different from that of DNA simply because they are the nearest neighbors of termini specifically recognized by the enzymes.</a:t>
            </a:r>
          </a:p>
        </p:txBody>
      </p:sp>
      <p:pic>
        <p:nvPicPr>
          <p:cNvPr id="7" name="Picture 6" descr="https://cgi.duke.edu/web/sciwriting/icon-check.png">
            <a:extLst>
              <a:ext uri="{FF2B5EF4-FFF2-40B4-BE49-F238E27FC236}">
                <a16:creationId xmlns:a16="http://schemas.microsoft.com/office/drawing/2014/main" id="{4B7CD708-A4D8-A545-8B76-B6BC89E733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333" y="4319475"/>
            <a:ext cx="23812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8823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7A5B0-2FB4-7F49-B122-C3BD055130B6}"/>
              </a:ext>
            </a:extLst>
          </p:cNvPr>
          <p:cNvSpPr>
            <a:spLocks noGrp="1"/>
          </p:cNvSpPr>
          <p:nvPr>
            <p:ph type="title"/>
          </p:nvPr>
        </p:nvSpPr>
        <p:spPr/>
        <p:txBody>
          <a:bodyPr/>
          <a:lstStyle/>
          <a:p>
            <a:r>
              <a:rPr lang="en-US" dirty="0"/>
              <a:t>Three principles </a:t>
            </a:r>
          </a:p>
        </p:txBody>
      </p:sp>
      <p:sp>
        <p:nvSpPr>
          <p:cNvPr id="3" name="Content Placeholder 2">
            <a:extLst>
              <a:ext uri="{FF2B5EF4-FFF2-40B4-BE49-F238E27FC236}">
                <a16:creationId xmlns:a16="http://schemas.microsoft.com/office/drawing/2014/main" id="{C512312A-46F6-EC49-BD9C-5CE1D752057E}"/>
              </a:ext>
            </a:extLst>
          </p:cNvPr>
          <p:cNvSpPr>
            <a:spLocks noGrp="1"/>
          </p:cNvSpPr>
          <p:nvPr>
            <p:ph idx="1"/>
          </p:nvPr>
        </p:nvSpPr>
        <p:spPr/>
        <p:txBody>
          <a:bodyPr/>
          <a:lstStyle/>
          <a:p>
            <a:pPr marL="971550" lvl="1" indent="-514350">
              <a:buFont typeface="+mj-lt"/>
              <a:buAutoNum type="arabicPeriod"/>
            </a:pPr>
            <a:r>
              <a:rPr lang="en-US" sz="2800" dirty="0"/>
              <a:t>Put actions in verbs</a:t>
            </a:r>
          </a:p>
          <a:p>
            <a:pPr marL="971550" lvl="1" indent="-514350">
              <a:buFont typeface="+mj-lt"/>
              <a:buAutoNum type="arabicPeriod"/>
            </a:pPr>
            <a:r>
              <a:rPr lang="en-US" sz="2800" dirty="0"/>
              <a:t>Put characters in subjects</a:t>
            </a:r>
          </a:p>
          <a:p>
            <a:pPr marL="971550" lvl="1" indent="-514350">
              <a:buFont typeface="+mj-lt"/>
              <a:buAutoNum type="arabicPeriod"/>
            </a:pPr>
            <a:r>
              <a:rPr lang="en-US" sz="2800" dirty="0"/>
              <a:t>Keep subjects near verbs</a:t>
            </a:r>
          </a:p>
          <a:p>
            <a:endParaRPr lang="en-US" dirty="0"/>
          </a:p>
        </p:txBody>
      </p:sp>
    </p:spTree>
    <p:extLst>
      <p:ext uri="{BB962C8B-B14F-4D97-AF65-F5344CB8AC3E}">
        <p14:creationId xmlns:p14="http://schemas.microsoft.com/office/powerpoint/2010/main" val="1527504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18518"/>
            <a:ext cx="9905999" cy="1188767"/>
          </a:xfrm>
        </p:spPr>
        <p:txBody>
          <a:bodyPr/>
          <a:lstStyle/>
          <a:p>
            <a:r>
              <a:rPr lang="en-US" b="1" dirty="0"/>
              <a:t>Principle 1: Put actions in verbs</a:t>
            </a:r>
            <a:br>
              <a:rPr lang="en-US" b="1" dirty="0"/>
            </a:br>
            <a:endParaRPr lang="en-US" dirty="0"/>
          </a:p>
        </p:txBody>
      </p:sp>
      <p:sp>
        <p:nvSpPr>
          <p:cNvPr id="3" name="Content Placeholder 2"/>
          <p:cNvSpPr>
            <a:spLocks noGrp="1"/>
          </p:cNvSpPr>
          <p:nvPr>
            <p:ph idx="1"/>
          </p:nvPr>
        </p:nvSpPr>
        <p:spPr>
          <a:xfrm>
            <a:off x="1141412" y="1667436"/>
            <a:ext cx="9905999" cy="4123766"/>
          </a:xfrm>
        </p:spPr>
        <p:txBody>
          <a:bodyPr>
            <a:normAutofit lnSpcReduction="10000"/>
          </a:bodyPr>
          <a:lstStyle/>
          <a:p>
            <a:r>
              <a:rPr lang="en-US" sz="3000" dirty="0"/>
              <a:t>Verbs are </a:t>
            </a:r>
            <a:r>
              <a:rPr lang="en-US" sz="3000" i="1" dirty="0"/>
              <a:t>action words</a:t>
            </a:r>
            <a:r>
              <a:rPr lang="en-US" sz="3000" dirty="0"/>
              <a:t>: they describe motion, like to </a:t>
            </a:r>
            <a:r>
              <a:rPr lang="en-US" sz="3000" i="1" dirty="0"/>
              <a:t>explore</a:t>
            </a:r>
            <a:r>
              <a:rPr lang="en-US" sz="3000" dirty="0"/>
              <a:t>, to </a:t>
            </a:r>
            <a:r>
              <a:rPr lang="en-US" sz="3000" i="1" dirty="0"/>
              <a:t>examine</a:t>
            </a:r>
            <a:r>
              <a:rPr lang="en-US" sz="3000" dirty="0"/>
              <a:t>, or to </a:t>
            </a:r>
            <a:r>
              <a:rPr lang="en-US" sz="3000" i="1" dirty="0"/>
              <a:t>observe</a:t>
            </a:r>
            <a:r>
              <a:rPr lang="en-US" sz="3000" dirty="0"/>
              <a:t>. </a:t>
            </a:r>
          </a:p>
          <a:p>
            <a:r>
              <a:rPr lang="en-US" sz="3000" dirty="0"/>
              <a:t>Verbs can be turned into nouns, which changes the word from an </a:t>
            </a:r>
            <a:r>
              <a:rPr lang="en-US" sz="3000" i="1" dirty="0"/>
              <a:t>action</a:t>
            </a:r>
            <a:r>
              <a:rPr lang="en-US" sz="3000" dirty="0"/>
              <a:t> to a </a:t>
            </a:r>
            <a:r>
              <a:rPr lang="en-US" sz="3000" i="1" dirty="0"/>
              <a:t>thing</a:t>
            </a:r>
            <a:r>
              <a:rPr lang="en-US" sz="3000" dirty="0"/>
              <a:t>.</a:t>
            </a:r>
          </a:p>
          <a:p>
            <a:r>
              <a:rPr lang="en-US" sz="3000" dirty="0"/>
              <a:t>A noun that is formed from a verb like this is called a </a:t>
            </a:r>
            <a:r>
              <a:rPr lang="en-US" sz="3000" i="1" dirty="0">
                <a:solidFill>
                  <a:srgbClr val="C00000"/>
                </a:solidFill>
              </a:rPr>
              <a:t>nominalization</a:t>
            </a:r>
            <a:r>
              <a:rPr lang="en-US" sz="3000" dirty="0">
                <a:solidFill>
                  <a:srgbClr val="C00000"/>
                </a:solidFill>
              </a:rPr>
              <a:t>.</a:t>
            </a:r>
            <a:r>
              <a:rPr lang="en-US" sz="3000" dirty="0"/>
              <a:t> Nominalizations are nouns that contain a hidden action.</a:t>
            </a:r>
          </a:p>
          <a:p>
            <a:endParaRPr lang="en-US" dirty="0"/>
          </a:p>
        </p:txBody>
      </p:sp>
    </p:spTree>
    <p:extLst>
      <p:ext uri="{BB962C8B-B14F-4D97-AF65-F5344CB8AC3E}">
        <p14:creationId xmlns:p14="http://schemas.microsoft.com/office/powerpoint/2010/main" val="929835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874059"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t>EXAMPLES</a:t>
            </a:r>
            <a:r>
              <a:rPr lang="en-US" sz="2800" b="1" dirty="0"/>
              <a:t> OF SCEINTIFIC VERBS AND THEIR NOMINALIZATIONS</a:t>
            </a:r>
            <a:endParaRPr lang="en-US" sz="2800" b="1" dirty="0">
              <a:latin typeface="+mn-lt"/>
            </a:endParaRPr>
          </a:p>
        </p:txBody>
      </p:sp>
      <p:graphicFrame>
        <p:nvGraphicFramePr>
          <p:cNvPr id="9" name="Content Placeholder 8">
            <a:extLst>
              <a:ext uri="{FF2B5EF4-FFF2-40B4-BE49-F238E27FC236}">
                <a16:creationId xmlns:a16="http://schemas.microsoft.com/office/drawing/2014/main" id="{0F34049C-8D19-A944-ACB0-95E732A0E9EB}"/>
              </a:ext>
            </a:extLst>
          </p:cNvPr>
          <p:cNvGraphicFramePr>
            <a:graphicFrameLocks noGrp="1"/>
          </p:cNvGraphicFramePr>
          <p:nvPr>
            <p:ph idx="1"/>
            <p:extLst>
              <p:ext uri="{D42A27DB-BD31-4B8C-83A1-F6EECF244321}">
                <p14:modId xmlns:p14="http://schemas.microsoft.com/office/powerpoint/2010/main" val="1115193245"/>
              </p:ext>
            </p:extLst>
          </p:nvPr>
        </p:nvGraphicFramePr>
        <p:xfrm>
          <a:off x="2118918" y="1635162"/>
          <a:ext cx="7283266" cy="4145280"/>
        </p:xfrm>
        <a:graphic>
          <a:graphicData uri="http://schemas.openxmlformats.org/drawingml/2006/table">
            <a:tbl>
              <a:tblPr firstRow="1" bandRow="1">
                <a:tableStyleId>{5C22544A-7EE6-4342-B048-85BDC9FD1C3A}</a:tableStyleId>
              </a:tblPr>
              <a:tblGrid>
                <a:gridCol w="3641633">
                  <a:extLst>
                    <a:ext uri="{9D8B030D-6E8A-4147-A177-3AD203B41FA5}">
                      <a16:colId xmlns:a16="http://schemas.microsoft.com/office/drawing/2014/main" val="4076702897"/>
                    </a:ext>
                  </a:extLst>
                </a:gridCol>
                <a:gridCol w="3641633">
                  <a:extLst>
                    <a:ext uri="{9D8B030D-6E8A-4147-A177-3AD203B41FA5}">
                      <a16:colId xmlns:a16="http://schemas.microsoft.com/office/drawing/2014/main" val="2368100237"/>
                    </a:ext>
                  </a:extLst>
                </a:gridCol>
              </a:tblGrid>
              <a:tr h="512333">
                <a:tc>
                  <a:txBody>
                    <a:bodyPr/>
                    <a:lstStyle/>
                    <a:p>
                      <a:r>
                        <a:rPr lang="en-US" sz="2800" dirty="0"/>
                        <a:t>Action</a:t>
                      </a:r>
                    </a:p>
                  </a:txBody>
                  <a:tcPr/>
                </a:tc>
                <a:tc>
                  <a:txBody>
                    <a:bodyPr/>
                    <a:lstStyle/>
                    <a:p>
                      <a:r>
                        <a:rPr lang="en-US" sz="2800" dirty="0"/>
                        <a:t>Nominalization</a:t>
                      </a:r>
                    </a:p>
                  </a:txBody>
                  <a:tcPr/>
                </a:tc>
                <a:extLst>
                  <a:ext uri="{0D108BD9-81ED-4DB2-BD59-A6C34878D82A}">
                    <a16:rowId xmlns:a16="http://schemas.microsoft.com/office/drawing/2014/main" val="2225995033"/>
                  </a:ext>
                </a:extLst>
              </a:tr>
              <a:tr h="512333">
                <a:tc>
                  <a:txBody>
                    <a:bodyPr/>
                    <a:lstStyle/>
                    <a:p>
                      <a:r>
                        <a:rPr lang="en-US" sz="2800" dirty="0"/>
                        <a:t>To regulate</a:t>
                      </a:r>
                    </a:p>
                  </a:txBody>
                  <a:tcPr/>
                </a:tc>
                <a:tc>
                  <a:txBody>
                    <a:bodyPr/>
                    <a:lstStyle/>
                    <a:p>
                      <a:r>
                        <a:rPr lang="en-US" sz="2800" dirty="0"/>
                        <a:t>regulation</a:t>
                      </a:r>
                    </a:p>
                  </a:txBody>
                  <a:tcPr/>
                </a:tc>
                <a:extLst>
                  <a:ext uri="{0D108BD9-81ED-4DB2-BD59-A6C34878D82A}">
                    <a16:rowId xmlns:a16="http://schemas.microsoft.com/office/drawing/2014/main" val="725160619"/>
                  </a:ext>
                </a:extLst>
              </a:tr>
              <a:tr h="512333">
                <a:tc>
                  <a:txBody>
                    <a:bodyPr/>
                    <a:lstStyle/>
                    <a:p>
                      <a:r>
                        <a:rPr lang="en-US" sz="2800" dirty="0"/>
                        <a:t>To analyze</a:t>
                      </a:r>
                    </a:p>
                  </a:txBody>
                  <a:tcPr/>
                </a:tc>
                <a:tc>
                  <a:txBody>
                    <a:bodyPr/>
                    <a:lstStyle/>
                    <a:p>
                      <a:r>
                        <a:rPr lang="en-US" sz="2800" dirty="0"/>
                        <a:t>analysis</a:t>
                      </a:r>
                    </a:p>
                  </a:txBody>
                  <a:tcPr/>
                </a:tc>
                <a:extLst>
                  <a:ext uri="{0D108BD9-81ED-4DB2-BD59-A6C34878D82A}">
                    <a16:rowId xmlns:a16="http://schemas.microsoft.com/office/drawing/2014/main" val="2149657440"/>
                  </a:ext>
                </a:extLst>
              </a:tr>
              <a:tr h="512333">
                <a:tc>
                  <a:txBody>
                    <a:bodyPr/>
                    <a:lstStyle/>
                    <a:p>
                      <a:r>
                        <a:rPr lang="en-US" sz="2800" dirty="0"/>
                        <a:t>To occur</a:t>
                      </a:r>
                    </a:p>
                  </a:txBody>
                  <a:tcPr/>
                </a:tc>
                <a:tc>
                  <a:txBody>
                    <a:bodyPr/>
                    <a:lstStyle/>
                    <a:p>
                      <a:r>
                        <a:rPr lang="en-US" sz="2800" dirty="0"/>
                        <a:t>occurrence</a:t>
                      </a:r>
                    </a:p>
                  </a:txBody>
                  <a:tcPr/>
                </a:tc>
                <a:extLst>
                  <a:ext uri="{0D108BD9-81ED-4DB2-BD59-A6C34878D82A}">
                    <a16:rowId xmlns:a16="http://schemas.microsoft.com/office/drawing/2014/main" val="2924112148"/>
                  </a:ext>
                </a:extLst>
              </a:tr>
              <a:tr h="512333">
                <a:tc>
                  <a:txBody>
                    <a:bodyPr/>
                    <a:lstStyle/>
                    <a:p>
                      <a:r>
                        <a:rPr lang="en-US" sz="2800" dirty="0"/>
                        <a:t>To understand</a:t>
                      </a:r>
                    </a:p>
                  </a:txBody>
                  <a:tcPr/>
                </a:tc>
                <a:tc>
                  <a:txBody>
                    <a:bodyPr/>
                    <a:lstStyle/>
                    <a:p>
                      <a:r>
                        <a:rPr lang="en-US" sz="2800" dirty="0"/>
                        <a:t>understanding</a:t>
                      </a:r>
                    </a:p>
                  </a:txBody>
                  <a:tcPr/>
                </a:tc>
                <a:extLst>
                  <a:ext uri="{0D108BD9-81ED-4DB2-BD59-A6C34878D82A}">
                    <a16:rowId xmlns:a16="http://schemas.microsoft.com/office/drawing/2014/main" val="1945969058"/>
                  </a:ext>
                </a:extLst>
              </a:tr>
              <a:tr h="512333">
                <a:tc>
                  <a:txBody>
                    <a:bodyPr/>
                    <a:lstStyle/>
                    <a:p>
                      <a:r>
                        <a:rPr lang="en-US" sz="2800" dirty="0"/>
                        <a:t>To investigate</a:t>
                      </a:r>
                    </a:p>
                  </a:txBody>
                  <a:tcPr/>
                </a:tc>
                <a:tc>
                  <a:txBody>
                    <a:bodyPr/>
                    <a:lstStyle/>
                    <a:p>
                      <a:r>
                        <a:rPr lang="en-US" sz="2800" dirty="0"/>
                        <a:t>investigation</a:t>
                      </a:r>
                    </a:p>
                  </a:txBody>
                  <a:tcPr/>
                </a:tc>
                <a:extLst>
                  <a:ext uri="{0D108BD9-81ED-4DB2-BD59-A6C34878D82A}">
                    <a16:rowId xmlns:a16="http://schemas.microsoft.com/office/drawing/2014/main" val="2631414928"/>
                  </a:ext>
                </a:extLst>
              </a:tr>
              <a:tr h="512333">
                <a:tc>
                  <a:txBody>
                    <a:bodyPr/>
                    <a:lstStyle/>
                    <a:p>
                      <a:r>
                        <a:rPr lang="en-US" sz="2800" dirty="0"/>
                        <a:t>To delineate</a:t>
                      </a:r>
                    </a:p>
                  </a:txBody>
                  <a:tcPr/>
                </a:tc>
                <a:tc>
                  <a:txBody>
                    <a:bodyPr/>
                    <a:lstStyle/>
                    <a:p>
                      <a:r>
                        <a:rPr lang="en-US" sz="2800" dirty="0"/>
                        <a:t>delineation </a:t>
                      </a:r>
                    </a:p>
                  </a:txBody>
                  <a:tcPr/>
                </a:tc>
                <a:extLst>
                  <a:ext uri="{0D108BD9-81ED-4DB2-BD59-A6C34878D82A}">
                    <a16:rowId xmlns:a16="http://schemas.microsoft.com/office/drawing/2014/main" val="1030729655"/>
                  </a:ext>
                </a:extLst>
              </a:tr>
              <a:tr h="512333">
                <a:tc>
                  <a:txBody>
                    <a:bodyPr/>
                    <a:lstStyle/>
                    <a:p>
                      <a:r>
                        <a:rPr lang="en-US" sz="2800" dirty="0"/>
                        <a:t>To perform</a:t>
                      </a:r>
                    </a:p>
                  </a:txBody>
                  <a:tcPr/>
                </a:tc>
                <a:tc>
                  <a:txBody>
                    <a:bodyPr/>
                    <a:lstStyle/>
                    <a:p>
                      <a:r>
                        <a:rPr lang="en-US" sz="2800" dirty="0"/>
                        <a:t>performance </a:t>
                      </a:r>
                    </a:p>
                  </a:txBody>
                  <a:tcPr/>
                </a:tc>
                <a:extLst>
                  <a:ext uri="{0D108BD9-81ED-4DB2-BD59-A6C34878D82A}">
                    <a16:rowId xmlns:a16="http://schemas.microsoft.com/office/drawing/2014/main" val="980098290"/>
                  </a:ext>
                </a:extLst>
              </a:tr>
            </a:tbl>
          </a:graphicData>
        </a:graphic>
      </p:graphicFrame>
    </p:spTree>
    <p:extLst>
      <p:ext uri="{BB962C8B-B14F-4D97-AF65-F5344CB8AC3E}">
        <p14:creationId xmlns:p14="http://schemas.microsoft.com/office/powerpoint/2010/main" val="1098946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DD8E7-F9D5-5D43-8186-3E776FBEFAB9}"/>
              </a:ext>
            </a:extLst>
          </p:cNvPr>
          <p:cNvSpPr>
            <a:spLocks noGrp="1"/>
          </p:cNvSpPr>
          <p:nvPr>
            <p:ph type="title"/>
          </p:nvPr>
        </p:nvSpPr>
        <p:spPr>
          <a:xfrm>
            <a:off x="1141412" y="618518"/>
            <a:ext cx="9905999" cy="995129"/>
          </a:xfrm>
        </p:spPr>
        <p:txBody>
          <a:bodyPr/>
          <a:lstStyle/>
          <a:p>
            <a:r>
              <a:rPr lang="en-US" dirty="0"/>
              <a:t>COMMENTS ON NOMINALIZATION</a:t>
            </a:r>
          </a:p>
        </p:txBody>
      </p:sp>
      <p:sp>
        <p:nvSpPr>
          <p:cNvPr id="4" name="Title 1">
            <a:extLst>
              <a:ext uri="{FF2B5EF4-FFF2-40B4-BE49-F238E27FC236}">
                <a16:creationId xmlns:a16="http://schemas.microsoft.com/office/drawing/2014/main" id="{FA9C24BD-BBBA-8242-8EA4-CFF704551B3E}"/>
              </a:ext>
            </a:extLst>
          </p:cNvPr>
          <p:cNvSpPr txBox="1">
            <a:spLocks noGrp="1"/>
          </p:cNvSpPr>
          <p:nvPr>
            <p:ph idx="1"/>
          </p:nvPr>
        </p:nvSpPr>
        <p:spPr>
          <a:xfrm>
            <a:off x="1141412" y="1699708"/>
            <a:ext cx="9905999" cy="40914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57200" indent="-457200">
              <a:buFont typeface="Arial" charset="0"/>
              <a:buChar char="•"/>
            </a:pPr>
            <a:r>
              <a:rPr lang="en-US" sz="2800" dirty="0">
                <a:latin typeface="+mn-lt"/>
              </a:rPr>
              <a:t>There is nothing wrong with nominalizations, but many scientific writers misuse them by using abstract nouns to convey action. </a:t>
            </a:r>
          </a:p>
          <a:p>
            <a:pPr marL="457200" indent="-457200">
              <a:buFont typeface="Arial" charset="0"/>
              <a:buChar char="•"/>
            </a:pPr>
            <a:endParaRPr lang="en-US" sz="2800" dirty="0">
              <a:latin typeface="+mn-lt"/>
            </a:endParaRPr>
          </a:p>
          <a:p>
            <a:pPr marL="457200" indent="-457200">
              <a:buFont typeface="Arial" charset="0"/>
              <a:buChar char="•"/>
            </a:pPr>
            <a:r>
              <a:rPr lang="en-US" sz="2800" dirty="0">
                <a:latin typeface="+mn-lt"/>
              </a:rPr>
              <a:t>This creates a disconnect between </a:t>
            </a:r>
            <a:r>
              <a:rPr lang="en-US" sz="2800" i="1" dirty="0">
                <a:latin typeface="+mn-lt"/>
              </a:rPr>
              <a:t>structure</a:t>
            </a:r>
            <a:r>
              <a:rPr lang="en-US" sz="2800" dirty="0">
                <a:latin typeface="+mn-lt"/>
              </a:rPr>
              <a:t> and </a:t>
            </a:r>
            <a:r>
              <a:rPr lang="en-US" sz="2800" i="1" dirty="0">
                <a:latin typeface="+mn-lt"/>
              </a:rPr>
              <a:t>meaning</a:t>
            </a:r>
            <a:r>
              <a:rPr lang="en-US" sz="2800" dirty="0">
                <a:latin typeface="+mn-lt"/>
              </a:rPr>
              <a:t> — the intended action is no longer found in the verb.</a:t>
            </a:r>
          </a:p>
          <a:p>
            <a:pPr marL="457200" indent="-457200">
              <a:buFont typeface="Arial" charset="0"/>
              <a:buChar char="•"/>
            </a:pPr>
            <a:endParaRPr lang="en-US" sz="2800" dirty="0">
              <a:latin typeface="+mn-lt"/>
            </a:endParaRPr>
          </a:p>
          <a:p>
            <a:pPr marL="457200" indent="-457200">
              <a:buFont typeface="Arial" charset="0"/>
              <a:buChar char="•"/>
            </a:pPr>
            <a:r>
              <a:rPr lang="en-US" sz="2800" dirty="0">
                <a:solidFill>
                  <a:srgbClr val="C00000"/>
                </a:solidFill>
                <a:latin typeface="+mn-lt"/>
              </a:rPr>
              <a:t>Most readers expect the main action of a clause to be found in a verb.</a:t>
            </a:r>
          </a:p>
        </p:txBody>
      </p:sp>
    </p:spTree>
    <p:extLst>
      <p:ext uri="{BB962C8B-B14F-4D97-AF65-F5344CB8AC3E}">
        <p14:creationId xmlns:p14="http://schemas.microsoft.com/office/powerpoint/2010/main" val="3304309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41BBA-B17D-4445-86BA-C8EC6F723760}"/>
              </a:ext>
            </a:extLst>
          </p:cNvPr>
          <p:cNvSpPr>
            <a:spLocks noGrp="1"/>
          </p:cNvSpPr>
          <p:nvPr>
            <p:ph type="title"/>
          </p:nvPr>
        </p:nvSpPr>
        <p:spPr>
          <a:xfrm>
            <a:off x="1141412" y="618518"/>
            <a:ext cx="9905999" cy="1091948"/>
          </a:xfrm>
        </p:spPr>
        <p:txBody>
          <a:bodyPr/>
          <a:lstStyle/>
          <a:p>
            <a:r>
              <a:rPr lang="en-US" dirty="0"/>
              <a:t>Comparison</a:t>
            </a:r>
          </a:p>
        </p:txBody>
      </p:sp>
      <p:graphicFrame>
        <p:nvGraphicFramePr>
          <p:cNvPr id="4" name="Content Placeholder 3">
            <a:extLst>
              <a:ext uri="{FF2B5EF4-FFF2-40B4-BE49-F238E27FC236}">
                <a16:creationId xmlns:a16="http://schemas.microsoft.com/office/drawing/2014/main" id="{BCB39DC9-020D-C142-89D5-EB1D17D368B3}"/>
              </a:ext>
            </a:extLst>
          </p:cNvPr>
          <p:cNvGraphicFramePr>
            <a:graphicFrameLocks noGrp="1"/>
          </p:cNvGraphicFramePr>
          <p:nvPr>
            <p:ph idx="1"/>
            <p:extLst>
              <p:ext uri="{D42A27DB-BD31-4B8C-83A1-F6EECF244321}">
                <p14:modId xmlns:p14="http://schemas.microsoft.com/office/powerpoint/2010/main" val="3470292240"/>
              </p:ext>
            </p:extLst>
          </p:nvPr>
        </p:nvGraphicFramePr>
        <p:xfrm>
          <a:off x="1212351" y="1895132"/>
          <a:ext cx="9716727" cy="1554480"/>
        </p:xfrm>
        <a:graphic>
          <a:graphicData uri="http://schemas.openxmlformats.org/drawingml/2006/table">
            <a:tbl>
              <a:tblPr firstRow="1" bandRow="1">
                <a:tableStyleId>{9DCAF9ED-07DC-4A11-8D7F-57B35C25682E}</a:tableStyleId>
              </a:tblPr>
              <a:tblGrid>
                <a:gridCol w="6124364">
                  <a:extLst>
                    <a:ext uri="{9D8B030D-6E8A-4147-A177-3AD203B41FA5}">
                      <a16:colId xmlns:a16="http://schemas.microsoft.com/office/drawing/2014/main" val="3210787452"/>
                    </a:ext>
                  </a:extLst>
                </a:gridCol>
                <a:gridCol w="3592363">
                  <a:extLst>
                    <a:ext uri="{9D8B030D-6E8A-4147-A177-3AD203B41FA5}">
                      <a16:colId xmlns:a16="http://schemas.microsoft.com/office/drawing/2014/main" val="561147226"/>
                    </a:ext>
                  </a:extLst>
                </a:gridCol>
              </a:tblGrid>
              <a:tr h="462579">
                <a:tc>
                  <a:txBody>
                    <a:bodyPr/>
                    <a:lstStyle/>
                    <a:p>
                      <a:r>
                        <a:rPr lang="en-US" sz="2800" dirty="0"/>
                        <a:t>Sentence</a:t>
                      </a:r>
                    </a:p>
                  </a:txBody>
                  <a:tcPr>
                    <a:lnR w="12700" cap="flat" cmpd="sng" algn="ctr">
                      <a:solidFill>
                        <a:srgbClr val="FF0000"/>
                      </a:solidFill>
                      <a:prstDash val="solid"/>
                      <a:round/>
                      <a:headEnd type="none" w="med" len="med"/>
                      <a:tailEnd type="none" w="med" len="med"/>
                    </a:lnR>
                  </a:tcPr>
                </a:tc>
                <a:tc>
                  <a:txBody>
                    <a:bodyPr/>
                    <a:lstStyle/>
                    <a:p>
                      <a:r>
                        <a:rPr lang="en-US" sz="2800" dirty="0"/>
                        <a:t>Action</a:t>
                      </a:r>
                    </a:p>
                  </a:txBody>
                  <a:tcPr>
                    <a:lnL w="12700" cap="flat" cmpd="sng" algn="ctr">
                      <a:solidFill>
                        <a:srgbClr val="FF0000"/>
                      </a:solidFill>
                      <a:prstDash val="solid"/>
                      <a:round/>
                      <a:headEnd type="none" w="med" len="med"/>
                      <a:tailEnd type="none" w="med" len="med"/>
                    </a:lnL>
                  </a:tcPr>
                </a:tc>
                <a:extLst>
                  <a:ext uri="{0D108BD9-81ED-4DB2-BD59-A6C34878D82A}">
                    <a16:rowId xmlns:a16="http://schemas.microsoft.com/office/drawing/2014/main" val="1253093011"/>
                  </a:ext>
                </a:extLst>
              </a:tr>
              <a:tr h="294370">
                <a:tc>
                  <a:txBody>
                    <a:bodyPr/>
                    <a:lstStyle/>
                    <a:p>
                      <a:r>
                        <a:rPr lang="en-US" sz="2800" dirty="0"/>
                        <a:t>We performed an analysis on the data.</a:t>
                      </a:r>
                    </a:p>
                  </a:txBody>
                  <a:tcPr>
                    <a:lnR w="12700" cap="flat" cmpd="sng" algn="ctr">
                      <a:solidFill>
                        <a:srgbClr val="FF0000"/>
                      </a:solidFill>
                      <a:prstDash val="solid"/>
                      <a:round/>
                      <a:headEnd type="none" w="med" len="med"/>
                      <a:tailEnd type="none" w="med" len="med"/>
                    </a:lnR>
                  </a:tcPr>
                </a:tc>
                <a:tc>
                  <a:txBody>
                    <a:bodyPr/>
                    <a:lstStyle/>
                    <a:p>
                      <a:r>
                        <a:rPr lang="en-US" sz="2800" dirty="0"/>
                        <a:t>nominalization</a:t>
                      </a:r>
                    </a:p>
                  </a:txBody>
                  <a:tcPr>
                    <a:lnL w="12700" cap="flat" cmpd="sng" algn="ctr">
                      <a:solidFill>
                        <a:srgbClr val="FF0000"/>
                      </a:solidFill>
                      <a:prstDash val="solid"/>
                      <a:round/>
                      <a:headEnd type="none" w="med" len="med"/>
                      <a:tailEnd type="none" w="med" len="med"/>
                    </a:lnL>
                  </a:tcPr>
                </a:tc>
                <a:extLst>
                  <a:ext uri="{0D108BD9-81ED-4DB2-BD59-A6C34878D82A}">
                    <a16:rowId xmlns:a16="http://schemas.microsoft.com/office/drawing/2014/main" val="1055655945"/>
                  </a:ext>
                </a:extLst>
              </a:tr>
              <a:tr h="260734">
                <a:tc>
                  <a:txBody>
                    <a:bodyPr/>
                    <a:lstStyle/>
                    <a:p>
                      <a:r>
                        <a:rPr lang="en-US" sz="2800" dirty="0"/>
                        <a:t>We </a:t>
                      </a:r>
                      <a:r>
                        <a:rPr lang="en-US" sz="2800" dirty="0">
                          <a:solidFill>
                            <a:srgbClr val="FF0000"/>
                          </a:solidFill>
                        </a:rPr>
                        <a:t>analyzed</a:t>
                      </a:r>
                      <a:r>
                        <a:rPr lang="en-US" sz="2800" dirty="0"/>
                        <a:t> the data.</a:t>
                      </a:r>
                    </a:p>
                  </a:txBody>
                  <a:tcPr>
                    <a:lnR w="12700" cap="flat" cmpd="sng" algn="ctr">
                      <a:solidFill>
                        <a:srgbClr val="FF0000"/>
                      </a:solidFill>
                      <a:prstDash val="solid"/>
                      <a:round/>
                      <a:headEnd type="none" w="med" len="med"/>
                      <a:tailEnd type="none" w="med" len="med"/>
                    </a:lnR>
                  </a:tcPr>
                </a:tc>
                <a:tc>
                  <a:txBody>
                    <a:bodyPr/>
                    <a:lstStyle/>
                    <a:p>
                      <a:r>
                        <a:rPr lang="en-US" sz="2800" dirty="0"/>
                        <a:t>verb</a:t>
                      </a:r>
                    </a:p>
                  </a:txBody>
                  <a:tcPr>
                    <a:lnL w="12700" cap="flat" cmpd="sng" algn="ctr">
                      <a:solidFill>
                        <a:srgbClr val="FF0000"/>
                      </a:solidFill>
                      <a:prstDash val="solid"/>
                      <a:round/>
                      <a:headEnd type="none" w="med" len="med"/>
                      <a:tailEnd type="none" w="med" len="med"/>
                    </a:lnL>
                  </a:tcPr>
                </a:tc>
                <a:extLst>
                  <a:ext uri="{0D108BD9-81ED-4DB2-BD59-A6C34878D82A}">
                    <a16:rowId xmlns:a16="http://schemas.microsoft.com/office/drawing/2014/main" val="3621081479"/>
                  </a:ext>
                </a:extLst>
              </a:tr>
            </a:tbl>
          </a:graphicData>
        </a:graphic>
      </p:graphicFrame>
      <p:sp>
        <p:nvSpPr>
          <p:cNvPr id="6" name="Rectangle 5">
            <a:extLst>
              <a:ext uri="{FF2B5EF4-FFF2-40B4-BE49-F238E27FC236}">
                <a16:creationId xmlns:a16="http://schemas.microsoft.com/office/drawing/2014/main" id="{72E576D3-4A55-EA4B-BE6A-F113E33F2493}"/>
              </a:ext>
            </a:extLst>
          </p:cNvPr>
          <p:cNvSpPr/>
          <p:nvPr/>
        </p:nvSpPr>
        <p:spPr>
          <a:xfrm>
            <a:off x="1141412" y="4068177"/>
            <a:ext cx="9905999" cy="1815882"/>
          </a:xfrm>
          <a:prstGeom prst="rect">
            <a:avLst/>
          </a:prstGeom>
        </p:spPr>
        <p:txBody>
          <a:bodyPr wrap="square">
            <a:spAutoFit/>
          </a:bodyPr>
          <a:lstStyle/>
          <a:p>
            <a:pPr marL="285750" indent="-285750">
              <a:lnSpc>
                <a:spcPct val="100000"/>
              </a:lnSpc>
              <a:spcBef>
                <a:spcPts val="0"/>
              </a:spcBef>
              <a:buFont typeface="Arial" panose="020B0604020202020204" pitchFamily="34" charset="0"/>
              <a:buChar char="•"/>
            </a:pPr>
            <a:r>
              <a:rPr lang="en-US" sz="2800" dirty="0"/>
              <a:t>In the first example, the verb is </a:t>
            </a:r>
            <a:r>
              <a:rPr lang="en-US" sz="2800" i="1" dirty="0">
                <a:solidFill>
                  <a:srgbClr val="FF0000"/>
                </a:solidFill>
              </a:rPr>
              <a:t>to perform</a:t>
            </a:r>
            <a:r>
              <a:rPr lang="en-US" sz="2800" dirty="0"/>
              <a:t>, but the intended action is probably </a:t>
            </a:r>
            <a:r>
              <a:rPr lang="en-US" sz="2800" i="1" dirty="0">
                <a:solidFill>
                  <a:srgbClr val="FF0000"/>
                </a:solidFill>
              </a:rPr>
              <a:t>to analyze</a:t>
            </a:r>
            <a:r>
              <a:rPr lang="en-US" sz="2800" dirty="0"/>
              <a:t> (hidden in the nominalization </a:t>
            </a:r>
            <a:r>
              <a:rPr lang="en-US" sz="2800" i="1" dirty="0"/>
              <a:t>analysis</a:t>
            </a:r>
            <a:r>
              <a:rPr lang="en-US" sz="2800" dirty="0"/>
              <a:t>). </a:t>
            </a:r>
          </a:p>
          <a:p>
            <a:pPr>
              <a:lnSpc>
                <a:spcPct val="100000"/>
              </a:lnSpc>
              <a:spcBef>
                <a:spcPts val="0"/>
              </a:spcBef>
            </a:pPr>
            <a:endParaRPr lang="en-US" sz="2800" dirty="0"/>
          </a:p>
          <a:p>
            <a:pPr marL="285750" indent="-285750">
              <a:lnSpc>
                <a:spcPct val="100000"/>
              </a:lnSpc>
              <a:spcBef>
                <a:spcPts val="0"/>
              </a:spcBef>
              <a:buFont typeface="Arial" panose="020B0604020202020204" pitchFamily="34" charset="0"/>
              <a:buChar char="•"/>
            </a:pPr>
            <a:r>
              <a:rPr lang="en-US" sz="2800" dirty="0"/>
              <a:t>The reader of the second clearly understands the action. </a:t>
            </a:r>
          </a:p>
        </p:txBody>
      </p:sp>
    </p:spTree>
    <p:extLst>
      <p:ext uri="{BB962C8B-B14F-4D97-AF65-F5344CB8AC3E}">
        <p14:creationId xmlns:p14="http://schemas.microsoft.com/office/powerpoint/2010/main" val="722740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FE541-CBFF-BA46-A074-3411E8BB8F80}"/>
              </a:ext>
            </a:extLst>
          </p:cNvPr>
          <p:cNvSpPr>
            <a:spLocks noGrp="1"/>
          </p:cNvSpPr>
          <p:nvPr>
            <p:ph type="title"/>
          </p:nvPr>
        </p:nvSpPr>
        <p:spPr>
          <a:xfrm>
            <a:off x="1141411" y="435638"/>
            <a:ext cx="9905999" cy="1124221"/>
          </a:xfrm>
        </p:spPr>
        <p:txBody>
          <a:bodyPr/>
          <a:lstStyle/>
          <a:p>
            <a:r>
              <a:rPr lang="en-US" dirty="0"/>
              <a:t>When nominalizations are useful</a:t>
            </a:r>
          </a:p>
        </p:txBody>
      </p:sp>
      <p:sp>
        <p:nvSpPr>
          <p:cNvPr id="3" name="Content Placeholder 2">
            <a:extLst>
              <a:ext uri="{FF2B5EF4-FFF2-40B4-BE49-F238E27FC236}">
                <a16:creationId xmlns:a16="http://schemas.microsoft.com/office/drawing/2014/main" id="{DE32C5CB-EF53-8642-A194-6BB5E5A9885A}"/>
              </a:ext>
            </a:extLst>
          </p:cNvPr>
          <p:cNvSpPr>
            <a:spLocks noGrp="1"/>
          </p:cNvSpPr>
          <p:nvPr>
            <p:ph idx="1"/>
          </p:nvPr>
        </p:nvSpPr>
        <p:spPr>
          <a:xfrm>
            <a:off x="1141412" y="1678192"/>
            <a:ext cx="9905998" cy="1968649"/>
          </a:xfrm>
        </p:spPr>
        <p:txBody>
          <a:bodyPr>
            <a:normAutofit fontScale="85000" lnSpcReduction="20000"/>
          </a:bodyPr>
          <a:lstStyle/>
          <a:p>
            <a:r>
              <a:rPr lang="en-US" sz="3300" dirty="0"/>
              <a:t>Nominalizations are sometimes useful; for example, when they </a:t>
            </a:r>
            <a:r>
              <a:rPr lang="en-US" sz="3300" i="1" dirty="0"/>
              <a:t>summarize the action of the previous sentence</a:t>
            </a:r>
            <a:r>
              <a:rPr lang="en-US" sz="3300" dirty="0"/>
              <a:t>. In such a case, a nominalization is a good way to form a backwards link to something already familiar to the reader. </a:t>
            </a:r>
          </a:p>
          <a:p>
            <a:endParaRPr lang="en-US" dirty="0"/>
          </a:p>
        </p:txBody>
      </p:sp>
      <p:graphicFrame>
        <p:nvGraphicFramePr>
          <p:cNvPr id="4" name="Table 3">
            <a:extLst>
              <a:ext uri="{FF2B5EF4-FFF2-40B4-BE49-F238E27FC236}">
                <a16:creationId xmlns:a16="http://schemas.microsoft.com/office/drawing/2014/main" id="{CFE4B534-AB64-A949-9234-969B87729B17}"/>
              </a:ext>
            </a:extLst>
          </p:cNvPr>
          <p:cNvGraphicFramePr>
            <a:graphicFrameLocks noGrp="1"/>
          </p:cNvGraphicFramePr>
          <p:nvPr>
            <p:extLst>
              <p:ext uri="{D42A27DB-BD31-4B8C-83A1-F6EECF244321}">
                <p14:modId xmlns:p14="http://schemas.microsoft.com/office/powerpoint/2010/main" val="891158749"/>
              </p:ext>
            </p:extLst>
          </p:nvPr>
        </p:nvGraphicFramePr>
        <p:xfrm>
          <a:off x="1365026" y="3807110"/>
          <a:ext cx="9553986" cy="1808381"/>
        </p:xfrm>
        <a:graphic>
          <a:graphicData uri="http://schemas.openxmlformats.org/drawingml/2006/table">
            <a:tbl>
              <a:tblPr firstRow="1" bandRow="1">
                <a:tableStyleId>{85BE263C-DBD7-4A20-BB59-AAB30ACAA65A}</a:tableStyleId>
              </a:tblPr>
              <a:tblGrid>
                <a:gridCol w="9553986">
                  <a:extLst>
                    <a:ext uri="{9D8B030D-6E8A-4147-A177-3AD203B41FA5}">
                      <a16:colId xmlns:a16="http://schemas.microsoft.com/office/drawing/2014/main" val="2321721527"/>
                    </a:ext>
                  </a:extLst>
                </a:gridCol>
              </a:tblGrid>
              <a:tr h="539342">
                <a:tc>
                  <a:txBody>
                    <a:bodyPr/>
                    <a:lstStyle/>
                    <a:p>
                      <a:r>
                        <a:rPr lang="en-US" sz="2800" dirty="0"/>
                        <a:t>Example</a:t>
                      </a:r>
                    </a:p>
                  </a:txBody>
                  <a:tcPr>
                    <a:lnL>
                      <a:noFill/>
                    </a:lnL>
                    <a:lnR>
                      <a:noFill/>
                    </a:lnR>
                    <a:lnT w="25400" cmpd="sng">
                      <a:noFill/>
                    </a:lnT>
                    <a:lnB w="25400" cmpd="sng">
                      <a:noFill/>
                    </a:lnB>
                    <a:lnTlToBr w="12700" cmpd="sng">
                      <a:noFill/>
                      <a:prstDash val="solid"/>
                    </a:lnTlToBr>
                    <a:lnBlToTr w="12700" cmpd="sng">
                      <a:noFill/>
                      <a:prstDash val="solid"/>
                    </a:lnBlToTr>
                  </a:tcPr>
                </a:tc>
                <a:extLst>
                  <a:ext uri="{0D108BD9-81ED-4DB2-BD59-A6C34878D82A}">
                    <a16:rowId xmlns:a16="http://schemas.microsoft.com/office/drawing/2014/main" val="1184909866"/>
                  </a:ext>
                </a:extLst>
              </a:tr>
              <a:tr h="1269039">
                <a:tc>
                  <a:txBody>
                    <a:bodyPr/>
                    <a:lstStyle/>
                    <a:p>
                      <a:r>
                        <a:rPr lang="en-US" sz="2800" dirty="0"/>
                        <a:t>We analyzed the data. This </a:t>
                      </a:r>
                      <a:r>
                        <a:rPr lang="en-US" sz="2800" dirty="0">
                          <a:solidFill>
                            <a:srgbClr val="FF0000"/>
                          </a:solidFill>
                        </a:rPr>
                        <a:t>analysis</a:t>
                      </a:r>
                      <a:r>
                        <a:rPr lang="en-US" sz="2800" dirty="0"/>
                        <a:t> demonstrated the need for additional experiments.</a:t>
                      </a:r>
                    </a:p>
                    <a:p>
                      <a:endParaRPr lang="en-US" dirty="0"/>
                    </a:p>
                  </a:txBody>
                  <a:tcPr>
                    <a:lnL>
                      <a:noFill/>
                    </a:lnL>
                    <a:lnR>
                      <a:noFill/>
                    </a:lnR>
                    <a:lnT w="25400" cmpd="sng">
                      <a:noFill/>
                    </a:lnT>
                    <a:lnB w="25400" cmpd="sng">
                      <a:noFill/>
                    </a:lnB>
                    <a:lnTlToBr w="12700" cmpd="sng">
                      <a:noFill/>
                      <a:prstDash val="solid"/>
                    </a:lnTlToBr>
                    <a:lnBlToTr w="12700" cmpd="sng">
                      <a:noFill/>
                      <a:prstDash val="solid"/>
                    </a:lnBlToTr>
                  </a:tcPr>
                </a:tc>
                <a:extLst>
                  <a:ext uri="{0D108BD9-81ED-4DB2-BD59-A6C34878D82A}">
                    <a16:rowId xmlns:a16="http://schemas.microsoft.com/office/drawing/2014/main" val="3926435641"/>
                  </a:ext>
                </a:extLst>
              </a:tr>
            </a:tbl>
          </a:graphicData>
        </a:graphic>
      </p:graphicFrame>
    </p:spTree>
    <p:extLst>
      <p:ext uri="{BB962C8B-B14F-4D97-AF65-F5344CB8AC3E}">
        <p14:creationId xmlns:p14="http://schemas.microsoft.com/office/powerpoint/2010/main" val="2436549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A26F7-1ED1-2D42-9CF3-E224D5952F64}"/>
              </a:ext>
            </a:extLst>
          </p:cNvPr>
          <p:cNvSpPr>
            <a:spLocks noGrp="1"/>
          </p:cNvSpPr>
          <p:nvPr>
            <p:ph type="title"/>
          </p:nvPr>
        </p:nvSpPr>
        <p:spPr>
          <a:xfrm>
            <a:off x="1141412" y="618518"/>
            <a:ext cx="10197148" cy="1048917"/>
          </a:xfrm>
        </p:spPr>
        <p:txBody>
          <a:bodyPr>
            <a:normAutofit fontScale="90000"/>
          </a:bodyPr>
          <a:lstStyle/>
          <a:p>
            <a:r>
              <a:rPr lang="en-US" sz="4000" cap="small" dirty="0"/>
              <a:t>Revision Techniques</a:t>
            </a:r>
            <a:br>
              <a:rPr lang="en-US" b="1" cap="small" dirty="0"/>
            </a:br>
            <a:endParaRPr lang="en-US" dirty="0"/>
          </a:p>
        </p:txBody>
      </p:sp>
      <p:sp>
        <p:nvSpPr>
          <p:cNvPr id="3" name="Content Placeholder 2">
            <a:extLst>
              <a:ext uri="{FF2B5EF4-FFF2-40B4-BE49-F238E27FC236}">
                <a16:creationId xmlns:a16="http://schemas.microsoft.com/office/drawing/2014/main" id="{6F093D8D-2D35-BD4A-B008-52E50DF4DA31}"/>
              </a:ext>
            </a:extLst>
          </p:cNvPr>
          <p:cNvSpPr>
            <a:spLocks noGrp="1"/>
          </p:cNvSpPr>
          <p:nvPr>
            <p:ph idx="1"/>
          </p:nvPr>
        </p:nvSpPr>
        <p:spPr>
          <a:xfrm>
            <a:off x="1141412" y="1914861"/>
            <a:ext cx="9905999" cy="3876340"/>
          </a:xfrm>
        </p:spPr>
        <p:txBody>
          <a:bodyPr>
            <a:normAutofit lnSpcReduction="10000"/>
          </a:bodyPr>
          <a:lstStyle/>
          <a:p>
            <a:r>
              <a:rPr lang="en-US" sz="2800" dirty="0"/>
              <a:t>Go through your manuscript and underline all nominalizations. Take a closer look at these words to see if they should be changed to verbs. </a:t>
            </a:r>
          </a:p>
          <a:p>
            <a:endParaRPr lang="en-US" sz="2800" dirty="0"/>
          </a:p>
          <a:p>
            <a:r>
              <a:rPr lang="en-US" sz="2800" dirty="0"/>
              <a:t>Or, it may be easier to do the opposite: Go through the manuscript and underline all the verbs. For each verb, ask yourself this question: Does this verb capture the action in the sentence?</a:t>
            </a:r>
          </a:p>
          <a:p>
            <a:endParaRPr lang="en-US" dirty="0"/>
          </a:p>
        </p:txBody>
      </p:sp>
    </p:spTree>
    <p:extLst>
      <p:ext uri="{BB962C8B-B14F-4D97-AF65-F5344CB8AC3E}">
        <p14:creationId xmlns:p14="http://schemas.microsoft.com/office/powerpoint/2010/main" val="17929103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{5EBEBA8F-307A-E04B-B75E-01A63D4618B8}tf10001122</Template>
  <TotalTime>636</TotalTime>
  <Words>931</Words>
  <Application>Microsoft Macintosh PowerPoint</Application>
  <PresentationFormat>Widescreen</PresentationFormat>
  <Paragraphs>138</Paragraphs>
  <Slides>28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Trebuchet MS</vt:lpstr>
      <vt:lpstr>Tw Cen MT</vt:lpstr>
      <vt:lpstr>Circuit</vt:lpstr>
      <vt:lpstr>Scientific Writing Lesson I: Subjects and Actions  </vt:lpstr>
      <vt:lpstr>Introduction</vt:lpstr>
      <vt:lpstr>Three principles </vt:lpstr>
      <vt:lpstr>Principle 1: Put actions in verbs </vt:lpstr>
      <vt:lpstr>PowerPoint Presentation</vt:lpstr>
      <vt:lpstr>COMMENTS ON NOMINALIZATION</vt:lpstr>
      <vt:lpstr>Comparison</vt:lpstr>
      <vt:lpstr>When nominalizations are useful</vt:lpstr>
      <vt:lpstr>Revision Techniques </vt:lpstr>
      <vt:lpstr>Principle 2: Put characters in subjects</vt:lpstr>
      <vt:lpstr>PowerPoint Presentation</vt:lpstr>
      <vt:lpstr>TWO EXAMPLES OF USING SUBJECTS DIFFERENTLY </vt:lpstr>
      <vt:lpstr>PowerPoint Presentation</vt:lpstr>
      <vt:lpstr>Most effective paragraph units</vt:lpstr>
      <vt:lpstr>Logical flow of grammatical subjects</vt:lpstr>
      <vt:lpstr>Matching grammatical subject and topic</vt:lpstr>
      <vt:lpstr>Matching grammatical subject and topic</vt:lpstr>
      <vt:lpstr>Subjects shift as topics shift</vt:lpstr>
      <vt:lpstr>Lessons</vt:lpstr>
      <vt:lpstr>Revision techniques</vt:lpstr>
      <vt:lpstr>Principle 3: Keep subjects near verbs </vt:lpstr>
      <vt:lpstr>Examples</vt:lpstr>
      <vt:lpstr>Another example (Long lists)</vt:lpstr>
      <vt:lpstr>Revision technique</vt:lpstr>
      <vt:lpstr>Practice example 1</vt:lpstr>
      <vt:lpstr>Practice Example 2</vt:lpstr>
      <vt:lpstr>Practice example 3</vt:lpstr>
      <vt:lpstr>Practice example 4</vt:lpstr>
    </vt:vector>
  </TitlesOfParts>
  <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I: Subjects and Actions  </dc:title>
  <dc:creator>Tweneboah, Osei K</dc:creator>
  <cp:lastModifiedBy>Yi, Son-Young</cp:lastModifiedBy>
  <cp:revision>78</cp:revision>
  <dcterms:created xsi:type="dcterms:W3CDTF">2019-02-12T18:07:58Z</dcterms:created>
  <dcterms:modified xsi:type="dcterms:W3CDTF">2019-03-05T20:13:11Z</dcterms:modified>
</cp:coreProperties>
</file>