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</p:sldMasterIdLst>
  <p:notesMasterIdLst>
    <p:notesMasterId r:id="rId19"/>
  </p:notes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74" r:id="rId12"/>
    <p:sldId id="264" r:id="rId13"/>
    <p:sldId id="267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8"/>
    <p:restoredTop sz="90015"/>
  </p:normalViewPr>
  <p:slideViewPr>
    <p:cSldViewPr snapToGrid="0" snapToObjects="1">
      <p:cViewPr varScale="1">
        <p:scale>
          <a:sx n="101" d="100"/>
          <a:sy n="101" d="100"/>
        </p:scale>
        <p:origin x="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D484A-3A1B-F747-83F3-1FD312921FC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396BA-441C-024E-BD42-1F76AA8BF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81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58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5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36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88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28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56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94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63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79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98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85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396BA-441C-024E-BD42-1F76AA8BF7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8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2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16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18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14533F-11DD-674B-869F-613E5EE2AB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6153CC-6D2B-6B4F-A778-44A6DF06AC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32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99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60351" y="3395131"/>
            <a:ext cx="3849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 w="0"/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 Functions</a:t>
            </a:r>
          </a:p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Open Sans" charset="0"/>
                <a:cs typeface="Times New Roman" panose="02020603050405020304" pitchFamily="18" charset="0"/>
              </a:rPr>
              <a:t>	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ea typeface="Open Sans" charset="0"/>
                <a:cs typeface="Times New Roman" panose="02020603050405020304" pitchFamily="18" charset="0"/>
              </a:rPr>
              <a:t>Part 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49C6B-D2CC-144A-ACF8-1B6498EFC8FA}"/>
              </a:ext>
            </a:extLst>
          </p:cNvPr>
          <p:cNvSpPr txBox="1"/>
          <p:nvPr/>
        </p:nvSpPr>
        <p:spPr>
          <a:xfrm>
            <a:off x="6760350" y="4892432"/>
            <a:ext cx="36646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Presented by : </a:t>
            </a:r>
            <a:r>
              <a:rPr lang="en-US" sz="2000" b="1" dirty="0" err="1">
                <a:solidFill>
                  <a:schemeClr val="bg1"/>
                </a:solidFill>
              </a:rPr>
              <a:t>Sharmin</a:t>
            </a:r>
            <a:r>
              <a:rPr lang="en-US" sz="2000" b="1" dirty="0">
                <a:solidFill>
                  <a:schemeClr val="bg1"/>
                </a:solidFill>
              </a:rPr>
              <a:t> Abdullah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EC9A2E-23FA-F246-B562-7095CF29DE52}"/>
              </a:ext>
            </a:extLst>
          </p:cNvPr>
          <p:cNvSpPr txBox="1"/>
          <p:nvPr/>
        </p:nvSpPr>
        <p:spPr>
          <a:xfrm>
            <a:off x="7506928" y="5292542"/>
            <a:ext cx="194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October 15</a:t>
            </a:r>
            <a:r>
              <a:rPr lang="en-US" b="1" baseline="30000" dirty="0">
                <a:solidFill>
                  <a:schemeClr val="bg1"/>
                </a:solidFill>
              </a:rPr>
              <a:t>th</a:t>
            </a:r>
            <a:r>
              <a:rPr lang="en-US" b="1" dirty="0">
                <a:solidFill>
                  <a:schemeClr val="bg1"/>
                </a:solidFill>
              </a:rPr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871890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16DECD-C53D-4A41-A17F-F269787AFF10}"/>
              </a:ext>
            </a:extLst>
          </p:cNvPr>
          <p:cNvSpPr txBox="1"/>
          <p:nvPr/>
        </p:nvSpPr>
        <p:spPr>
          <a:xfrm>
            <a:off x="2286000" y="457200"/>
            <a:ext cx="1436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Recursion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7567B9-A304-D447-A949-CB29DB9E85C5}"/>
              </a:ext>
            </a:extLst>
          </p:cNvPr>
          <p:cNvSpPr txBox="1"/>
          <p:nvPr/>
        </p:nvSpPr>
        <p:spPr>
          <a:xfrm>
            <a:off x="1410296" y="972255"/>
            <a:ext cx="616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Recursion is the process of defining something in terms of itself.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2540AD-D5B4-CE4A-B0C9-A9787C26ABBE}"/>
              </a:ext>
            </a:extLst>
          </p:cNvPr>
          <p:cNvSpPr/>
          <p:nvPr/>
        </p:nvSpPr>
        <p:spPr>
          <a:xfrm>
            <a:off x="1410296" y="1906355"/>
            <a:ext cx="10200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52830"/>
                </a:solidFill>
              </a:rPr>
              <a:t>We know that in Python, a function can call other functions. It is even possible for the function to call itself. </a:t>
            </a:r>
          </a:p>
          <a:p>
            <a:r>
              <a:rPr lang="en-US" dirty="0">
                <a:solidFill>
                  <a:srgbClr val="252830"/>
                </a:solidFill>
              </a:rPr>
              <a:t>These type of constructs are termed as recursive function.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94B140-5687-8243-A6D8-488350A4AE88}"/>
              </a:ext>
            </a:extLst>
          </p:cNvPr>
          <p:cNvSpPr txBox="1"/>
          <p:nvPr/>
        </p:nvSpPr>
        <p:spPr>
          <a:xfrm>
            <a:off x="1410296" y="1496057"/>
            <a:ext cx="3007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Python Recursive Function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5C925B-A80E-9F4D-BEB8-3C2F62371342}"/>
              </a:ext>
            </a:extLst>
          </p:cNvPr>
          <p:cNvSpPr/>
          <p:nvPr/>
        </p:nvSpPr>
        <p:spPr>
          <a:xfrm>
            <a:off x="1415891" y="3132045"/>
            <a:ext cx="5252867" cy="2585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</a:t>
            </a:r>
            <a:r>
              <a:rPr lang="en-US" dirty="0"/>
              <a:t> </a:t>
            </a:r>
            <a:r>
              <a:rPr lang="en-US" dirty="0" err="1"/>
              <a:t>calc_factorial</a:t>
            </a:r>
            <a:r>
              <a:rPr lang="en-US" dirty="0"/>
              <a:t>(x):</a:t>
            </a:r>
          </a:p>
          <a:p>
            <a:r>
              <a:rPr lang="en-US" dirty="0"/>
              <a:t>    """This is a recursive function</a:t>
            </a:r>
          </a:p>
          <a:p>
            <a:r>
              <a:rPr lang="en-US" dirty="0"/>
              <a:t>    to find the factorial of an integer"""</a:t>
            </a:r>
          </a:p>
          <a:p>
            <a:r>
              <a:rPr lang="en-US" dirty="0"/>
              <a:t>    if x == 1:</a:t>
            </a:r>
          </a:p>
          <a:p>
            <a:r>
              <a:rPr lang="en-US" dirty="0"/>
              <a:t>        return 1</a:t>
            </a:r>
          </a:p>
          <a:p>
            <a:r>
              <a:rPr lang="en-US" dirty="0"/>
              <a:t>    else:</a:t>
            </a:r>
          </a:p>
          <a:p>
            <a:r>
              <a:rPr lang="en-US" dirty="0"/>
              <a:t>        return (x * </a:t>
            </a:r>
            <a:r>
              <a:rPr lang="en-US" dirty="0" err="1"/>
              <a:t>calc_factorial</a:t>
            </a:r>
            <a:r>
              <a:rPr lang="en-US" dirty="0"/>
              <a:t>(x-1))</a:t>
            </a:r>
          </a:p>
          <a:p>
            <a:r>
              <a:rPr lang="en-US" dirty="0" err="1"/>
              <a:t>num</a:t>
            </a:r>
            <a:r>
              <a:rPr lang="en-US" dirty="0"/>
              <a:t> = 4</a:t>
            </a:r>
          </a:p>
          <a:p>
            <a:r>
              <a:rPr lang="en-US" dirty="0"/>
              <a:t>print("The factorial of", </a:t>
            </a:r>
            <a:r>
              <a:rPr lang="en-US" dirty="0" err="1"/>
              <a:t>num</a:t>
            </a:r>
            <a:r>
              <a:rPr lang="en-US" dirty="0"/>
              <a:t>, "is", </a:t>
            </a:r>
            <a:r>
              <a:rPr lang="en-US" dirty="0" err="1"/>
              <a:t>calc_factorial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8B3CB2-C8ED-364B-8E57-10AFD456E5F8}"/>
              </a:ext>
            </a:extLst>
          </p:cNvPr>
          <p:cNvSpPr txBox="1"/>
          <p:nvPr/>
        </p:nvSpPr>
        <p:spPr>
          <a:xfrm>
            <a:off x="1410296" y="2741060"/>
            <a:ext cx="5210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 Calculating the factorial of a given number.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AFD4A3-0D29-49E1-AC61-5EA0664653B8}"/>
              </a:ext>
            </a:extLst>
          </p:cNvPr>
          <p:cNvSpPr txBox="1"/>
          <p:nvPr/>
        </p:nvSpPr>
        <p:spPr>
          <a:xfrm>
            <a:off x="6858000" y="3059668"/>
            <a:ext cx="171184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calc_factorial</a:t>
            </a:r>
            <a:r>
              <a:rPr lang="en-US" dirty="0"/>
              <a:t>(4)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6E145A-2AAC-4A30-9555-2718B05947E2}"/>
              </a:ext>
            </a:extLst>
          </p:cNvPr>
          <p:cNvSpPr txBox="1"/>
          <p:nvPr/>
        </p:nvSpPr>
        <p:spPr>
          <a:xfrm>
            <a:off x="7275681" y="3821781"/>
            <a:ext cx="2062716" cy="369332"/>
          </a:xfrm>
          <a:prstGeom prst="rect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calc_factorial</a:t>
            </a:r>
            <a:r>
              <a:rPr lang="en-US" dirty="0"/>
              <a:t>(3)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E7CB02-2646-434F-95A9-BA00E5C81EE9}"/>
              </a:ext>
            </a:extLst>
          </p:cNvPr>
          <p:cNvSpPr txBox="1"/>
          <p:nvPr/>
        </p:nvSpPr>
        <p:spPr>
          <a:xfrm>
            <a:off x="7712572" y="4572081"/>
            <a:ext cx="173842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calc_factorial</a:t>
            </a:r>
            <a:r>
              <a:rPr lang="en-US" dirty="0"/>
              <a:t>(2)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89F614-D30C-4844-8BA2-E8FBDC362A49}"/>
              </a:ext>
            </a:extLst>
          </p:cNvPr>
          <p:cNvSpPr txBox="1"/>
          <p:nvPr/>
        </p:nvSpPr>
        <p:spPr>
          <a:xfrm>
            <a:off x="8098888" y="5348036"/>
            <a:ext cx="1738424" cy="369332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calc_factorial</a:t>
            </a:r>
            <a:r>
              <a:rPr lang="en-US" dirty="0"/>
              <a:t>(1)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5B099A-E306-45EA-9400-59A953937423}"/>
              </a:ext>
            </a:extLst>
          </p:cNvPr>
          <p:cNvSpPr txBox="1"/>
          <p:nvPr/>
        </p:nvSpPr>
        <p:spPr>
          <a:xfrm>
            <a:off x="6787107" y="3824182"/>
            <a:ext cx="483076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4 *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E52624-10E4-438A-B92D-1E8C08F7C404}"/>
              </a:ext>
            </a:extLst>
          </p:cNvPr>
          <p:cNvSpPr txBox="1"/>
          <p:nvPr/>
        </p:nvSpPr>
        <p:spPr>
          <a:xfrm>
            <a:off x="7188032" y="4572081"/>
            <a:ext cx="524540" cy="369332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3 *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16DA30-2B9C-47AC-BFB0-FE990C90BFF7}"/>
              </a:ext>
            </a:extLst>
          </p:cNvPr>
          <p:cNvSpPr txBox="1"/>
          <p:nvPr/>
        </p:nvSpPr>
        <p:spPr>
          <a:xfrm>
            <a:off x="7631057" y="5348036"/>
            <a:ext cx="467832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 *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3D5BBDE-3A21-4A65-8F04-A8F35CAD0E9B}"/>
              </a:ext>
            </a:extLst>
          </p:cNvPr>
          <p:cNvCxnSpPr>
            <a:cxnSpLocks/>
          </p:cNvCxnSpPr>
          <p:nvPr/>
        </p:nvCxnSpPr>
        <p:spPr>
          <a:xfrm>
            <a:off x="7609145" y="3483200"/>
            <a:ext cx="0" cy="2933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5054B5E-E784-48D8-8B10-14A7F0E84426}"/>
              </a:ext>
            </a:extLst>
          </p:cNvPr>
          <p:cNvCxnSpPr>
            <a:cxnSpLocks/>
          </p:cNvCxnSpPr>
          <p:nvPr/>
        </p:nvCxnSpPr>
        <p:spPr>
          <a:xfrm>
            <a:off x="8015545" y="4240806"/>
            <a:ext cx="0" cy="2933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15BA99D-0831-4125-9EE3-DB4C1265C020}"/>
              </a:ext>
            </a:extLst>
          </p:cNvPr>
          <p:cNvCxnSpPr>
            <a:cxnSpLocks/>
          </p:cNvCxnSpPr>
          <p:nvPr/>
        </p:nvCxnSpPr>
        <p:spPr>
          <a:xfrm>
            <a:off x="8460045" y="4998046"/>
            <a:ext cx="0" cy="2933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53C8CBF-402C-42DB-8A6B-E875B29F05D1}"/>
              </a:ext>
            </a:extLst>
          </p:cNvPr>
          <p:cNvCxnSpPr>
            <a:cxnSpLocks/>
          </p:cNvCxnSpPr>
          <p:nvPr/>
        </p:nvCxnSpPr>
        <p:spPr>
          <a:xfrm rot="16200000">
            <a:off x="10125387" y="5409988"/>
            <a:ext cx="0" cy="2933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05A21B9-75EC-4D22-9A4F-814CCE49C07F}"/>
              </a:ext>
            </a:extLst>
          </p:cNvPr>
          <p:cNvSpPr txBox="1"/>
          <p:nvPr/>
        </p:nvSpPr>
        <p:spPr>
          <a:xfrm>
            <a:off x="10413463" y="5348036"/>
            <a:ext cx="673027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 *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3F5CFF-AEEC-44B1-BF67-D09C75D54B1F}"/>
              </a:ext>
            </a:extLst>
          </p:cNvPr>
          <p:cNvSpPr txBox="1"/>
          <p:nvPr/>
        </p:nvSpPr>
        <p:spPr>
          <a:xfrm>
            <a:off x="10413463" y="4572081"/>
            <a:ext cx="673027" cy="369332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3 * 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887442-3590-4724-A284-E42F44496085}"/>
              </a:ext>
            </a:extLst>
          </p:cNvPr>
          <p:cNvSpPr txBox="1"/>
          <p:nvPr/>
        </p:nvSpPr>
        <p:spPr>
          <a:xfrm>
            <a:off x="10414810" y="3830233"/>
            <a:ext cx="673027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4 * 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31B39CF-8AD0-4E14-9336-121F0A8FC005}"/>
              </a:ext>
            </a:extLst>
          </p:cNvPr>
          <p:cNvSpPr txBox="1"/>
          <p:nvPr/>
        </p:nvSpPr>
        <p:spPr>
          <a:xfrm>
            <a:off x="10414810" y="2764398"/>
            <a:ext cx="673025" cy="51935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F59DD62-5EFE-46B6-8E1B-7C8EA22A64A6}"/>
              </a:ext>
            </a:extLst>
          </p:cNvPr>
          <p:cNvCxnSpPr>
            <a:cxnSpLocks/>
          </p:cNvCxnSpPr>
          <p:nvPr/>
        </p:nvCxnSpPr>
        <p:spPr>
          <a:xfrm flipV="1">
            <a:off x="10751322" y="4998046"/>
            <a:ext cx="0" cy="2933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8B151E0-3EF8-45BC-B9EF-50CF1BC0F5B2}"/>
              </a:ext>
            </a:extLst>
          </p:cNvPr>
          <p:cNvCxnSpPr>
            <a:cxnSpLocks/>
          </p:cNvCxnSpPr>
          <p:nvPr/>
        </p:nvCxnSpPr>
        <p:spPr>
          <a:xfrm flipV="1">
            <a:off x="10751322" y="4240806"/>
            <a:ext cx="0" cy="2933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DB9993B-ECCB-4B63-AC66-05FAB0896DBD}"/>
              </a:ext>
            </a:extLst>
          </p:cNvPr>
          <p:cNvCxnSpPr>
            <a:cxnSpLocks/>
          </p:cNvCxnSpPr>
          <p:nvPr/>
        </p:nvCxnSpPr>
        <p:spPr>
          <a:xfrm flipH="1" flipV="1">
            <a:off x="10749977" y="3336522"/>
            <a:ext cx="1345" cy="36764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16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92ABAD-CF12-2C46-9E15-C0F0FCDFC025}"/>
              </a:ext>
            </a:extLst>
          </p:cNvPr>
          <p:cNvSpPr txBox="1"/>
          <p:nvPr/>
        </p:nvSpPr>
        <p:spPr>
          <a:xfrm>
            <a:off x="2286000" y="457200"/>
            <a:ext cx="4892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Python anonymous/lambda function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C9305A-F93A-484A-914B-BDF981BCE38C}"/>
              </a:ext>
            </a:extLst>
          </p:cNvPr>
          <p:cNvSpPr txBox="1"/>
          <p:nvPr/>
        </p:nvSpPr>
        <p:spPr>
          <a:xfrm>
            <a:off x="1335506" y="1035858"/>
            <a:ext cx="8488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lambda function is an anonymous function that can have more than one argument but only one expression.</a:t>
            </a:r>
          </a:p>
          <a:p>
            <a:endParaRPr lang="en-US" dirty="0"/>
          </a:p>
          <a:p>
            <a:r>
              <a:rPr lang="en-US" dirty="0"/>
              <a:t>While normal functions are defined using the </a:t>
            </a:r>
            <a:r>
              <a:rPr lang="en-US" b="1" dirty="0">
                <a:solidFill>
                  <a:srgbClr val="7030A0"/>
                </a:solidFill>
              </a:rPr>
              <a:t>def</a:t>
            </a:r>
            <a:r>
              <a:rPr lang="en-US" dirty="0"/>
              <a:t> keyword, in Python anonymous functions are defined using the </a:t>
            </a:r>
            <a:r>
              <a:rPr lang="en-US" b="1" dirty="0">
                <a:solidFill>
                  <a:srgbClr val="7030A0"/>
                </a:solidFill>
              </a:rPr>
              <a:t>lambda</a:t>
            </a:r>
            <a:r>
              <a:rPr lang="en-US" dirty="0"/>
              <a:t> keyword.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FDC654-7E60-4749-94A7-376795291A98}"/>
              </a:ext>
            </a:extLst>
          </p:cNvPr>
          <p:cNvSpPr/>
          <p:nvPr/>
        </p:nvSpPr>
        <p:spPr>
          <a:xfrm>
            <a:off x="1335505" y="2617036"/>
            <a:ext cx="44273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52830"/>
                </a:solidFill>
              </a:rPr>
              <a:t>Syntax of Lambda Function in python: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FEBCFC-431B-5A4F-A101-E2F675D7F08F}"/>
              </a:ext>
            </a:extLst>
          </p:cNvPr>
          <p:cNvSpPr/>
          <p:nvPr/>
        </p:nvSpPr>
        <p:spPr>
          <a:xfrm>
            <a:off x="3019132" y="3252275"/>
            <a:ext cx="3570767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 Lambda function example</a:t>
            </a:r>
          </a:p>
          <a:p>
            <a:r>
              <a:rPr lang="en-US" dirty="0"/>
              <a:t>double = </a:t>
            </a:r>
            <a:r>
              <a:rPr lang="en-US" dirty="0">
                <a:solidFill>
                  <a:srgbClr val="7030A0"/>
                </a:solidFill>
              </a:rPr>
              <a:t>lambda</a:t>
            </a:r>
            <a:r>
              <a:rPr lang="en-US" dirty="0"/>
              <a:t> x: x * 2</a:t>
            </a:r>
          </a:p>
          <a:p>
            <a:endParaRPr lang="en-US" dirty="0"/>
          </a:p>
          <a:p>
            <a:r>
              <a:rPr lang="en-US" dirty="0"/>
              <a:t>print(double(5))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31DD88-2363-0B42-B3AB-E4E488822A74}"/>
              </a:ext>
            </a:extLst>
          </p:cNvPr>
          <p:cNvSpPr/>
          <p:nvPr/>
        </p:nvSpPr>
        <p:spPr>
          <a:xfrm>
            <a:off x="5454502" y="2606404"/>
            <a:ext cx="4044697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lambda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arguments: expression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070809-490B-4A0E-9B9C-144FCCD5D662}"/>
              </a:ext>
            </a:extLst>
          </p:cNvPr>
          <p:cNvSpPr/>
          <p:nvPr/>
        </p:nvSpPr>
        <p:spPr>
          <a:xfrm>
            <a:off x="1335505" y="4898812"/>
            <a:ext cx="44273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52830"/>
                </a:solidFill>
                <a:latin typeface="Open Sans"/>
              </a:rPr>
              <a:t>In Python, lambda functions are often used as arguments to other functions.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0DAF92-C326-475D-B6C8-AED5CA0B0185}"/>
              </a:ext>
            </a:extLst>
          </p:cNvPr>
          <p:cNvSpPr/>
          <p:nvPr/>
        </p:nvSpPr>
        <p:spPr>
          <a:xfrm>
            <a:off x="5579994" y="4729143"/>
            <a:ext cx="5247758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 Program to filter out only the even items from a list</a:t>
            </a:r>
          </a:p>
          <a:p>
            <a:r>
              <a:rPr lang="en-US" dirty="0" err="1"/>
              <a:t>my_list</a:t>
            </a:r>
            <a:r>
              <a:rPr lang="en-US" dirty="0"/>
              <a:t> = [1, 5, 4, 6, 8, 11, 3, 12]</a:t>
            </a:r>
          </a:p>
          <a:p>
            <a:endParaRPr lang="en-US" dirty="0"/>
          </a:p>
          <a:p>
            <a:r>
              <a:rPr lang="en-US" dirty="0" err="1"/>
              <a:t>new_list</a:t>
            </a:r>
            <a:r>
              <a:rPr lang="en-US" dirty="0"/>
              <a:t> = </a:t>
            </a:r>
            <a:r>
              <a:rPr lang="en-US" dirty="0">
                <a:solidFill>
                  <a:srgbClr val="7030A0"/>
                </a:solidFill>
              </a:rPr>
              <a:t>list</a:t>
            </a:r>
            <a:r>
              <a:rPr lang="en-US" dirty="0"/>
              <a:t>(</a:t>
            </a:r>
            <a:r>
              <a:rPr lang="en-US" dirty="0">
                <a:solidFill>
                  <a:srgbClr val="7030A0"/>
                </a:solidFill>
              </a:rPr>
              <a:t>filter</a:t>
            </a:r>
            <a:r>
              <a:rPr lang="en-US" dirty="0"/>
              <a:t>(</a:t>
            </a:r>
            <a:r>
              <a:rPr lang="en-US" dirty="0">
                <a:solidFill>
                  <a:srgbClr val="7030A0"/>
                </a:solidFill>
              </a:rPr>
              <a:t>lambda</a:t>
            </a:r>
            <a:r>
              <a:rPr lang="en-US" dirty="0"/>
              <a:t> x: (x%2 == 0) , </a:t>
            </a:r>
            <a:r>
              <a:rPr lang="en-US" dirty="0" err="1"/>
              <a:t>my_list</a:t>
            </a:r>
            <a:r>
              <a:rPr lang="en-US" dirty="0"/>
              <a:t>))</a:t>
            </a:r>
          </a:p>
          <a:p>
            <a:r>
              <a:rPr lang="en-US" dirty="0"/>
              <a:t>print(</a:t>
            </a:r>
            <a:r>
              <a:rPr lang="en-US" dirty="0" err="1"/>
              <a:t>new_list</a:t>
            </a:r>
            <a:r>
              <a:rPr lang="en-US" dirty="0"/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C904C2-8BC9-4D63-BD82-28464533F2D0}"/>
              </a:ext>
            </a:extLst>
          </p:cNvPr>
          <p:cNvSpPr/>
          <p:nvPr/>
        </p:nvSpPr>
        <p:spPr>
          <a:xfrm>
            <a:off x="6426243" y="6329054"/>
            <a:ext cx="1242648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[4, 6, 8, 12]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564746-D9BA-4EC3-9997-0B54666745F4}"/>
              </a:ext>
            </a:extLst>
          </p:cNvPr>
          <p:cNvSpPr txBox="1"/>
          <p:nvPr/>
        </p:nvSpPr>
        <p:spPr>
          <a:xfrm>
            <a:off x="5454502" y="6329054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E2E049-254F-4649-8579-651FC7452FA8}"/>
              </a:ext>
            </a:extLst>
          </p:cNvPr>
          <p:cNvSpPr/>
          <p:nvPr/>
        </p:nvSpPr>
        <p:spPr>
          <a:xfrm>
            <a:off x="7821291" y="3582806"/>
            <a:ext cx="418704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644ECD-800F-4CBE-8212-09A294F1F7DF}"/>
              </a:ext>
            </a:extLst>
          </p:cNvPr>
          <p:cNvSpPr txBox="1"/>
          <p:nvPr/>
        </p:nvSpPr>
        <p:spPr>
          <a:xfrm>
            <a:off x="6849550" y="3582806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 </a:t>
            </a:r>
          </a:p>
        </p:txBody>
      </p:sp>
    </p:spTree>
    <p:extLst>
      <p:ext uri="{BB962C8B-B14F-4D97-AF65-F5344CB8AC3E}">
        <p14:creationId xmlns:p14="http://schemas.microsoft.com/office/powerpoint/2010/main" val="12796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B4E6E5-9BD8-A64E-B01A-866ACC7CC785}"/>
              </a:ext>
            </a:extLst>
          </p:cNvPr>
          <p:cNvSpPr txBox="1"/>
          <p:nvPr/>
        </p:nvSpPr>
        <p:spPr>
          <a:xfrm>
            <a:off x="4763911" y="824089"/>
            <a:ext cx="1888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Quiz 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842380-00E7-FC4C-9737-B6DE5ECFCA90}"/>
              </a:ext>
            </a:extLst>
          </p:cNvPr>
          <p:cNvSpPr txBox="1"/>
          <p:nvPr/>
        </p:nvSpPr>
        <p:spPr>
          <a:xfrm>
            <a:off x="1888382" y="4041421"/>
            <a:ext cx="84846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Question 2: If return statement is not used inside the function, the function will return:</a:t>
            </a:r>
          </a:p>
          <a:p>
            <a:endParaRPr lang="en-US" b="1" dirty="0"/>
          </a:p>
          <a:p>
            <a:pPr marL="342900" indent="-342900">
              <a:buAutoNum type="alphaLcPeriod"/>
            </a:pPr>
            <a:r>
              <a:rPr lang="en-US" dirty="0"/>
              <a:t>0</a:t>
            </a:r>
          </a:p>
          <a:p>
            <a:pPr marL="342900" indent="-342900">
              <a:buAutoNum type="alphaLcPeriod"/>
            </a:pPr>
            <a:r>
              <a:rPr lang="en-US" dirty="0"/>
              <a:t>None Object</a:t>
            </a:r>
          </a:p>
          <a:p>
            <a:pPr marL="342900" indent="-342900">
              <a:buAutoNum type="alphaLcPeriod"/>
            </a:pPr>
            <a:r>
              <a:rPr lang="en-US" dirty="0"/>
              <a:t>An arbitrary value</a:t>
            </a:r>
          </a:p>
          <a:p>
            <a:pPr marL="342900" indent="-342900">
              <a:buAutoNum type="alphaLcPeriod"/>
            </a:pPr>
            <a:r>
              <a:rPr lang="en-US" dirty="0"/>
              <a:t>Error!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4B70D0-0F4E-FA45-BA6D-944553DFA407}"/>
              </a:ext>
            </a:extLst>
          </p:cNvPr>
          <p:cNvSpPr txBox="1"/>
          <p:nvPr/>
        </p:nvSpPr>
        <p:spPr>
          <a:xfrm>
            <a:off x="1888382" y="1709480"/>
            <a:ext cx="656513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Question 1: Which of the following is/are not the built-in function?</a:t>
            </a:r>
          </a:p>
          <a:p>
            <a:endParaRPr lang="en-US" b="1" dirty="0"/>
          </a:p>
          <a:p>
            <a:pPr marL="342900" indent="-342900">
              <a:buAutoNum type="alphaLcPeriod"/>
            </a:pPr>
            <a:r>
              <a:rPr lang="en-US" dirty="0"/>
              <a:t>print()</a:t>
            </a:r>
          </a:p>
          <a:p>
            <a:pPr marL="342900" indent="-342900">
              <a:buAutoNum type="alphaLcPeriod"/>
            </a:pPr>
            <a:r>
              <a:rPr lang="en-US" dirty="0"/>
              <a:t>abs()</a:t>
            </a:r>
          </a:p>
          <a:p>
            <a:pPr marL="342900" indent="-342900">
              <a:buAutoNum type="alphaLcPeriod"/>
            </a:pPr>
            <a:r>
              <a:rPr lang="en-US" dirty="0"/>
              <a:t>filter()</a:t>
            </a:r>
          </a:p>
          <a:p>
            <a:pPr marL="342900" indent="-342900">
              <a:buAutoNum type="alphaLcPeriod"/>
            </a:pPr>
            <a:r>
              <a:rPr lang="en-US" dirty="0" err="1"/>
              <a:t>absolute_value</a:t>
            </a:r>
            <a:r>
              <a:rPr lang="en-US" dirty="0"/>
              <a:t>()</a:t>
            </a:r>
          </a:p>
          <a:p>
            <a:pPr marL="342900" indent="-3429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4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E72A58-EA98-F24D-8B77-129F07FD1F56}"/>
              </a:ext>
            </a:extLst>
          </p:cNvPr>
          <p:cNvSpPr txBox="1"/>
          <p:nvPr/>
        </p:nvSpPr>
        <p:spPr>
          <a:xfrm>
            <a:off x="2336800" y="1275644"/>
            <a:ext cx="6110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Question 3: What will be the output of the following function: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FDF0A2-5008-0B4F-8F76-A5E67B4A79C1}"/>
              </a:ext>
            </a:extLst>
          </p:cNvPr>
          <p:cNvSpPr txBox="1"/>
          <p:nvPr/>
        </p:nvSpPr>
        <p:spPr>
          <a:xfrm>
            <a:off x="2336800" y="4099056"/>
            <a:ext cx="568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Question 4: What is the output of the following program?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D23719-39F6-AE4C-9D97-3B4420581F87}"/>
              </a:ext>
            </a:extLst>
          </p:cNvPr>
          <p:cNvSpPr txBox="1"/>
          <p:nvPr/>
        </p:nvSpPr>
        <p:spPr>
          <a:xfrm>
            <a:off x="3632732" y="1756180"/>
            <a:ext cx="469718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fontAlgn="base"/>
            <a:r>
              <a:rPr lang="en-US" dirty="0"/>
              <a:t>def </a:t>
            </a:r>
            <a:r>
              <a:rPr lang="en-US" dirty="0" err="1"/>
              <a:t>nam</a:t>
            </a:r>
            <a:r>
              <a:rPr lang="en-US" dirty="0"/>
              <a:t>(name='</a:t>
            </a:r>
            <a:r>
              <a:rPr lang="en-US" dirty="0" err="1"/>
              <a:t>sharmin</a:t>
            </a:r>
            <a:r>
              <a:rPr lang="en-US" dirty="0"/>
              <a:t>',adjective='awesome'):</a:t>
            </a:r>
          </a:p>
          <a:p>
            <a:pPr fontAlgn="base"/>
            <a:r>
              <a:rPr lang="en-US" dirty="0"/>
              <a:t>	print(name+' is '+ adjective)</a:t>
            </a:r>
          </a:p>
          <a:p>
            <a:pPr fontAlgn="base"/>
            <a:r>
              <a:rPr lang="en-US" dirty="0" err="1"/>
              <a:t>nam</a:t>
            </a:r>
            <a:r>
              <a:rPr lang="en-US" dirty="0"/>
              <a:t>('awesome', adjective='</a:t>
            </a:r>
            <a:r>
              <a:rPr lang="en-US" dirty="0" err="1"/>
              <a:t>sharmin</a:t>
            </a:r>
            <a:r>
              <a:rPr lang="en-US" dirty="0"/>
              <a:t>')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851EC1-9C74-D540-B9F8-64B1D7715457}"/>
              </a:ext>
            </a:extLst>
          </p:cNvPr>
          <p:cNvSpPr txBox="1"/>
          <p:nvPr/>
        </p:nvSpPr>
        <p:spPr>
          <a:xfrm>
            <a:off x="2362191" y="2838228"/>
            <a:ext cx="5414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dirty="0" err="1"/>
              <a:t>sharmin</a:t>
            </a:r>
            <a:r>
              <a:rPr lang="en-US" dirty="0"/>
              <a:t> is awesome</a:t>
            </a:r>
          </a:p>
          <a:p>
            <a:pPr marL="342900" indent="-342900">
              <a:buAutoNum type="alphaLcPeriod"/>
            </a:pPr>
            <a:r>
              <a:rPr lang="en-US" dirty="0"/>
              <a:t>awesome is </a:t>
            </a:r>
            <a:r>
              <a:rPr lang="en-US" dirty="0" err="1"/>
              <a:t>sharmin</a:t>
            </a:r>
            <a:endParaRPr lang="en-US" dirty="0"/>
          </a:p>
          <a:p>
            <a:pPr marL="342900" indent="-342900">
              <a:buFontTx/>
              <a:buAutoNum type="alphaLcPeriod"/>
            </a:pPr>
            <a:r>
              <a:rPr lang="en-US" dirty="0" err="1"/>
              <a:t>SyntaxError</a:t>
            </a:r>
            <a:r>
              <a:rPr lang="en-US" dirty="0"/>
              <a:t>: non-keyword </a:t>
            </a:r>
            <a:r>
              <a:rPr lang="en-US" dirty="0" err="1"/>
              <a:t>arg</a:t>
            </a:r>
            <a:r>
              <a:rPr lang="en-US" dirty="0"/>
              <a:t> after keyword </a:t>
            </a: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E40896-B999-E74D-A29A-89BA1423B812}"/>
              </a:ext>
            </a:extLst>
          </p:cNvPr>
          <p:cNvSpPr/>
          <p:nvPr/>
        </p:nvSpPr>
        <p:spPr>
          <a:xfrm>
            <a:off x="3878008" y="4631644"/>
            <a:ext cx="2382575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result = </a:t>
            </a:r>
            <a:r>
              <a:rPr lang="en-US" dirty="0">
                <a:solidFill>
                  <a:srgbClr val="00008B"/>
                </a:solidFill>
              </a:rPr>
              <a:t>lambda</a:t>
            </a:r>
            <a:r>
              <a:rPr lang="en-US" dirty="0">
                <a:solidFill>
                  <a:srgbClr val="000000"/>
                </a:solidFill>
              </a:rPr>
              <a:t> x: x * x </a:t>
            </a:r>
          </a:p>
          <a:p>
            <a:r>
              <a:rPr lang="en-US" dirty="0">
                <a:solidFill>
                  <a:srgbClr val="00008B"/>
                </a:solidFill>
              </a:rPr>
              <a:t>print</a:t>
            </a:r>
            <a:r>
              <a:rPr lang="en-US" dirty="0">
                <a:solidFill>
                  <a:srgbClr val="000000"/>
                </a:solidFill>
              </a:rPr>
              <a:t>(result(</a:t>
            </a:r>
            <a:r>
              <a:rPr lang="en-US" dirty="0">
                <a:solidFill>
                  <a:srgbClr val="800000"/>
                </a:solidFill>
              </a:rPr>
              <a:t>5</a:t>
            </a:r>
            <a:r>
              <a:rPr lang="en-US" dirty="0">
                <a:solidFill>
                  <a:srgbClr val="000000"/>
                </a:solidFill>
              </a:rPr>
              <a:t>))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F9EC4A-69F7-3B45-86D1-5569F8C647FC}"/>
              </a:ext>
            </a:extLst>
          </p:cNvPr>
          <p:cNvSpPr txBox="1"/>
          <p:nvPr/>
        </p:nvSpPr>
        <p:spPr>
          <a:xfrm>
            <a:off x="2382253" y="5462337"/>
            <a:ext cx="8819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eriod"/>
            </a:pPr>
            <a:r>
              <a:rPr lang="en-US" dirty="0"/>
              <a:t>5</a:t>
            </a:r>
          </a:p>
          <a:p>
            <a:pPr marL="342900" indent="-342900">
              <a:buAutoNum type="alphaLcPeriod"/>
            </a:pPr>
            <a:r>
              <a:rPr lang="en-US" dirty="0"/>
              <a:t>5*5</a:t>
            </a:r>
          </a:p>
          <a:p>
            <a:pPr marL="342900" indent="-342900">
              <a:buAutoNum type="alphaLcPeriod"/>
            </a:pPr>
            <a:r>
              <a:rPr lang="en-US" dirty="0"/>
              <a:t>25</a:t>
            </a:r>
          </a:p>
          <a:p>
            <a:pPr marL="342900" indent="-342900">
              <a:buAutoNum type="alphaLcPeriod"/>
            </a:pPr>
            <a:r>
              <a:rPr lang="en-US" dirty="0"/>
              <a:t>125</a:t>
            </a:r>
          </a:p>
        </p:txBody>
      </p:sp>
    </p:spTree>
    <p:extLst>
      <p:ext uri="{BB962C8B-B14F-4D97-AF65-F5344CB8AC3E}">
        <p14:creationId xmlns:p14="http://schemas.microsoft.com/office/powerpoint/2010/main" val="318284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FA0A52-B331-5949-AAF3-A47F879323DE}"/>
              </a:ext>
            </a:extLst>
          </p:cNvPr>
          <p:cNvSpPr txBox="1"/>
          <p:nvPr/>
        </p:nvSpPr>
        <p:spPr>
          <a:xfrm>
            <a:off x="2460978" y="1512711"/>
            <a:ext cx="568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Question 5: What is the output of the following program?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8223F1-98FB-C540-9FC7-F643E765BE6F}"/>
              </a:ext>
            </a:extLst>
          </p:cNvPr>
          <p:cNvSpPr txBox="1"/>
          <p:nvPr/>
        </p:nvSpPr>
        <p:spPr>
          <a:xfrm>
            <a:off x="2460978" y="4110344"/>
            <a:ext cx="568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Question 6: What is the output of the following program?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CF3A9C-624A-744F-A7BF-3255590DD2FB}"/>
              </a:ext>
            </a:extLst>
          </p:cNvPr>
          <p:cNvSpPr/>
          <p:nvPr/>
        </p:nvSpPr>
        <p:spPr>
          <a:xfrm>
            <a:off x="2556556" y="2055060"/>
            <a:ext cx="3819506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Foo</a:t>
            </a:r>
            <a:r>
              <a:rPr lang="en-US" dirty="0">
                <a:solidFill>
                  <a:srgbClr val="000000"/>
                </a:solidFill>
              </a:rPr>
              <a:t>(x):</a:t>
            </a:r>
          </a:p>
          <a:p>
            <a:r>
              <a:rPr lang="en-US" dirty="0">
                <a:solidFill>
                  <a:srgbClr val="000000"/>
                </a:solidFill>
              </a:rPr>
              <a:t>  	</a:t>
            </a:r>
            <a:r>
              <a:rPr lang="en-US" dirty="0">
                <a:solidFill>
                  <a:srgbClr val="00008B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(x==</a:t>
            </a:r>
            <a:r>
              <a:rPr lang="en-US" dirty="0">
                <a:solidFill>
                  <a:srgbClr val="8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): </a:t>
            </a:r>
          </a:p>
          <a:p>
            <a:r>
              <a:rPr lang="en-US" dirty="0">
                <a:solidFill>
                  <a:srgbClr val="000000"/>
                </a:solidFill>
              </a:rPr>
              <a:t>		</a:t>
            </a:r>
            <a:r>
              <a:rPr lang="en-US" dirty="0">
                <a:solidFill>
                  <a:srgbClr val="00008B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</a:rPr>
              <a:t>	</a:t>
            </a:r>
            <a:r>
              <a:rPr lang="en-US" dirty="0">
                <a:solidFill>
                  <a:srgbClr val="00008B"/>
                </a:solidFill>
              </a:rPr>
              <a:t>else</a:t>
            </a:r>
            <a:r>
              <a:rPr lang="en-US" dirty="0">
                <a:solidFill>
                  <a:srgbClr val="000000"/>
                </a:solidFill>
              </a:rPr>
              <a:t>: </a:t>
            </a:r>
          </a:p>
          <a:p>
            <a:r>
              <a:rPr lang="en-US" dirty="0">
                <a:solidFill>
                  <a:srgbClr val="000000"/>
                </a:solidFill>
              </a:rPr>
              <a:t>		</a:t>
            </a:r>
            <a:r>
              <a:rPr lang="en-US" dirty="0">
                <a:solidFill>
                  <a:srgbClr val="00008B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x+</a:t>
            </a:r>
            <a:r>
              <a:rPr lang="en-US" dirty="0" err="1"/>
              <a:t>Foo</a:t>
            </a:r>
            <a:r>
              <a:rPr lang="en-US" dirty="0">
                <a:solidFill>
                  <a:srgbClr val="000000"/>
                </a:solidFill>
              </a:rPr>
              <a:t>(x-</a:t>
            </a:r>
            <a:r>
              <a:rPr lang="en-US" dirty="0">
                <a:solidFill>
                  <a:srgbClr val="8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/>
              <a:t>Foo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800000"/>
                </a:solidFill>
              </a:rPr>
              <a:t>4</a:t>
            </a:r>
            <a:r>
              <a:rPr lang="en-US" dirty="0">
                <a:solidFill>
                  <a:srgbClr val="000000"/>
                </a:solidFill>
              </a:rPr>
              <a:t>))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431416-85F9-A941-9074-CC8C84FE7F9C}"/>
              </a:ext>
            </a:extLst>
          </p:cNvPr>
          <p:cNvSpPr txBox="1"/>
          <p:nvPr/>
        </p:nvSpPr>
        <p:spPr>
          <a:xfrm>
            <a:off x="6852504" y="2332058"/>
            <a:ext cx="19130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dirty="0"/>
              <a:t>7</a:t>
            </a:r>
          </a:p>
          <a:p>
            <a:pPr marL="342900" indent="-342900">
              <a:buAutoNum type="alphaLcPeriod"/>
            </a:pPr>
            <a:r>
              <a:rPr lang="en-US" dirty="0"/>
              <a:t>9</a:t>
            </a:r>
          </a:p>
          <a:p>
            <a:pPr marL="342900" indent="-342900">
              <a:buAutoNum type="alphaLcPeriod"/>
            </a:pPr>
            <a:r>
              <a:rPr lang="en-US" dirty="0"/>
              <a:t>10</a:t>
            </a:r>
          </a:p>
          <a:p>
            <a:pPr marL="342900" indent="-342900">
              <a:buAutoNum type="alphaLcPeriod"/>
            </a:pPr>
            <a:r>
              <a:rPr lang="en-US" dirty="0"/>
              <a:t>1</a:t>
            </a:r>
          </a:p>
          <a:p>
            <a:pPr marL="342900" indent="-342900">
              <a:buAutoNum type="alphaLcPeriod"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0E6639-0DA7-D741-B5F8-C0F6C5187A5E}"/>
              </a:ext>
            </a:extLst>
          </p:cNvPr>
          <p:cNvSpPr/>
          <p:nvPr/>
        </p:nvSpPr>
        <p:spPr>
          <a:xfrm>
            <a:off x="2556556" y="4780634"/>
            <a:ext cx="3819506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</a:t>
            </a:r>
            <a:r>
              <a:rPr lang="en-US" dirty="0">
                <a:solidFill>
                  <a:srgbClr val="00008B"/>
                </a:solidFill>
              </a:rPr>
              <a:t> </a:t>
            </a:r>
            <a:r>
              <a:rPr lang="en-US" dirty="0" err="1"/>
              <a:t>func</a:t>
            </a:r>
            <a:r>
              <a:rPr lang="en-US" dirty="0">
                <a:solidFill>
                  <a:srgbClr val="00008B"/>
                </a:solidFill>
              </a:rPr>
              <a:t>(*</a:t>
            </a:r>
            <a:r>
              <a:rPr lang="en-US" dirty="0"/>
              <a:t>name</a:t>
            </a:r>
            <a:r>
              <a:rPr lang="en-US" dirty="0">
                <a:solidFill>
                  <a:srgbClr val="00008B"/>
                </a:solidFill>
              </a:rPr>
              <a:t>): </a:t>
            </a:r>
          </a:p>
          <a:p>
            <a:r>
              <a:rPr lang="en-US" dirty="0">
                <a:solidFill>
                  <a:srgbClr val="00008B"/>
                </a:solidFill>
              </a:rPr>
              <a:t>	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>
                <a:solidFill>
                  <a:srgbClr val="00008B"/>
                </a:solidFill>
              </a:rPr>
              <a:t>(</a:t>
            </a:r>
            <a:r>
              <a:rPr lang="en-US" dirty="0"/>
              <a:t>'Goodbye', name</a:t>
            </a:r>
            <a:r>
              <a:rPr lang="en-US" dirty="0">
                <a:solidFill>
                  <a:srgbClr val="00008B"/>
                </a:solidFill>
              </a:rPr>
              <a:t>)</a:t>
            </a:r>
          </a:p>
          <a:p>
            <a:endParaRPr lang="en-US" dirty="0">
              <a:solidFill>
                <a:srgbClr val="00008B"/>
              </a:solidFill>
            </a:endParaRPr>
          </a:p>
          <a:p>
            <a:r>
              <a:rPr lang="en-US" dirty="0" err="1"/>
              <a:t>func</a:t>
            </a:r>
            <a:r>
              <a:rPr lang="en-US" dirty="0">
                <a:solidFill>
                  <a:srgbClr val="00008B"/>
                </a:solidFill>
              </a:rPr>
              <a:t>(</a:t>
            </a:r>
            <a:r>
              <a:rPr lang="en-US" dirty="0"/>
              <a:t>'</a:t>
            </a:r>
            <a:r>
              <a:rPr lang="en-US" dirty="0" err="1"/>
              <a:t>Class','Everyone</a:t>
            </a:r>
            <a:r>
              <a:rPr lang="en-US" dirty="0"/>
              <a:t>')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50B714-4B2B-2441-88F8-A6B82021B793}"/>
              </a:ext>
            </a:extLst>
          </p:cNvPr>
          <p:cNvSpPr txBox="1"/>
          <p:nvPr/>
        </p:nvSpPr>
        <p:spPr>
          <a:xfrm>
            <a:off x="6852503" y="4780634"/>
            <a:ext cx="3602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a. Goodbye Class</a:t>
            </a:r>
          </a:p>
          <a:p>
            <a:r>
              <a:rPr lang="en-US" dirty="0"/>
              <a:t>    Goodbye Everyone</a:t>
            </a:r>
          </a:p>
          <a:p>
            <a:r>
              <a:rPr lang="en-US" dirty="0"/>
              <a:t>b. Goodbye ('Class', 'Everyone')</a:t>
            </a:r>
          </a:p>
          <a:p>
            <a:r>
              <a:rPr lang="en-US" dirty="0"/>
              <a:t>c. Goodbye Class</a:t>
            </a:r>
          </a:p>
          <a:p>
            <a:r>
              <a:rPr lang="en-US" dirty="0"/>
              <a:t>d. Goodbye Everyone</a:t>
            </a:r>
          </a:p>
          <a:p>
            <a:pPr marL="342900" indent="-3429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56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6" grpId="0"/>
      <p:bldP spid="7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F23F40-5590-7D40-A996-FD1E0D0C8F87}"/>
              </a:ext>
            </a:extLst>
          </p:cNvPr>
          <p:cNvSpPr txBox="1"/>
          <p:nvPr/>
        </p:nvSpPr>
        <p:spPr>
          <a:xfrm>
            <a:off x="4385620" y="2519500"/>
            <a:ext cx="39057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Thank You 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B5B4AC-7674-F648-9FAA-706E7A756C27}"/>
              </a:ext>
            </a:extLst>
          </p:cNvPr>
          <p:cNvSpPr txBox="1"/>
          <p:nvPr/>
        </p:nvSpPr>
        <p:spPr>
          <a:xfrm>
            <a:off x="5111779" y="3939733"/>
            <a:ext cx="2453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41256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8931A7-732D-A24C-B2C1-2E1A9DC3A0D3}"/>
              </a:ext>
            </a:extLst>
          </p:cNvPr>
          <p:cNvSpPr txBox="1"/>
          <p:nvPr/>
        </p:nvSpPr>
        <p:spPr>
          <a:xfrm>
            <a:off x="2286000" y="457200"/>
            <a:ext cx="3728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What is function in Python?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EE53BA-9A3A-E745-8348-0BFF46A44942}"/>
              </a:ext>
            </a:extLst>
          </p:cNvPr>
          <p:cNvSpPr/>
          <p:nvPr/>
        </p:nvSpPr>
        <p:spPr>
          <a:xfrm>
            <a:off x="2286000" y="2835386"/>
            <a:ext cx="4328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444444"/>
                </a:solidFill>
                <a:latin typeface="Open Sans"/>
              </a:rPr>
              <a:t>Python uses </a:t>
            </a:r>
            <a:r>
              <a:rPr lang="en-US" dirty="0">
                <a:solidFill>
                  <a:srgbClr val="800080"/>
                </a:solidFill>
                <a:latin typeface="inherit"/>
              </a:rPr>
              <a:t>def</a:t>
            </a:r>
            <a:r>
              <a:rPr lang="en-US" dirty="0">
                <a:solidFill>
                  <a:srgbClr val="444444"/>
                </a:solidFill>
                <a:latin typeface="Open Sans"/>
              </a:rPr>
              <a:t> keyword to start a function: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93B8AC-2948-344E-A6EC-D04155F0B75C}"/>
              </a:ext>
            </a:extLst>
          </p:cNvPr>
          <p:cNvSpPr/>
          <p:nvPr/>
        </p:nvSpPr>
        <p:spPr>
          <a:xfrm>
            <a:off x="2286000" y="3300677"/>
            <a:ext cx="68374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</a:t>
            </a:r>
            <a:r>
              <a:rPr lang="en-US" dirty="0"/>
              <a:t> greet()</a:t>
            </a:r>
            <a:r>
              <a:rPr lang="en-US" dirty="0">
                <a:solidFill>
                  <a:schemeClr val="accent5"/>
                </a:solidFill>
              </a:rPr>
              <a:t>:</a:t>
            </a:r>
          </a:p>
          <a:p>
            <a:r>
              <a:rPr lang="en-US" dirty="0">
                <a:solidFill>
                  <a:srgbClr val="7030A0"/>
                </a:solidFill>
              </a:rPr>
              <a:t>	print</a:t>
            </a:r>
            <a:r>
              <a:rPr lang="en-US" dirty="0"/>
              <a:t>("Hello Everyone! Welcome to Python Learning!")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2F2F59-8EEA-8848-968B-5A7565476F22}"/>
              </a:ext>
            </a:extLst>
          </p:cNvPr>
          <p:cNvSpPr/>
          <p:nvPr/>
        </p:nvSpPr>
        <p:spPr>
          <a:xfrm>
            <a:off x="4694059" y="4834102"/>
            <a:ext cx="45095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Hello Everyone! Welcome to Python Learning!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D96DDF-CA59-FA47-917F-DE21999B40A6}"/>
              </a:ext>
            </a:extLst>
          </p:cNvPr>
          <p:cNvSpPr/>
          <p:nvPr/>
        </p:nvSpPr>
        <p:spPr>
          <a:xfrm>
            <a:off x="2286000" y="4370443"/>
            <a:ext cx="1904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Calling</a:t>
            </a:r>
            <a:r>
              <a:rPr lang="en-US" b="1" dirty="0">
                <a:solidFill>
                  <a:srgbClr val="444444"/>
                </a:solidFill>
              </a:rPr>
              <a:t> </a:t>
            </a:r>
            <a:r>
              <a:rPr lang="en-US" b="1" dirty="0"/>
              <a:t>a</a:t>
            </a:r>
            <a:r>
              <a:rPr lang="en-US" b="1" dirty="0">
                <a:solidFill>
                  <a:srgbClr val="444444"/>
                </a:solidFill>
              </a:rPr>
              <a:t> </a:t>
            </a:r>
            <a:r>
              <a:rPr lang="en-US" b="1" dirty="0"/>
              <a:t>function</a:t>
            </a:r>
            <a:r>
              <a:rPr lang="en-US" b="1" dirty="0">
                <a:solidFill>
                  <a:srgbClr val="444444"/>
                </a:solidFill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A39DD0-109B-AF46-9FE5-705DC9B732EC}"/>
              </a:ext>
            </a:extLst>
          </p:cNvPr>
          <p:cNvSpPr txBox="1"/>
          <p:nvPr/>
        </p:nvSpPr>
        <p:spPr>
          <a:xfrm>
            <a:off x="2286000" y="2430374"/>
            <a:ext cx="2065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Creating a function: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19E788-CCF3-7948-BD8C-3E7F4B345FC6}"/>
              </a:ext>
            </a:extLst>
          </p:cNvPr>
          <p:cNvSpPr txBox="1"/>
          <p:nvPr/>
        </p:nvSpPr>
        <p:spPr>
          <a:xfrm>
            <a:off x="2286000" y="4846368"/>
            <a:ext cx="8184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greet</a:t>
            </a:r>
            <a:r>
              <a:rPr lang="en-US" dirty="0"/>
              <a:t>()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62267D-7FB3-FE40-8755-472AE686C39D}"/>
              </a:ext>
            </a:extLst>
          </p:cNvPr>
          <p:cNvSpPr/>
          <p:nvPr/>
        </p:nvSpPr>
        <p:spPr>
          <a:xfrm>
            <a:off x="2286000" y="1081883"/>
            <a:ext cx="7521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A function is a block of code which only runs when it is called.</a:t>
            </a:r>
          </a:p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You can pass data, known as parameters, into a function.</a:t>
            </a:r>
          </a:p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A function can return data as a result.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801E6B-137E-A340-8F06-C2FA9454E3FB}"/>
              </a:ext>
            </a:extLst>
          </p:cNvPr>
          <p:cNvSpPr txBox="1"/>
          <p:nvPr/>
        </p:nvSpPr>
        <p:spPr>
          <a:xfrm>
            <a:off x="6513436" y="4370443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316567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/>
      <p:bldP spid="16" grpId="0"/>
      <p:bldP spid="17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87711A-FFD4-F247-867A-549789ABC52B}"/>
              </a:ext>
            </a:extLst>
          </p:cNvPr>
          <p:cNvSpPr txBox="1"/>
          <p:nvPr/>
        </p:nvSpPr>
        <p:spPr>
          <a:xfrm>
            <a:off x="5566578" y="336285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Example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ED521C-C807-1744-B944-6BA0D1E1488C}"/>
              </a:ext>
            </a:extLst>
          </p:cNvPr>
          <p:cNvSpPr/>
          <p:nvPr/>
        </p:nvSpPr>
        <p:spPr>
          <a:xfrm>
            <a:off x="2978486" y="3904168"/>
            <a:ext cx="6515011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def</a:t>
            </a:r>
            <a:r>
              <a:rPr lang="en-US" sz="2000" dirty="0"/>
              <a:t> </a:t>
            </a:r>
            <a:r>
              <a:rPr lang="en-US" sz="2000" dirty="0" err="1"/>
              <a:t>bitcoin_to_usd</a:t>
            </a:r>
            <a:r>
              <a:rPr lang="en-US" sz="2000" dirty="0"/>
              <a:t>(</a:t>
            </a:r>
            <a:r>
              <a:rPr lang="en-US" sz="2000" dirty="0" err="1"/>
              <a:t>btc</a:t>
            </a:r>
            <a:r>
              <a:rPr lang="en-US" sz="2000" dirty="0"/>
              <a:t>)</a:t>
            </a:r>
            <a:r>
              <a:rPr lang="en-US" sz="2000" dirty="0">
                <a:solidFill>
                  <a:srgbClr val="0070C0"/>
                </a:solidFill>
              </a:rPr>
              <a:t>:</a:t>
            </a:r>
          </a:p>
          <a:p>
            <a:r>
              <a:rPr lang="en-US" sz="2000" dirty="0"/>
              <a:t>	</a:t>
            </a:r>
            <a:r>
              <a:rPr lang="en-US" sz="2000" dirty="0">
                <a:solidFill>
                  <a:schemeClr val="accent2"/>
                </a:solidFill>
              </a:rPr>
              <a:t>''' This function converts the bitcoin value to USD'''</a:t>
            </a:r>
          </a:p>
          <a:p>
            <a:r>
              <a:rPr lang="en-US" sz="2000" dirty="0"/>
              <a:t>	amount = </a:t>
            </a:r>
            <a:r>
              <a:rPr lang="en-US" sz="2000" dirty="0" err="1"/>
              <a:t>btc</a:t>
            </a:r>
            <a:r>
              <a:rPr lang="en-US" sz="2000" dirty="0"/>
              <a:t>*6000</a:t>
            </a:r>
          </a:p>
          <a:p>
            <a:r>
              <a:rPr lang="en-US" sz="2000" dirty="0"/>
              <a:t>	print('Today', </a:t>
            </a:r>
            <a:r>
              <a:rPr lang="en-US" sz="2000" dirty="0" err="1"/>
              <a:t>btc</a:t>
            </a:r>
            <a:r>
              <a:rPr lang="en-US" sz="2000" dirty="0"/>
              <a:t>,'bitcoin is equivalent to $',amount)</a:t>
            </a:r>
          </a:p>
          <a:p>
            <a:endParaRPr lang="en-US" sz="2000" dirty="0"/>
          </a:p>
          <a:p>
            <a:r>
              <a:rPr lang="en-US" sz="2000" dirty="0" err="1"/>
              <a:t>bitcoin_to_usd</a:t>
            </a:r>
            <a:r>
              <a:rPr lang="en-US" sz="2000" dirty="0"/>
              <a:t>(1)</a:t>
            </a:r>
          </a:p>
          <a:p>
            <a:r>
              <a:rPr lang="en-US" sz="2000" dirty="0"/>
              <a:t>help(</a:t>
            </a:r>
            <a:r>
              <a:rPr lang="en-US" sz="2000" dirty="0" err="1"/>
              <a:t>bitcoin_to_usd</a:t>
            </a:r>
            <a:r>
              <a:rPr lang="en-US" sz="2000" dirty="0"/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5A060D-EE27-4F4A-AC81-998C161573F8}"/>
              </a:ext>
            </a:extLst>
          </p:cNvPr>
          <p:cNvSpPr/>
          <p:nvPr/>
        </p:nvSpPr>
        <p:spPr>
          <a:xfrm>
            <a:off x="1384838" y="1852040"/>
            <a:ext cx="4405373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def</a:t>
            </a:r>
            <a:r>
              <a:rPr lang="en-US" sz="2400" dirty="0"/>
              <a:t> 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function_name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(parameters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en-US" sz="2400" dirty="0">
                <a:solidFill>
                  <a:schemeClr val="accent1"/>
                </a:solidFill>
              </a:rPr>
              <a:t>: 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en-US" sz="2400" dirty="0">
                <a:solidFill>
                  <a:schemeClr val="accent2"/>
                </a:solidFill>
              </a:rPr>
              <a:t>"""docstring"""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	 statement(s)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C97A46-7E34-2F49-836D-ABD079882C57}"/>
              </a:ext>
            </a:extLst>
          </p:cNvPr>
          <p:cNvSpPr/>
          <p:nvPr/>
        </p:nvSpPr>
        <p:spPr>
          <a:xfrm>
            <a:off x="6825534" y="1262492"/>
            <a:ext cx="3595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444444"/>
                </a:solidFill>
              </a:rPr>
              <a:t>Syntax of calling a function: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35ECBA-7A64-9048-94EC-10D4FAD31F15}"/>
              </a:ext>
            </a:extLst>
          </p:cNvPr>
          <p:cNvSpPr/>
          <p:nvPr/>
        </p:nvSpPr>
        <p:spPr>
          <a:xfrm>
            <a:off x="6825534" y="1852040"/>
            <a:ext cx="4405373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function_name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(input values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A19550-1F99-7440-A13A-5CB4F9382B1F}"/>
              </a:ext>
            </a:extLst>
          </p:cNvPr>
          <p:cNvSpPr txBox="1"/>
          <p:nvPr/>
        </p:nvSpPr>
        <p:spPr>
          <a:xfrm>
            <a:off x="2286000" y="457200"/>
            <a:ext cx="3949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Creating and Calling functions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013BBA-8C42-43B0-B368-CF5722A62C54}"/>
              </a:ext>
            </a:extLst>
          </p:cNvPr>
          <p:cNvSpPr/>
          <p:nvPr/>
        </p:nvSpPr>
        <p:spPr>
          <a:xfrm>
            <a:off x="1384838" y="1263042"/>
            <a:ext cx="3814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444444"/>
                </a:solidFill>
              </a:rPr>
              <a:t>Syntax of creating a function: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607BCB81-39A4-4A19-82C7-2CBB5033C6F1}"/>
              </a:ext>
            </a:extLst>
          </p:cNvPr>
          <p:cNvSpPr/>
          <p:nvPr/>
        </p:nvSpPr>
        <p:spPr>
          <a:xfrm flipV="1">
            <a:off x="212651" y="2917246"/>
            <a:ext cx="2073349" cy="2336504"/>
          </a:xfrm>
          <a:prstGeom prst="wedgeRoundRectCallout">
            <a:avLst>
              <a:gd name="adj1" fmla="val 68369"/>
              <a:gd name="adj2" fmla="val 68757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2902FE-B40C-4AC3-AF05-C78F83C30735}"/>
              </a:ext>
            </a:extLst>
          </p:cNvPr>
          <p:cNvSpPr txBox="1"/>
          <p:nvPr/>
        </p:nvSpPr>
        <p:spPr>
          <a:xfrm>
            <a:off x="349514" y="3052369"/>
            <a:ext cx="18620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Docstring is the text that comes up when you type in help followed by the function name in the interpreter </a:t>
            </a:r>
          </a:p>
        </p:txBody>
      </p:sp>
    </p:spTree>
    <p:extLst>
      <p:ext uri="{BB962C8B-B14F-4D97-AF65-F5344CB8AC3E}">
        <p14:creationId xmlns:p14="http://schemas.microsoft.com/office/powerpoint/2010/main" val="725222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18A9A7-A541-1C46-A45A-D1192843CA69}"/>
              </a:ext>
            </a:extLst>
          </p:cNvPr>
          <p:cNvSpPr txBox="1"/>
          <p:nvPr/>
        </p:nvSpPr>
        <p:spPr>
          <a:xfrm>
            <a:off x="2286000" y="457200"/>
            <a:ext cx="2909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The return statement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B37784-DE0B-AC45-AA25-3AB376EDD3B0}"/>
              </a:ext>
            </a:extLst>
          </p:cNvPr>
          <p:cNvSpPr/>
          <p:nvPr/>
        </p:nvSpPr>
        <p:spPr>
          <a:xfrm>
            <a:off x="2286000" y="1007658"/>
            <a:ext cx="726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52830"/>
                </a:solidFill>
                <a:latin typeface="Open Sans"/>
              </a:rPr>
              <a:t>The </a:t>
            </a:r>
            <a:r>
              <a:rPr lang="en-US" dirty="0"/>
              <a:t>return</a:t>
            </a:r>
            <a:r>
              <a:rPr lang="en-US" dirty="0">
                <a:solidFill>
                  <a:srgbClr val="252830"/>
                </a:solidFill>
                <a:latin typeface="Open Sans"/>
              </a:rPr>
              <a:t> statement is used to exit a function and go back to the place from where it was called.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876374-8177-3E43-A47F-36A731434D93}"/>
              </a:ext>
            </a:extLst>
          </p:cNvPr>
          <p:cNvSpPr/>
          <p:nvPr/>
        </p:nvSpPr>
        <p:spPr>
          <a:xfrm>
            <a:off x="2286000" y="1856874"/>
            <a:ext cx="60960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</a:t>
            </a:r>
            <a:r>
              <a:rPr lang="en-US" dirty="0"/>
              <a:t> </a:t>
            </a:r>
            <a:r>
              <a:rPr lang="en-US" dirty="0" err="1"/>
              <a:t>absolute_value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/>
              <a:t>):</a:t>
            </a:r>
          </a:p>
          <a:p>
            <a:r>
              <a:rPr lang="en-US" dirty="0"/>
              <a:t>	if </a:t>
            </a:r>
            <a:r>
              <a:rPr lang="en-US" dirty="0" err="1"/>
              <a:t>num</a:t>
            </a:r>
            <a:r>
              <a:rPr lang="en-US" dirty="0"/>
              <a:t> &gt;= 0: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0070C0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 err="1"/>
              <a:t>num</a:t>
            </a:r>
            <a:endParaRPr lang="en-US" dirty="0"/>
          </a:p>
          <a:p>
            <a:r>
              <a:rPr lang="en-US" dirty="0"/>
              <a:t>	else: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0070C0"/>
                </a:solidFill>
              </a:rPr>
              <a:t>return</a:t>
            </a:r>
            <a:r>
              <a:rPr lang="en-US" dirty="0"/>
              <a:t> -</a:t>
            </a:r>
            <a:r>
              <a:rPr lang="en-US" dirty="0" err="1"/>
              <a:t>num</a:t>
            </a:r>
            <a:endParaRPr lang="en-US" dirty="0"/>
          </a:p>
          <a:p>
            <a:endParaRPr lang="en-US" dirty="0"/>
          </a:p>
          <a:p>
            <a:r>
              <a:rPr lang="en-US" dirty="0"/>
              <a:t>print(</a:t>
            </a:r>
            <a:r>
              <a:rPr lang="en-US" dirty="0" err="1"/>
              <a:t>absolute_value</a:t>
            </a:r>
            <a:r>
              <a:rPr lang="en-US" dirty="0"/>
              <a:t>(2))</a:t>
            </a:r>
          </a:p>
          <a:p>
            <a:r>
              <a:rPr lang="en-US" dirty="0"/>
              <a:t>print(</a:t>
            </a:r>
            <a:r>
              <a:rPr lang="en-US" dirty="0" err="1"/>
              <a:t>absolute_value</a:t>
            </a:r>
            <a:r>
              <a:rPr lang="en-US" dirty="0"/>
              <a:t>(-4))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1658A1-E80B-F24A-B926-3A810D0C5767}"/>
              </a:ext>
            </a:extLst>
          </p:cNvPr>
          <p:cNvSpPr/>
          <p:nvPr/>
        </p:nvSpPr>
        <p:spPr>
          <a:xfrm>
            <a:off x="2286000" y="4504837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52830"/>
                </a:solidFill>
                <a:latin typeface="Open Sans"/>
              </a:rPr>
              <a:t> A function without any return statement in it will return the “None” object.</a:t>
            </a:r>
            <a:endParaRPr lang="en-US" dirty="0"/>
          </a:p>
        </p:txBody>
      </p:sp>
      <p:pic>
        <p:nvPicPr>
          <p:cNvPr id="7" name="Graphic 6" descr="Bookmark">
            <a:extLst>
              <a:ext uri="{FF2B5EF4-FFF2-40B4-BE49-F238E27FC236}">
                <a16:creationId xmlns:a16="http://schemas.microsoft.com/office/drawing/2014/main" id="{A3F577F5-305B-409A-BDDE-64ED15737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89669" y="4504837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51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8E2EB4-4546-734C-9035-6EA1EC089C5C}"/>
              </a:ext>
            </a:extLst>
          </p:cNvPr>
          <p:cNvSpPr txBox="1"/>
          <p:nvPr/>
        </p:nvSpPr>
        <p:spPr>
          <a:xfrm>
            <a:off x="2286000" y="457200"/>
            <a:ext cx="4169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Scope and lifetime of variables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FCA5FF-FA10-934C-89A8-93740DEF7E00}"/>
              </a:ext>
            </a:extLst>
          </p:cNvPr>
          <p:cNvSpPr txBox="1"/>
          <p:nvPr/>
        </p:nvSpPr>
        <p:spPr>
          <a:xfrm>
            <a:off x="1678331" y="1011198"/>
            <a:ext cx="83952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Scope of a variable</a:t>
            </a:r>
            <a:r>
              <a:rPr lang="en-US" dirty="0"/>
              <a:t> is the portion of a program where the variable is recognized.</a:t>
            </a:r>
          </a:p>
          <a:p>
            <a:r>
              <a:rPr lang="en-US" dirty="0"/>
              <a:t>Parameters and variables defined inside a function are not visible from outside.</a:t>
            </a:r>
          </a:p>
          <a:p>
            <a:r>
              <a:rPr lang="en-US" dirty="0"/>
              <a:t>Hence, they have a local scope.</a:t>
            </a:r>
          </a:p>
          <a:p>
            <a:endParaRPr lang="en-US" dirty="0"/>
          </a:p>
          <a:p>
            <a:r>
              <a:rPr lang="en-US" b="1" dirty="0"/>
              <a:t>Lifetime of a variable</a:t>
            </a:r>
            <a:r>
              <a:rPr lang="en-US" dirty="0"/>
              <a:t> is the period throughout which the variable exists in the memory.</a:t>
            </a:r>
          </a:p>
          <a:p>
            <a:r>
              <a:rPr lang="en-US" dirty="0"/>
              <a:t>The lifetime of variables inside a function is as long as the function executes.</a:t>
            </a:r>
          </a:p>
          <a:p>
            <a:r>
              <a:rPr lang="en-US" dirty="0"/>
              <a:t>They are destroyed once we return from the function.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Hence, a function does not remember the value of a variable from its previous calls.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DCBF4E-87C9-1D41-950C-FC8320DCAB34}"/>
              </a:ext>
            </a:extLst>
          </p:cNvPr>
          <p:cNvSpPr/>
          <p:nvPr/>
        </p:nvSpPr>
        <p:spPr>
          <a:xfrm>
            <a:off x="1780113" y="3965853"/>
            <a:ext cx="4170948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</a:t>
            </a:r>
            <a:r>
              <a:rPr lang="en-US" dirty="0"/>
              <a:t> </a:t>
            </a:r>
            <a:r>
              <a:rPr lang="en-US" dirty="0" err="1"/>
              <a:t>my_func</a:t>
            </a:r>
            <a:r>
              <a:rPr lang="en-US" dirty="0"/>
              <a:t>():</a:t>
            </a:r>
          </a:p>
          <a:p>
            <a:r>
              <a:rPr lang="en-US" dirty="0"/>
              <a:t>	x = 10</a:t>
            </a:r>
          </a:p>
          <a:p>
            <a:r>
              <a:rPr lang="en-US" dirty="0"/>
              <a:t>	print("Value inside </a:t>
            </a:r>
            <a:r>
              <a:rPr lang="en-US" dirty="0" err="1"/>
              <a:t>function:",x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x = 20</a:t>
            </a:r>
          </a:p>
          <a:p>
            <a:r>
              <a:rPr lang="en-US" dirty="0" err="1"/>
              <a:t>my_func</a:t>
            </a:r>
            <a:r>
              <a:rPr lang="en-US" dirty="0"/>
              <a:t>()</a:t>
            </a:r>
          </a:p>
          <a:p>
            <a:r>
              <a:rPr lang="en-US" dirty="0"/>
              <a:t>print("Value outside </a:t>
            </a:r>
            <a:r>
              <a:rPr lang="en-US" dirty="0" err="1"/>
              <a:t>function:",x</a:t>
            </a:r>
            <a:r>
              <a:rPr lang="en-US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250CDD-F3AA-8A49-8938-1D0166DFF9CC}"/>
              </a:ext>
            </a:extLst>
          </p:cNvPr>
          <p:cNvSpPr txBox="1"/>
          <p:nvPr/>
        </p:nvSpPr>
        <p:spPr>
          <a:xfrm>
            <a:off x="6412832" y="50652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76043E-D0DC-E045-A079-EDE753B091EE}"/>
              </a:ext>
            </a:extLst>
          </p:cNvPr>
          <p:cNvSpPr/>
          <p:nvPr/>
        </p:nvSpPr>
        <p:spPr>
          <a:xfrm>
            <a:off x="6942969" y="4533693"/>
            <a:ext cx="249940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Value inside function: 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5C57E6-E51D-E74C-B9F3-8643E94A10EE}"/>
              </a:ext>
            </a:extLst>
          </p:cNvPr>
          <p:cNvSpPr/>
          <p:nvPr/>
        </p:nvSpPr>
        <p:spPr>
          <a:xfrm>
            <a:off x="6870032" y="5600146"/>
            <a:ext cx="2645276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Value outside function: 20</a:t>
            </a:r>
          </a:p>
        </p:txBody>
      </p:sp>
    </p:spTree>
    <p:extLst>
      <p:ext uri="{BB962C8B-B14F-4D97-AF65-F5344CB8AC3E}">
        <p14:creationId xmlns:p14="http://schemas.microsoft.com/office/powerpoint/2010/main" val="163962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97AAE7-ABE1-A349-B5CF-56A22C3BFFB3}"/>
              </a:ext>
            </a:extLst>
          </p:cNvPr>
          <p:cNvSpPr txBox="1"/>
          <p:nvPr/>
        </p:nvSpPr>
        <p:spPr>
          <a:xfrm>
            <a:off x="4998231" y="691890"/>
            <a:ext cx="25539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Types of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C51795-9487-CC41-B48F-48350BC0D867}"/>
              </a:ext>
            </a:extLst>
          </p:cNvPr>
          <p:cNvSpPr txBox="1"/>
          <p:nvPr/>
        </p:nvSpPr>
        <p:spPr>
          <a:xfrm>
            <a:off x="2400367" y="1840559"/>
            <a:ext cx="24540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1. User-defined function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EE7D90-B9AF-B846-BF7A-F1C9B8BDF54B}"/>
              </a:ext>
            </a:extLst>
          </p:cNvPr>
          <p:cNvSpPr txBox="1"/>
          <p:nvPr/>
        </p:nvSpPr>
        <p:spPr>
          <a:xfrm>
            <a:off x="1792705" y="2328309"/>
            <a:ext cx="39290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Functions that we define ourselves to do certain specific task are referred to as </a:t>
            </a:r>
            <a:r>
              <a:rPr lang="en-US" b="1" dirty="0"/>
              <a:t>user-defined functions</a:t>
            </a:r>
            <a:r>
              <a:rPr lang="en-US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24165D-A298-DE4F-A3C6-5324FB19DD9C}"/>
              </a:ext>
            </a:extLst>
          </p:cNvPr>
          <p:cNvSpPr txBox="1"/>
          <p:nvPr/>
        </p:nvSpPr>
        <p:spPr>
          <a:xfrm>
            <a:off x="8193505" y="1840559"/>
            <a:ext cx="19078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2. Built-in function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22F8E4-8749-0B47-941B-14CEAAC6E503}"/>
              </a:ext>
            </a:extLst>
          </p:cNvPr>
          <p:cNvSpPr/>
          <p:nvPr/>
        </p:nvSpPr>
        <p:spPr>
          <a:xfrm>
            <a:off x="1883656" y="3405470"/>
            <a:ext cx="3838075" cy="24622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def</a:t>
            </a:r>
            <a:r>
              <a:rPr lang="en-US" sz="1400" dirty="0"/>
              <a:t> </a:t>
            </a:r>
            <a:r>
              <a:rPr lang="en-US" sz="1400" dirty="0" err="1"/>
              <a:t>absolute_value</a:t>
            </a:r>
            <a:r>
              <a:rPr lang="en-US" sz="1400" dirty="0"/>
              <a:t>(</a:t>
            </a:r>
            <a:r>
              <a:rPr lang="en-US" sz="1400" dirty="0" err="1"/>
              <a:t>num</a:t>
            </a:r>
            <a:r>
              <a:rPr lang="en-US" sz="1400" dirty="0"/>
              <a:t>):</a:t>
            </a:r>
          </a:p>
          <a:p>
            <a:r>
              <a:rPr lang="en-US" sz="1400" dirty="0"/>
              <a:t>	"""This function returns the absolute</a:t>
            </a:r>
          </a:p>
          <a:p>
            <a:r>
              <a:rPr lang="en-US" sz="1400" dirty="0"/>
              <a:t>	value of the entered number"""</a:t>
            </a:r>
          </a:p>
          <a:p>
            <a:endParaRPr lang="en-US" sz="1400" dirty="0"/>
          </a:p>
          <a:p>
            <a:r>
              <a:rPr lang="en-US" sz="1400" dirty="0"/>
              <a:t>	if </a:t>
            </a:r>
            <a:r>
              <a:rPr lang="en-US" sz="1400" dirty="0" err="1"/>
              <a:t>num</a:t>
            </a:r>
            <a:r>
              <a:rPr lang="en-US" sz="1400" dirty="0"/>
              <a:t> &gt;= 0:</a:t>
            </a:r>
          </a:p>
          <a:p>
            <a:r>
              <a:rPr lang="en-US" sz="1400" dirty="0"/>
              <a:t>		</a:t>
            </a:r>
            <a:r>
              <a:rPr lang="en-US" sz="1400" dirty="0">
                <a:solidFill>
                  <a:srgbClr val="0070C0"/>
                </a:solidFill>
              </a:rPr>
              <a:t>return</a:t>
            </a:r>
            <a:r>
              <a:rPr lang="en-US" sz="1400" dirty="0"/>
              <a:t> </a:t>
            </a:r>
            <a:r>
              <a:rPr lang="en-US" sz="1400" dirty="0" err="1"/>
              <a:t>num</a:t>
            </a:r>
            <a:endParaRPr lang="en-US" sz="1400" dirty="0"/>
          </a:p>
          <a:p>
            <a:r>
              <a:rPr lang="en-US" sz="1400" dirty="0"/>
              <a:t>	else:</a:t>
            </a:r>
          </a:p>
          <a:p>
            <a:r>
              <a:rPr lang="en-US" sz="1400" dirty="0"/>
              <a:t>		</a:t>
            </a:r>
            <a:r>
              <a:rPr lang="en-US" sz="1400" dirty="0">
                <a:solidFill>
                  <a:srgbClr val="0070C0"/>
                </a:solidFill>
              </a:rPr>
              <a:t>return</a:t>
            </a:r>
            <a:r>
              <a:rPr lang="en-US" sz="1400" dirty="0"/>
              <a:t> -</a:t>
            </a:r>
            <a:r>
              <a:rPr lang="en-US" sz="1400" dirty="0" err="1"/>
              <a:t>num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print(</a:t>
            </a:r>
            <a:r>
              <a:rPr lang="en-US" sz="1400" dirty="0" err="1"/>
              <a:t>absolute_value</a:t>
            </a:r>
            <a:r>
              <a:rPr lang="en-US" sz="1400" dirty="0"/>
              <a:t>(2))</a:t>
            </a:r>
          </a:p>
          <a:p>
            <a:r>
              <a:rPr lang="en-US" sz="1400" dirty="0"/>
              <a:t>print(</a:t>
            </a:r>
            <a:r>
              <a:rPr lang="en-US" sz="1400" dirty="0" err="1"/>
              <a:t>absolute_value</a:t>
            </a:r>
            <a:r>
              <a:rPr lang="en-US" sz="1400" dirty="0"/>
              <a:t>(-4))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80D3E0-C147-8845-9B88-95896D7847BF}"/>
              </a:ext>
            </a:extLst>
          </p:cNvPr>
          <p:cNvSpPr txBox="1"/>
          <p:nvPr/>
        </p:nvSpPr>
        <p:spPr>
          <a:xfrm>
            <a:off x="7141457" y="2328309"/>
            <a:ext cx="4336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Functions that readily come with Python are called </a:t>
            </a:r>
            <a:r>
              <a:rPr lang="en-US" b="1" dirty="0"/>
              <a:t>built-in functions.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077A15-F9E6-DE46-82FD-80F14C5B3D5E}"/>
              </a:ext>
            </a:extLst>
          </p:cNvPr>
          <p:cNvSpPr txBox="1"/>
          <p:nvPr/>
        </p:nvSpPr>
        <p:spPr>
          <a:xfrm>
            <a:off x="7278936" y="4280923"/>
            <a:ext cx="19820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abs()	print()</a:t>
            </a:r>
          </a:p>
          <a:p>
            <a:r>
              <a:rPr lang="en-US" dirty="0"/>
              <a:t>filter()	map()</a:t>
            </a:r>
          </a:p>
          <a:p>
            <a:r>
              <a:rPr lang="en-US" dirty="0" err="1"/>
              <a:t>len</a:t>
            </a:r>
            <a:r>
              <a:rPr lang="en-US" dirty="0"/>
              <a:t>()	sorted()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E59A54-75CE-084E-A350-AB37EFFACAD5}"/>
              </a:ext>
            </a:extLst>
          </p:cNvPr>
          <p:cNvSpPr txBox="1"/>
          <p:nvPr/>
        </p:nvSpPr>
        <p:spPr>
          <a:xfrm>
            <a:off x="7141457" y="3436417"/>
            <a:ext cx="3037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Python 3.6 (latest version), </a:t>
            </a:r>
          </a:p>
          <a:p>
            <a:r>
              <a:rPr lang="en-US" dirty="0"/>
              <a:t>there are 68 built-in functions.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B05C223-2F01-8245-973D-1B20763B0813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75183" y="1153555"/>
            <a:ext cx="0" cy="362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77D40F-040F-FD47-80B7-53E7A8753F12}"/>
              </a:ext>
            </a:extLst>
          </p:cNvPr>
          <p:cNvCxnSpPr>
            <a:cxnSpLocks/>
          </p:cNvCxnSpPr>
          <p:nvPr/>
        </p:nvCxnSpPr>
        <p:spPr>
          <a:xfrm flipV="1">
            <a:off x="3627402" y="1515979"/>
            <a:ext cx="55200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3D3E15A-9686-3543-B796-48837D0B07DD}"/>
              </a:ext>
            </a:extLst>
          </p:cNvPr>
          <p:cNvCxnSpPr/>
          <p:nvPr/>
        </p:nvCxnSpPr>
        <p:spPr>
          <a:xfrm>
            <a:off x="3627402" y="1515979"/>
            <a:ext cx="0" cy="3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A72D7E9-5AF1-2A40-8534-E4BC6A5AA4D0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9147453" y="1515979"/>
            <a:ext cx="0" cy="32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114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9E660E-54CA-5246-8D83-E953A5E47F15}"/>
              </a:ext>
            </a:extLst>
          </p:cNvPr>
          <p:cNvSpPr txBox="1"/>
          <p:nvPr/>
        </p:nvSpPr>
        <p:spPr>
          <a:xfrm>
            <a:off x="2286000" y="457200"/>
            <a:ext cx="2767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Function Arguments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A99C37-C60C-2B4A-B412-8782C0C09261}"/>
              </a:ext>
            </a:extLst>
          </p:cNvPr>
          <p:cNvSpPr txBox="1"/>
          <p:nvPr/>
        </p:nvSpPr>
        <p:spPr>
          <a:xfrm>
            <a:off x="1804671" y="1729205"/>
            <a:ext cx="3421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Default values for Arguments: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29BD1-26F7-D743-B589-FA77BFB9821F}"/>
              </a:ext>
            </a:extLst>
          </p:cNvPr>
          <p:cNvSpPr txBox="1"/>
          <p:nvPr/>
        </p:nvSpPr>
        <p:spPr>
          <a:xfrm>
            <a:off x="1804671" y="1150598"/>
            <a:ext cx="724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Arguments</a:t>
            </a:r>
            <a:r>
              <a:rPr lang="en-US" dirty="0"/>
              <a:t> are the parameters through which we pass values to a function.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7C8639-2E79-7745-BCFD-6F317BFA57BA}"/>
              </a:ext>
            </a:extLst>
          </p:cNvPr>
          <p:cNvSpPr/>
          <p:nvPr/>
        </p:nvSpPr>
        <p:spPr>
          <a:xfrm>
            <a:off x="1804671" y="2977670"/>
            <a:ext cx="6172266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</a:t>
            </a:r>
            <a:r>
              <a:rPr lang="en-US" dirty="0"/>
              <a:t> </a:t>
            </a:r>
            <a:r>
              <a:rPr lang="en-US" dirty="0" err="1"/>
              <a:t>Exam_Result</a:t>
            </a:r>
            <a:r>
              <a:rPr lang="en-US" dirty="0"/>
              <a:t>(result='Result not published'):</a:t>
            </a:r>
          </a:p>
          <a:p>
            <a:r>
              <a:rPr lang="en-US" dirty="0"/>
              <a:t>	if result is 'P':</a:t>
            </a:r>
          </a:p>
          <a:p>
            <a:r>
              <a:rPr lang="en-US" dirty="0"/>
              <a:t>		result = "Congratulations! You have Passed!"</a:t>
            </a:r>
          </a:p>
          <a:p>
            <a:r>
              <a:rPr lang="en-US" dirty="0"/>
              <a:t>	</a:t>
            </a:r>
            <a:r>
              <a:rPr lang="en-US" dirty="0" err="1"/>
              <a:t>elif</a:t>
            </a:r>
            <a:r>
              <a:rPr lang="en-US" dirty="0"/>
              <a:t> result is 'F':</a:t>
            </a:r>
          </a:p>
          <a:p>
            <a:r>
              <a:rPr lang="en-US" dirty="0"/>
              <a:t>		result = "Sorry, better luck next time!"</a:t>
            </a:r>
          </a:p>
          <a:p>
            <a:r>
              <a:rPr lang="en-US" dirty="0"/>
              <a:t>	print(result)</a:t>
            </a:r>
          </a:p>
          <a:p>
            <a:endParaRPr lang="en-US" dirty="0"/>
          </a:p>
          <a:p>
            <a:r>
              <a:rPr lang="en-US" dirty="0" err="1"/>
              <a:t>Exam_Result</a:t>
            </a:r>
            <a:r>
              <a:rPr lang="en-US" dirty="0"/>
              <a:t>('P')</a:t>
            </a:r>
          </a:p>
          <a:p>
            <a:r>
              <a:rPr lang="en-US" dirty="0" err="1"/>
              <a:t>Exam_Result</a:t>
            </a:r>
            <a:r>
              <a:rPr lang="en-US" dirty="0"/>
              <a:t>('F’)</a:t>
            </a:r>
          </a:p>
          <a:p>
            <a:r>
              <a:rPr lang="en-US" dirty="0" err="1"/>
              <a:t>Exam_Result</a:t>
            </a:r>
            <a:r>
              <a:rPr lang="en-US" dirty="0"/>
              <a:t>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2F15DB-62ED-8540-8FF6-4D87840A0A21}"/>
              </a:ext>
            </a:extLst>
          </p:cNvPr>
          <p:cNvSpPr txBox="1"/>
          <p:nvPr/>
        </p:nvSpPr>
        <p:spPr>
          <a:xfrm>
            <a:off x="1804671" y="2129315"/>
            <a:ext cx="8079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arguments can have default values in Python.</a:t>
            </a:r>
          </a:p>
          <a:p>
            <a:r>
              <a:rPr lang="en-US" dirty="0"/>
              <a:t>We can provide a default value to an argument by using the assignment operator (=)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0A486D-3DE1-8642-B2BE-664C254439A0}"/>
              </a:ext>
            </a:extLst>
          </p:cNvPr>
          <p:cNvSpPr txBox="1"/>
          <p:nvPr/>
        </p:nvSpPr>
        <p:spPr>
          <a:xfrm>
            <a:off x="8443612" y="4693967"/>
            <a:ext cx="2109039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Result not published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681967-DF3A-48A3-8E5E-DE8BC2E55DD8}"/>
              </a:ext>
            </a:extLst>
          </p:cNvPr>
          <p:cNvSpPr txBox="1"/>
          <p:nvPr/>
        </p:nvSpPr>
        <p:spPr>
          <a:xfrm>
            <a:off x="8443612" y="4039499"/>
            <a:ext cx="2802947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Sorry, better luck next time!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E75736-5DCE-4C06-9222-3F31A620A3E7}"/>
              </a:ext>
            </a:extLst>
          </p:cNvPr>
          <p:cNvSpPr txBox="1"/>
          <p:nvPr/>
        </p:nvSpPr>
        <p:spPr>
          <a:xfrm>
            <a:off x="8443612" y="3385031"/>
            <a:ext cx="3403111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Congratulations! You have Passed!</a:t>
            </a:r>
          </a:p>
        </p:txBody>
      </p:sp>
    </p:spTree>
    <p:extLst>
      <p:ext uri="{BB962C8B-B14F-4D97-AF65-F5344CB8AC3E}">
        <p14:creationId xmlns:p14="http://schemas.microsoft.com/office/powerpoint/2010/main" val="56379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227CAF-7021-6C43-B221-4F6BD01CFFD0}"/>
              </a:ext>
            </a:extLst>
          </p:cNvPr>
          <p:cNvSpPr txBox="1"/>
          <p:nvPr/>
        </p:nvSpPr>
        <p:spPr>
          <a:xfrm>
            <a:off x="2286000" y="457200"/>
            <a:ext cx="3976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Passing Arguments in Python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1189AA-6158-3645-903E-139F9C6A7FB0}"/>
              </a:ext>
            </a:extLst>
          </p:cNvPr>
          <p:cNvSpPr txBox="1"/>
          <p:nvPr/>
        </p:nvSpPr>
        <p:spPr>
          <a:xfrm>
            <a:off x="1321586" y="1065238"/>
            <a:ext cx="51495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There are two ways to pass arguments to a function: </a:t>
            </a:r>
          </a:p>
          <a:p>
            <a:r>
              <a:rPr lang="en-US" b="1" dirty="0"/>
              <a:t># Positional arguments</a:t>
            </a:r>
            <a:r>
              <a:rPr lang="en-US" dirty="0"/>
              <a:t> </a:t>
            </a:r>
          </a:p>
          <a:p>
            <a:r>
              <a:rPr lang="en-US" b="1" dirty="0"/>
              <a:t># Keyword</a:t>
            </a:r>
            <a:r>
              <a:rPr lang="en-US" dirty="0"/>
              <a:t> </a:t>
            </a:r>
            <a:r>
              <a:rPr lang="en-US" b="1" dirty="0"/>
              <a:t>arguments</a:t>
            </a:r>
            <a:r>
              <a:rPr lang="en-US" dirty="0"/>
              <a:t>.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830580-58CC-D44C-94C6-5F618B3609FF}"/>
              </a:ext>
            </a:extLst>
          </p:cNvPr>
          <p:cNvSpPr txBox="1"/>
          <p:nvPr/>
        </p:nvSpPr>
        <p:spPr>
          <a:xfrm>
            <a:off x="1179433" y="2291050"/>
            <a:ext cx="2345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Positional Arguments: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51C3B8-C36C-5B47-86BB-F188DB6541D7}"/>
              </a:ext>
            </a:extLst>
          </p:cNvPr>
          <p:cNvSpPr txBox="1"/>
          <p:nvPr/>
        </p:nvSpPr>
        <p:spPr>
          <a:xfrm>
            <a:off x="6581916" y="1129898"/>
            <a:ext cx="25111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fontAlgn="base"/>
            <a:r>
              <a:rPr lang="en-US" dirty="0">
                <a:solidFill>
                  <a:srgbClr val="7030A0"/>
                </a:solidFill>
              </a:rPr>
              <a:t>def</a:t>
            </a:r>
            <a:r>
              <a:rPr lang="en-US" dirty="0"/>
              <a:t> </a:t>
            </a:r>
            <a:r>
              <a:rPr lang="en-US" dirty="0" err="1"/>
              <a:t>my_func</a:t>
            </a:r>
            <a:r>
              <a:rPr lang="en-US" dirty="0"/>
              <a:t>(a, b, c):</a:t>
            </a:r>
          </a:p>
          <a:p>
            <a:pPr fontAlgn="base"/>
            <a:r>
              <a:rPr lang="en-US" dirty="0"/>
              <a:t>    print(a, b, c)</a:t>
            </a:r>
          </a:p>
          <a:p>
            <a:pPr fontAlgn="base"/>
            <a:r>
              <a:rPr lang="en-US" dirty="0" err="1"/>
              <a:t>my_func</a:t>
            </a:r>
            <a:r>
              <a:rPr lang="en-US" dirty="0"/>
              <a:t>(12, 13, 14) </a:t>
            </a:r>
          </a:p>
          <a:p>
            <a:pPr fontAlgn="base"/>
            <a:r>
              <a:rPr lang="en-US" dirty="0" err="1"/>
              <a:t>my_func</a:t>
            </a:r>
            <a:r>
              <a:rPr lang="en-US" dirty="0"/>
              <a:t>(10, b=13, c=14)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2FA3F6-BDC9-7B4B-9C1B-7DEDAF66850E}"/>
              </a:ext>
            </a:extLst>
          </p:cNvPr>
          <p:cNvSpPr/>
          <p:nvPr/>
        </p:nvSpPr>
        <p:spPr>
          <a:xfrm>
            <a:off x="1249196" y="2677475"/>
            <a:ext cx="206069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err="1"/>
              <a:t>my_func</a:t>
            </a:r>
            <a:r>
              <a:rPr lang="en-US" dirty="0"/>
              <a:t>(12, 13, 14)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2EE94F-13CD-1B42-B34E-6E7EEE692AB9}"/>
              </a:ext>
            </a:extLst>
          </p:cNvPr>
          <p:cNvSpPr txBox="1"/>
          <p:nvPr/>
        </p:nvSpPr>
        <p:spPr>
          <a:xfrm>
            <a:off x="1173790" y="3143058"/>
            <a:ext cx="9622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Keyword</a:t>
            </a:r>
            <a:r>
              <a:rPr lang="en-US" dirty="0"/>
              <a:t> </a:t>
            </a:r>
            <a:r>
              <a:rPr lang="en-US" b="1" dirty="0"/>
              <a:t>arguments: </a:t>
            </a:r>
            <a:r>
              <a:rPr lang="en-US" dirty="0"/>
              <a:t>Keyword arguments allows you to pass each argument using name value pairs: </a:t>
            </a:r>
          </a:p>
          <a:p>
            <a:r>
              <a:rPr lang="en-US" dirty="0"/>
              <a:t>name=value. For example: b=13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FBC532-2F05-C04F-9DF1-EE47ACACDD7C}"/>
              </a:ext>
            </a:extLst>
          </p:cNvPr>
          <p:cNvSpPr txBox="1"/>
          <p:nvPr/>
        </p:nvSpPr>
        <p:spPr>
          <a:xfrm>
            <a:off x="1249196" y="3844982"/>
            <a:ext cx="2737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my_func</a:t>
            </a:r>
            <a:r>
              <a:rPr lang="en-US" dirty="0"/>
              <a:t>(b=13, a=10, c=14)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835FB2-052F-5A44-B017-914C7686A6C9}"/>
              </a:ext>
            </a:extLst>
          </p:cNvPr>
          <p:cNvSpPr txBox="1"/>
          <p:nvPr/>
        </p:nvSpPr>
        <p:spPr>
          <a:xfrm>
            <a:off x="1173790" y="4366802"/>
            <a:ext cx="4305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Mixing Positional and Keyword Arguments: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949580-E3BE-3E4E-A04A-DEDBCE8DD7C0}"/>
              </a:ext>
            </a:extLst>
          </p:cNvPr>
          <p:cNvSpPr txBox="1"/>
          <p:nvPr/>
        </p:nvSpPr>
        <p:spPr>
          <a:xfrm>
            <a:off x="1249196" y="4771558"/>
            <a:ext cx="25111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my_func</a:t>
            </a:r>
            <a:r>
              <a:rPr lang="en-US" dirty="0"/>
              <a:t>(12, b=13, c=14)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6F0468-5CC5-8A46-9AE9-36AB1C17C70D}"/>
              </a:ext>
            </a:extLst>
          </p:cNvPr>
          <p:cNvSpPr txBox="1"/>
          <p:nvPr/>
        </p:nvSpPr>
        <p:spPr>
          <a:xfrm>
            <a:off x="1249195" y="5315444"/>
            <a:ext cx="25111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my_func</a:t>
            </a:r>
            <a:r>
              <a:rPr lang="en-US" dirty="0"/>
              <a:t>(12, c=20, b=14)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7A99F2-E864-164A-8900-34E1D93FE58E}"/>
              </a:ext>
            </a:extLst>
          </p:cNvPr>
          <p:cNvSpPr txBox="1"/>
          <p:nvPr/>
        </p:nvSpPr>
        <p:spPr>
          <a:xfrm>
            <a:off x="7559573" y="2638052"/>
            <a:ext cx="124906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(12, 13, 14)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F8762B-A8C0-B945-A224-8032616D7536}"/>
              </a:ext>
            </a:extLst>
          </p:cNvPr>
          <p:cNvSpPr txBox="1"/>
          <p:nvPr/>
        </p:nvSpPr>
        <p:spPr>
          <a:xfrm>
            <a:off x="6559783" y="2638052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9CF37A-FD32-4743-A6D9-99BBD8234479}"/>
              </a:ext>
            </a:extLst>
          </p:cNvPr>
          <p:cNvSpPr txBox="1"/>
          <p:nvPr/>
        </p:nvSpPr>
        <p:spPr>
          <a:xfrm>
            <a:off x="6559782" y="3789389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96E811-8DA4-184A-A0E2-0E8474892D19}"/>
              </a:ext>
            </a:extLst>
          </p:cNvPr>
          <p:cNvSpPr txBox="1"/>
          <p:nvPr/>
        </p:nvSpPr>
        <p:spPr>
          <a:xfrm>
            <a:off x="7559573" y="3799453"/>
            <a:ext cx="124906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(10, 13, 14)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A27D21-8F97-1948-88C9-3C6C8618FDE8}"/>
              </a:ext>
            </a:extLst>
          </p:cNvPr>
          <p:cNvSpPr txBox="1"/>
          <p:nvPr/>
        </p:nvSpPr>
        <p:spPr>
          <a:xfrm>
            <a:off x="6559782" y="4799986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E8B2AB-43F3-DF40-B281-9950982B70E1}"/>
              </a:ext>
            </a:extLst>
          </p:cNvPr>
          <p:cNvSpPr txBox="1"/>
          <p:nvPr/>
        </p:nvSpPr>
        <p:spPr>
          <a:xfrm>
            <a:off x="7559573" y="4810050"/>
            <a:ext cx="124906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(12, 13, 14)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2783803-9AC7-5F4E-BA23-EBC4ABFD9503}"/>
              </a:ext>
            </a:extLst>
          </p:cNvPr>
          <p:cNvSpPr txBox="1"/>
          <p:nvPr/>
        </p:nvSpPr>
        <p:spPr>
          <a:xfrm>
            <a:off x="6571813" y="539437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 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876DFF-44D1-C64C-AAB9-40205BBE3BA4}"/>
              </a:ext>
            </a:extLst>
          </p:cNvPr>
          <p:cNvSpPr txBox="1"/>
          <p:nvPr/>
        </p:nvSpPr>
        <p:spPr>
          <a:xfrm>
            <a:off x="1173790" y="5859330"/>
            <a:ext cx="969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ALWAYS KEEP IN MIND: </a:t>
            </a:r>
            <a:r>
              <a:rPr lang="en-US" dirty="0">
                <a:solidFill>
                  <a:srgbClr val="FF0000"/>
                </a:solidFill>
              </a:rPr>
              <a:t>Having a positional argument after keyword arguments will </a:t>
            </a:r>
            <a:r>
              <a:rPr lang="en-US">
                <a:solidFill>
                  <a:srgbClr val="FF0000"/>
                </a:solidFill>
              </a:rPr>
              <a:t>result in </a:t>
            </a:r>
            <a:r>
              <a:rPr lang="en-US" dirty="0">
                <a:solidFill>
                  <a:srgbClr val="FF0000"/>
                </a:solidFill>
              </a:rPr>
              <a:t>errors.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AAB11BA-9981-E542-8E79-F6D31A5D1680}"/>
              </a:ext>
            </a:extLst>
          </p:cNvPr>
          <p:cNvSpPr txBox="1"/>
          <p:nvPr/>
        </p:nvSpPr>
        <p:spPr>
          <a:xfrm>
            <a:off x="5502839" y="6324286"/>
            <a:ext cx="466929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SyntaxError</a:t>
            </a:r>
            <a:r>
              <a:rPr lang="en-US" dirty="0"/>
              <a:t>: non-keyword </a:t>
            </a:r>
            <a:r>
              <a:rPr lang="en-US" dirty="0" err="1"/>
              <a:t>arg</a:t>
            </a:r>
            <a:r>
              <a:rPr lang="en-US" dirty="0"/>
              <a:t> after keyword </a:t>
            </a: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C809F5-48AC-1E44-9E64-9A61ABE02CF9}"/>
              </a:ext>
            </a:extLst>
          </p:cNvPr>
          <p:cNvSpPr txBox="1"/>
          <p:nvPr/>
        </p:nvSpPr>
        <p:spPr>
          <a:xfrm>
            <a:off x="1249196" y="6324286"/>
            <a:ext cx="25239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my_func</a:t>
            </a:r>
            <a:r>
              <a:rPr lang="en-US" dirty="0"/>
              <a:t>(a=12, b=20, 14)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F5D345-E31A-5C49-BF67-FEA8DCBBEB00}"/>
              </a:ext>
            </a:extLst>
          </p:cNvPr>
          <p:cNvSpPr txBox="1"/>
          <p:nvPr/>
        </p:nvSpPr>
        <p:spPr>
          <a:xfrm>
            <a:off x="4567193" y="6324286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</p:txBody>
      </p:sp>
      <p:pic>
        <p:nvPicPr>
          <p:cNvPr id="26" name="Graphic 25" descr="Bookmark">
            <a:extLst>
              <a:ext uri="{FF2B5EF4-FFF2-40B4-BE49-F238E27FC236}">
                <a16:creationId xmlns:a16="http://schemas.microsoft.com/office/drawing/2014/main" id="{F4D75B68-B3A0-4F84-9302-FA4FF04246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666" y="5843004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4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7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8398BB-9642-F14D-8799-00B207516066}"/>
              </a:ext>
            </a:extLst>
          </p:cNvPr>
          <p:cNvSpPr/>
          <p:nvPr/>
        </p:nvSpPr>
        <p:spPr>
          <a:xfrm>
            <a:off x="2286000" y="457200"/>
            <a:ext cx="3792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830"/>
                </a:solidFill>
              </a:rPr>
              <a:t>Python Arbitrary Arguments</a:t>
            </a:r>
            <a:endParaRPr lang="en-US" sz="2400" b="1" i="0" dirty="0">
              <a:solidFill>
                <a:srgbClr val="252830"/>
              </a:solidFill>
              <a:effectLst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3D54D4-8C03-6947-B78A-CDBD14253BDA}"/>
              </a:ext>
            </a:extLst>
          </p:cNvPr>
          <p:cNvSpPr/>
          <p:nvPr/>
        </p:nvSpPr>
        <p:spPr>
          <a:xfrm>
            <a:off x="1594417" y="1166810"/>
            <a:ext cx="94046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52830"/>
                </a:solidFill>
                <a:latin typeface="Open Sans"/>
              </a:rPr>
              <a:t>When we do not know the number of arguments that will be passed into a function in advance , we can use an asterisk (*) before the parameter name to denote this kind of argument. </a:t>
            </a:r>
            <a:endParaRPr lang="en-US" b="0" i="0" dirty="0">
              <a:solidFill>
                <a:srgbClr val="252830"/>
              </a:solidFill>
              <a:effectLst/>
              <a:latin typeface="Open San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C9ED53-B8B6-864C-A084-CAA37EC6EB51}"/>
              </a:ext>
            </a:extLst>
          </p:cNvPr>
          <p:cNvSpPr/>
          <p:nvPr/>
        </p:nvSpPr>
        <p:spPr>
          <a:xfrm>
            <a:off x="1648325" y="2346758"/>
            <a:ext cx="3978442" cy="2585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</a:t>
            </a:r>
            <a:r>
              <a:rPr lang="en-US" dirty="0"/>
              <a:t> greet(*names):</a:t>
            </a:r>
          </a:p>
          <a:p>
            <a:r>
              <a:rPr lang="en-US" dirty="0"/>
              <a:t>   """This function greets all</a:t>
            </a:r>
          </a:p>
          <a:p>
            <a:r>
              <a:rPr lang="en-US" dirty="0"/>
              <a:t>   the person in the names tuple."""</a:t>
            </a:r>
          </a:p>
          <a:p>
            <a:endParaRPr lang="en-US" dirty="0"/>
          </a:p>
          <a:p>
            <a:r>
              <a:rPr lang="en-US" dirty="0"/>
              <a:t>   # names is a tuple with arguments</a:t>
            </a:r>
          </a:p>
          <a:p>
            <a:r>
              <a:rPr lang="en-US" dirty="0"/>
              <a:t>   for name in names:</a:t>
            </a:r>
          </a:p>
          <a:p>
            <a:r>
              <a:rPr lang="en-US" dirty="0"/>
              <a:t>       print("Hello ",name)</a:t>
            </a:r>
          </a:p>
          <a:p>
            <a:endParaRPr lang="en-US" dirty="0"/>
          </a:p>
          <a:p>
            <a:r>
              <a:rPr lang="en-US" dirty="0"/>
              <a:t>greet("</a:t>
            </a:r>
            <a:r>
              <a:rPr lang="en-US" dirty="0" err="1"/>
              <a:t>Monica","Luke","Steve","John</a:t>
            </a:r>
            <a:r>
              <a:rPr lang="en-US" dirty="0"/>
              <a:t>")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B29AD6-61B6-8648-9434-998119AFF89D}"/>
              </a:ext>
            </a:extLst>
          </p:cNvPr>
          <p:cNvSpPr/>
          <p:nvPr/>
        </p:nvSpPr>
        <p:spPr>
          <a:xfrm>
            <a:off x="7850651" y="3039254"/>
            <a:ext cx="1844842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Hello Monica</a:t>
            </a:r>
          </a:p>
          <a:p>
            <a:r>
              <a:rPr lang="en-US" dirty="0"/>
              <a:t>Hello Luke</a:t>
            </a:r>
          </a:p>
          <a:p>
            <a:r>
              <a:rPr lang="en-US" dirty="0"/>
              <a:t>Hello Steve</a:t>
            </a:r>
          </a:p>
          <a:p>
            <a:r>
              <a:rPr lang="en-US" dirty="0"/>
              <a:t>Hello John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3DCAD030-B7B5-8648-948B-E38882DC9C7B}"/>
              </a:ext>
            </a:extLst>
          </p:cNvPr>
          <p:cNvSpPr/>
          <p:nvPr/>
        </p:nvSpPr>
        <p:spPr>
          <a:xfrm>
            <a:off x="6296759" y="3285330"/>
            <a:ext cx="926431" cy="708175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4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2071</TotalTime>
  <Words>1158</Words>
  <Application>Microsoft Macintosh PowerPoint</Application>
  <PresentationFormat>Widescreen</PresentationFormat>
  <Paragraphs>252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Courier New</vt:lpstr>
      <vt:lpstr>inherit</vt:lpstr>
      <vt:lpstr>Open Sans</vt:lpstr>
      <vt:lpstr>Times New Roman</vt:lpstr>
      <vt:lpstr>Verdana</vt:lpstr>
      <vt:lpstr>Office Theme</vt:lpstr>
      <vt:lpstr>Inside Slide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87</cp:revision>
  <dcterms:created xsi:type="dcterms:W3CDTF">2017-04-10T20:48:15Z</dcterms:created>
  <dcterms:modified xsi:type="dcterms:W3CDTF">2018-10-15T22:21:07Z</dcterms:modified>
</cp:coreProperties>
</file>