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2" r:id="rId3"/>
    <p:sldId id="257" r:id="rId4"/>
    <p:sldId id="271" r:id="rId5"/>
    <p:sldId id="278" r:id="rId6"/>
    <p:sldId id="275" r:id="rId7"/>
    <p:sldId id="280" r:id="rId8"/>
    <p:sldId id="279" r:id="rId9"/>
    <p:sldId id="276" r:id="rId10"/>
    <p:sldId id="269" r:id="rId11"/>
    <p:sldId id="268" r:id="rId12"/>
    <p:sldId id="277" r:id="rId13"/>
    <p:sldId id="267" r:id="rId14"/>
    <p:sldId id="259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CCB6E-F2D3-45AC-B1DD-F20951E108C1}" type="datetimeFigureOut">
              <a:rPr lang="en-US" smtClean="0"/>
              <a:pPr/>
              <a:t>10/6/2009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FADB9-EF84-4C46-B113-BB6E6696E7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264A-BADA-4D44-96AD-3CE0D615364C}" type="datetimeFigureOut">
              <a:rPr lang="en-US" smtClean="0"/>
              <a:pPr/>
              <a:t>10/6/2009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442BA-DB23-482C-85F5-0C672EE9C5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B442BA-DB23-482C-85F5-0C672EE9C54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E92E4-71CF-4764-94AD-DDCAB411C42D}" type="datetimeFigureOut">
              <a:rPr lang="en-US" smtClean="0"/>
              <a:pPr/>
              <a:t>10/6/2009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6178-FB14-4FAA-BF95-4814D36A4F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cience.howstuffworks.com/exoskeleton.htm/printable" TargetMode="External"/><Relationship Id="rId2" Type="http://schemas.openxmlformats.org/officeDocument/2006/relationships/hyperlink" Target="http://science.howstuffworks.com/exoskeleton.htm/framed.htm?parent=exoskeleton.htm&amp;url=http://www.darpa.mi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yberdyne.jp/" TargetMode="External"/><Relationship Id="rId5" Type="http://schemas.openxmlformats.org/officeDocument/2006/relationships/hyperlink" Target="http://www.powerskip.de/" TargetMode="External"/><Relationship Id="rId4" Type="http://schemas.openxmlformats.org/officeDocument/2006/relationships/hyperlink" Target="http://www.jneuroengrehab.com/content/6/1/2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13" Type="http://schemas.openxmlformats.org/officeDocument/2006/relationships/image" Target="../media/image14.gif"/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12" Type="http://schemas.openxmlformats.org/officeDocument/2006/relationships/image" Target="../media/image13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11" Type="http://schemas.openxmlformats.org/officeDocument/2006/relationships/image" Target="../media/image12.gif"/><Relationship Id="rId5" Type="http://schemas.openxmlformats.org/officeDocument/2006/relationships/image" Target="../media/image6.gif"/><Relationship Id="rId10" Type="http://schemas.openxmlformats.org/officeDocument/2006/relationships/image" Target="../media/image11.gif"/><Relationship Id="rId4" Type="http://schemas.openxmlformats.org/officeDocument/2006/relationships/image" Target="../media/image5.gif"/><Relationship Id="rId9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EXOSKELETON – FOR THE FUTURE OF SUPER SOLDIRES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3505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b="1" dirty="0" smtClean="0"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CPT Richard O. Adansi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University of Texas at El Paso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Department of Mathematical Science (CPS 5195)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7</a:t>
            </a:r>
            <a:r>
              <a:rPr lang="en-US" baseline="30000" dirty="0" smtClean="0">
                <a:solidFill>
                  <a:schemeClr val="tx1"/>
                </a:solidFill>
                <a:latin typeface="Calibri" pitchFamily="34" charset="0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 October, 2009 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26626" name="Picture 2" descr="[hulc-exoskeleton.jpg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019550"/>
            <a:ext cx="2333625" cy="2838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CHALLENGES OF 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4648200"/>
          </a:xfrm>
        </p:spPr>
        <p:txBody>
          <a:bodyPr/>
          <a:lstStyle/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Cost - no estimate given for mass production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Power – zero noise source/short battery life 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Structural materials- be capable of protection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Frame design – should have joint to be like humans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RECOMMENDATIONS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algn="l"/>
            <a:endParaRPr lang="en-US" sz="3000" dirty="0" smtClean="0"/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cost- encourage competition to reduce cost</a:t>
            </a:r>
          </a:p>
          <a:p>
            <a:pPr algn="l"/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structural material- strong, lightweight and flexible</a:t>
            </a:r>
          </a:p>
          <a:p>
            <a:pPr algn="l"/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Power – enough to run for at least 24 hour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Control – seamless control; users can function </a:t>
            </a:r>
          </a:p>
          <a:p>
            <a:pPr algn="l"/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RECOMMENDATIONS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5486400"/>
          </a:xfrm>
        </p:spPr>
        <p:txBody>
          <a:bodyPr>
            <a:norm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Actuation – actuators must be quiet and efficient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Biomechanics – device must be able to react to human</a:t>
            </a: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   motion</a:t>
            </a:r>
          </a:p>
          <a:p>
            <a:pPr algn="l"/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GPS receivers – for navigation and info on terrain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CONCLUSION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sz="3000" dirty="0" smtClean="0"/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Breakthrough research could soon bring relief</a:t>
            </a:r>
          </a:p>
          <a:p>
            <a:pPr lvl="1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exoskeleton will be developed to be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ergonomic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highly maneuverable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technically robust without reduction in agility.</a:t>
            </a:r>
            <a:endParaRPr lang="en-US" sz="3000" dirty="0">
              <a:solidFill>
                <a:schemeClr val="tx1"/>
              </a:solidFill>
            </a:endParaRPr>
          </a:p>
          <a:p>
            <a:pPr lvl="2" algn="l">
              <a:buFont typeface="Arial" pitchFamily="34" charset="0"/>
              <a:buChar char="•"/>
            </a:pPr>
            <a:endParaRPr lang="en-US" sz="3000" dirty="0" smtClean="0">
              <a:solidFill>
                <a:schemeClr val="tx1"/>
              </a:solidFill>
            </a:endParaRPr>
          </a:p>
          <a:p>
            <a:pPr marL="0" lvl="2"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There are breakthrough technologies </a:t>
            </a:r>
          </a:p>
          <a:p>
            <a:pPr marL="457200" lvl="3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computers and cell phones</a:t>
            </a:r>
          </a:p>
          <a:p>
            <a:pPr marL="457200" lvl="3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Exoskeleton is and will be history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b="1" dirty="0" smtClean="0"/>
              <a:t>REFERENCES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l"/>
            <a:r>
              <a:rPr lang="en-US" sz="3000" u="sng" dirty="0" smtClean="0">
                <a:hlinkClick r:id="rId2"/>
              </a:rPr>
              <a:t>U.S. Defense Advanced Research Projects Agency</a:t>
            </a:r>
            <a:r>
              <a:rPr lang="en-US" sz="3000" dirty="0" smtClean="0"/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(DARPA)</a:t>
            </a:r>
          </a:p>
          <a:p>
            <a:pPr algn="l"/>
            <a:endParaRPr lang="en-US" sz="3000" dirty="0" smtClean="0">
              <a:solidFill>
                <a:schemeClr val="tx1"/>
              </a:solidFill>
            </a:endParaRPr>
          </a:p>
          <a:p>
            <a:pPr algn="l"/>
            <a:r>
              <a:rPr lang="en-US" sz="3000" u="sng" dirty="0" smtClean="0">
                <a:hlinkClick r:id="rId3"/>
              </a:rPr>
              <a:t>http://science.howstuffworks.com/exoskeleton.htm/printable</a:t>
            </a:r>
            <a:endParaRPr lang="en-US" sz="3000" u="sng" dirty="0" smtClean="0"/>
          </a:p>
          <a:p>
            <a:pPr algn="l"/>
            <a:endParaRPr lang="en-US" sz="3000" dirty="0" smtClean="0"/>
          </a:p>
          <a:p>
            <a:pPr algn="l"/>
            <a:r>
              <a:rPr lang="en-US" sz="3000" dirty="0" smtClean="0">
                <a:hlinkClick r:id="rId4"/>
              </a:rPr>
              <a:t>http://www.jneuroengrehab.com/content/6/1/24</a:t>
            </a:r>
            <a:endParaRPr lang="en-US" sz="3000" dirty="0" smtClean="0"/>
          </a:p>
          <a:p>
            <a:pPr algn="l"/>
            <a:endParaRPr lang="en-US" sz="3000" dirty="0" smtClean="0"/>
          </a:p>
          <a:p>
            <a:pPr algn="l"/>
            <a:r>
              <a:rPr lang="en-US" sz="3000" dirty="0" smtClean="0">
                <a:hlinkClick r:id="rId5"/>
              </a:rPr>
              <a:t>http://www.powerskip.de</a:t>
            </a:r>
            <a:endParaRPr lang="en-US" sz="3000" dirty="0" smtClean="0"/>
          </a:p>
          <a:p>
            <a:pPr algn="l"/>
            <a:endParaRPr lang="en-US" sz="3000" dirty="0" smtClean="0"/>
          </a:p>
          <a:p>
            <a:pPr algn="l"/>
            <a:r>
              <a:rPr lang="en-US" sz="3000" dirty="0" smtClean="0">
                <a:hlinkClick r:id="rId6"/>
              </a:rPr>
              <a:t>http://www.cyberdyne.jp</a:t>
            </a:r>
            <a:endParaRPr lang="en-US" sz="3000" dirty="0" smtClean="0"/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alibri" pitchFamily="34" charset="0"/>
                <a:cs typeface="Arial" pitchFamily="34" charset="0"/>
              </a:rPr>
              <a:t>QUESTIONS ???</a:t>
            </a:r>
            <a:endParaRPr lang="en-US" sz="4000" b="1" dirty="0">
              <a:latin typeface="Calibri" pitchFamily="34" charset="0"/>
              <a:cs typeface="Arial" pitchFamily="34" charset="0"/>
            </a:endParaRPr>
          </a:p>
        </p:txBody>
      </p:sp>
      <p:pic>
        <p:nvPicPr>
          <p:cNvPr id="6" name="Picture 5" descr="soldi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219200"/>
            <a:ext cx="4572000" cy="5638800"/>
          </a:xfrm>
          <a:prstGeom prst="rect">
            <a:avLst/>
          </a:prstGeom>
        </p:spPr>
      </p:pic>
      <p:pic>
        <p:nvPicPr>
          <p:cNvPr id="7" name="Picture 6" descr="soldier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219200"/>
            <a:ext cx="45720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Calibri" pitchFamily="34" charset="0"/>
              </a:rPr>
              <a:t>AGENDA</a:t>
            </a:r>
            <a:br>
              <a:rPr lang="en-US" b="1" dirty="0" smtClean="0">
                <a:latin typeface="Calibri" pitchFamily="34" charset="0"/>
              </a:rPr>
            </a:br>
            <a:endParaRPr lang="en-US" b="1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l">
              <a:buFont typeface="Courier New" pitchFamily="49" charset="0"/>
              <a:buChar char="o"/>
            </a:pPr>
            <a:r>
              <a:rPr lang="en-US" b="1" dirty="0" smtClean="0">
                <a:latin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Introduction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Development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Significance of Development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Challenges of Development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Recommendation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Conclusion</a:t>
            </a:r>
          </a:p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 References</a:t>
            </a: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/>
            <a:endParaRPr lang="en-US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INTRODUCTION</a:t>
            </a:r>
            <a:endParaRPr lang="en-US" sz="4000" b="1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Exoskeletons have been around for millions of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   years </a:t>
            </a:r>
          </a:p>
          <a:p>
            <a:pPr algn="l"/>
            <a:endParaRPr lang="en-US" dirty="0" smtClean="0"/>
          </a:p>
          <a:p>
            <a:pPr algn="l"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Human limitations fatal on the battlefield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Exoskeleton amplifies strength, endurance, </a:t>
            </a: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   agility and protection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In the 1960s, GE and the U.S. Military co-  developed      </a:t>
            </a:r>
          </a:p>
          <a:p>
            <a:pPr algn="l"/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  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</a:rPr>
              <a:t>Hardiman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</a:rPr>
              <a:t>  </a:t>
            </a:r>
            <a:endParaRPr lang="en-US" sz="3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477000"/>
          </a:xfrm>
        </p:spPr>
        <p:txBody>
          <a:bodyPr>
            <a:no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sz="2800" dirty="0" smtClean="0"/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Solely involves multi-disciplinary work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Control Algorithm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Electronics</a:t>
            </a:r>
          </a:p>
          <a:p>
            <a:pPr algn="l">
              <a:buFont typeface="Courier New" pitchFamily="49" charset="0"/>
              <a:buChar char="o"/>
            </a:pP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Power source</a:t>
            </a:r>
          </a:p>
          <a:p>
            <a:pPr marL="457200" lvl="2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autonomous  hydraulic and electrical </a:t>
            </a: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477000"/>
          </a:xfrm>
        </p:spPr>
        <p:txBody>
          <a:bodyPr>
            <a:noAutofit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sz="3000" dirty="0" smtClean="0">
                <a:solidFill>
                  <a:schemeClr val="tx1"/>
                </a:solidFill>
              </a:rPr>
              <a:t> Design</a:t>
            </a:r>
          </a:p>
          <a:p>
            <a:pPr marL="457200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device interfaces with its human operator  on physical level</a:t>
            </a:r>
          </a:p>
          <a:p>
            <a:pPr marL="457200" algn="l">
              <a:buFont typeface="Wingdings" pitchFamily="2" charset="2"/>
              <a:buChar char="Ø"/>
            </a:pPr>
            <a:endParaRPr lang="en-US" sz="3000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requires robustness for extreme operating conditions and environment</a:t>
            </a:r>
          </a:p>
          <a:p>
            <a:pPr lvl="1" algn="l"/>
            <a:endParaRPr lang="en-US" sz="3000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Gait Analysis of human gaits primarily used for the physical requirements </a:t>
            </a:r>
          </a:p>
          <a:p>
            <a:pPr marL="0" lvl="1" algn="l"/>
            <a:endParaRPr lang="en-US" sz="3000" dirty="0" smtClean="0">
              <a:solidFill>
                <a:schemeClr val="tx1"/>
              </a:solidFill>
            </a:endParaRPr>
          </a:p>
          <a:p>
            <a:pPr marL="457200" lvl="2" algn="l"/>
            <a:endParaRPr lang="en-US" sz="3000" dirty="0" smtClean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Calibri" pitchFamily="34" charset="0"/>
              </a:rPr>
              <a:t>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Analysis of the dynamics of human walk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Documents and Settings\Richard\Desktop\1743-0003-6-24-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DEVELOPMENT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85800"/>
            <a:ext cx="9144000" cy="617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1200" b="1" dirty="0" smtClean="0"/>
              <a:t>Hip Motion</a:t>
            </a:r>
          </a:p>
          <a:p>
            <a:r>
              <a:rPr lang="en-US" sz="1200" dirty="0" smtClean="0"/>
              <a:t>If the treadmill moves at a constant speed </a:t>
            </a:r>
            <a:r>
              <a:rPr lang="en-US" sz="1200" i="1" dirty="0" smtClean="0"/>
              <a:t>v</a:t>
            </a:r>
            <a:r>
              <a:rPr lang="en-US" sz="1200" dirty="0" smtClean="0"/>
              <a:t>, the position of the contact point of the stance leg with the treadmill, </a:t>
            </a:r>
            <a:r>
              <a:rPr lang="en-US" sz="1200" i="1" dirty="0" err="1" smtClean="0"/>
              <a:t>Y</a:t>
            </a:r>
            <a:r>
              <a:rPr lang="en-US" sz="1200" i="1" baseline="-25000" dirty="0" err="1" smtClean="0"/>
              <a:t>ft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at time </a:t>
            </a:r>
            <a:r>
              <a:rPr lang="en-US" sz="1200" i="1" dirty="0" smtClean="0"/>
              <a:t>t</a:t>
            </a:r>
            <a:r>
              <a:rPr lang="en-US" sz="1200" dirty="0" smtClean="0"/>
              <a:t>, is given as</a:t>
            </a:r>
          </a:p>
          <a:p>
            <a:endParaRPr lang="en-US" sz="1200" dirty="0" smtClean="0"/>
          </a:p>
          <a:p>
            <a:r>
              <a:rPr lang="en-US" sz="1200" dirty="0" smtClean="0"/>
              <a:t>where is the position of the contact point at the start of the stance phase. Let </a:t>
            </a:r>
            <a:r>
              <a:rPr lang="en-US" sz="1200" i="1" dirty="0" err="1" smtClean="0"/>
              <a:t>x</a:t>
            </a:r>
            <a:r>
              <a:rPr lang="en-US" sz="1200" i="1" baseline="-25000" dirty="0" err="1" smtClean="0"/>
              <a:t>t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be the position of treadmill in the direction. Using kinematics, we write the vertical position of the hip as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Hip angle during stance phase </a:t>
            </a:r>
            <a:r>
              <a:rPr lang="en-US" sz="1200" i="1" dirty="0" smtClean="0"/>
              <a:t>θ</a:t>
            </a:r>
            <a:r>
              <a:rPr lang="en-US" sz="1200" baseline="-25000" dirty="0" smtClean="0"/>
              <a:t>1</a:t>
            </a:r>
            <a:r>
              <a:rPr lang="en-US" sz="1200" i="1" baseline="-25000" dirty="0" smtClean="0"/>
              <a:t>s </a:t>
            </a:r>
            <a:r>
              <a:rPr lang="en-US" sz="1200" dirty="0" smtClean="0"/>
              <a:t>is given as</a:t>
            </a:r>
          </a:p>
          <a:p>
            <a:endParaRPr lang="en-US" sz="1200" b="1" dirty="0" smtClean="0"/>
          </a:p>
          <a:p>
            <a:endParaRPr lang="en-US" sz="1200" b="1" dirty="0" smtClean="0"/>
          </a:p>
          <a:p>
            <a:r>
              <a:rPr lang="en-US" sz="1200" b="1" dirty="0" smtClean="0"/>
              <a:t>Equations of Motion</a:t>
            </a:r>
          </a:p>
          <a:p>
            <a:r>
              <a:rPr lang="en-US" sz="1200" dirty="0" smtClean="0"/>
              <a:t>Swing leg dynamics can be written using the Lagrange equations.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where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i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denotes the external torque applied at the joints. The Lagrange function given in the above equation is defined as</a:t>
            </a:r>
          </a:p>
          <a:p>
            <a:endParaRPr lang="en-US" sz="1200" dirty="0" smtClean="0"/>
          </a:p>
          <a:p>
            <a:r>
              <a:rPr lang="en-US" sz="1200" dirty="0" smtClean="0"/>
              <a:t>Where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In the above equation, </a:t>
            </a:r>
            <a:r>
              <a:rPr lang="en-US" sz="1200" dirty="0" smtClean="0"/>
              <a:t>         and         are </a:t>
            </a:r>
            <a:r>
              <a:rPr lang="en-US" sz="1200" dirty="0" smtClean="0"/>
              <a:t>unit vectors along X and Y axes.</a:t>
            </a:r>
          </a:p>
          <a:p>
            <a:r>
              <a:rPr lang="en-US" sz="1200" dirty="0" smtClean="0"/>
              <a:t>Note that while finding the device parameters from simulations we assume that the external torque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i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applied is zero and based on the above dynamics we find </a:t>
            </a:r>
            <a:r>
              <a:rPr lang="en-US" sz="1200" i="1" dirty="0" err="1" smtClean="0"/>
              <a:t>θ</a:t>
            </a:r>
            <a:r>
              <a:rPr lang="en-US" sz="1200" i="1" baseline="-25000" dirty="0" err="1" smtClean="0"/>
              <a:t>i</a:t>
            </a:r>
            <a:r>
              <a:rPr lang="en-US" sz="1200" dirty="0" smtClean="0"/>
              <a:t>(</a:t>
            </a:r>
            <a:r>
              <a:rPr lang="en-US" sz="1200" i="1" dirty="0" smtClean="0"/>
              <a:t>t</a:t>
            </a:r>
            <a:r>
              <a:rPr lang="en-US" sz="1200" dirty="0" smtClean="0"/>
              <a:t>). Whereas while analyzing the experimental results, based on the encoders data we know </a:t>
            </a:r>
            <a:r>
              <a:rPr lang="en-US" sz="1200" i="1" dirty="0" err="1" smtClean="0"/>
              <a:t>θ</a:t>
            </a:r>
            <a:r>
              <a:rPr lang="en-US" sz="1200" i="1" baseline="-25000" dirty="0" err="1" smtClean="0"/>
              <a:t>i</a:t>
            </a:r>
            <a:r>
              <a:rPr lang="en-US" sz="1200" dirty="0" smtClean="0"/>
              <a:t>(</a:t>
            </a:r>
            <a:r>
              <a:rPr lang="en-US" sz="1200" i="1" dirty="0" smtClean="0"/>
              <a:t>t</a:t>
            </a:r>
            <a:r>
              <a:rPr lang="en-US" sz="1200" dirty="0" smtClean="0"/>
              <a:t>). We use this information to calculate the external torque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i</a:t>
            </a:r>
            <a:r>
              <a:rPr lang="en-US" sz="1200" dirty="0" smtClean="0"/>
              <a:t>, more specifically the human applied component. In the later case, external torque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i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can be treated as a summation of device interface torques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FT</a:t>
            </a:r>
            <a:r>
              <a:rPr lang="en-US" sz="1200" i="1" baseline="-25000" dirty="0" smtClean="0"/>
              <a:t> </a:t>
            </a:r>
            <a:r>
              <a:rPr lang="en-US" sz="1200" dirty="0" smtClean="0"/>
              <a:t>(which is known as it is recorded by Force-Torque (F/T) sensors) and the human applied torque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h</a:t>
            </a:r>
            <a:r>
              <a:rPr lang="en-US" sz="1200" dirty="0" smtClean="0"/>
              <a:t>. Based on the dynamic equations we can estimate human applied torque </a:t>
            </a:r>
            <a:r>
              <a:rPr lang="en-US" sz="1200" i="1" dirty="0" err="1" smtClean="0"/>
              <a:t>τ</a:t>
            </a:r>
            <a:r>
              <a:rPr lang="en-US" sz="1200" i="1" baseline="-25000" dirty="0" err="1" smtClean="0"/>
              <a:t>h</a:t>
            </a:r>
            <a:r>
              <a:rPr lang="en-US" sz="1200" dirty="0" smtClean="0"/>
              <a:t>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1743-0003-6-24-i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1066800"/>
            <a:ext cx="971550" cy="228600"/>
          </a:xfrm>
          <a:prstGeom prst="rect">
            <a:avLst/>
          </a:prstGeom>
        </p:spPr>
      </p:pic>
      <p:pic>
        <p:nvPicPr>
          <p:cNvPr id="7" name="Picture 6" descr="1743-0003-6-24-i8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0800" y="1676400"/>
            <a:ext cx="2800350" cy="304800"/>
          </a:xfrm>
          <a:prstGeom prst="rect">
            <a:avLst/>
          </a:prstGeom>
        </p:spPr>
      </p:pic>
      <p:pic>
        <p:nvPicPr>
          <p:cNvPr id="8" name="Picture 7" descr="1743-0003-6-24-i9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1400" y="2057400"/>
            <a:ext cx="1533525" cy="190500"/>
          </a:xfrm>
          <a:prstGeom prst="rect">
            <a:avLst/>
          </a:prstGeom>
        </p:spPr>
      </p:pic>
      <p:pic>
        <p:nvPicPr>
          <p:cNvPr id="9" name="Picture 8" descr="1743-0003-6-24-i10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33800" y="2438400"/>
            <a:ext cx="1466850" cy="419100"/>
          </a:xfrm>
          <a:prstGeom prst="rect">
            <a:avLst/>
          </a:prstGeom>
        </p:spPr>
      </p:pic>
      <p:pic>
        <p:nvPicPr>
          <p:cNvPr id="10" name="Picture 9" descr="1743-0003-6-24-i11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57600" y="3124200"/>
            <a:ext cx="1733550" cy="381000"/>
          </a:xfrm>
          <a:prstGeom prst="rect">
            <a:avLst/>
          </a:prstGeom>
        </p:spPr>
      </p:pic>
      <p:pic>
        <p:nvPicPr>
          <p:cNvPr id="11" name="Picture 10" descr="1743-0003-6-24-i12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038600" y="3733800"/>
            <a:ext cx="952500" cy="171450"/>
          </a:xfrm>
          <a:prstGeom prst="rect">
            <a:avLst/>
          </a:prstGeom>
        </p:spPr>
      </p:pic>
      <p:pic>
        <p:nvPicPr>
          <p:cNvPr id="12" name="Picture 11" descr="1743-0003-6-24-i13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124200" y="4038600"/>
            <a:ext cx="2943225" cy="342900"/>
          </a:xfrm>
          <a:prstGeom prst="rect">
            <a:avLst/>
          </a:prstGeom>
        </p:spPr>
      </p:pic>
      <p:pic>
        <p:nvPicPr>
          <p:cNvPr id="13" name="Picture 12" descr="1743-0003-6-24-i14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09800" y="4343400"/>
            <a:ext cx="4857750" cy="342900"/>
          </a:xfrm>
          <a:prstGeom prst="rect">
            <a:avLst/>
          </a:prstGeom>
        </p:spPr>
      </p:pic>
      <p:pic>
        <p:nvPicPr>
          <p:cNvPr id="14" name="Picture 13" descr="1743-0003-6-24-i15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24200" y="4724400"/>
            <a:ext cx="3143250" cy="238125"/>
          </a:xfrm>
          <a:prstGeom prst="rect">
            <a:avLst/>
          </a:prstGeom>
        </p:spPr>
      </p:pic>
      <p:pic>
        <p:nvPicPr>
          <p:cNvPr id="15" name="Picture 14" descr="1743-0003-6-24-i16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057400" y="5029200"/>
            <a:ext cx="5276850" cy="238125"/>
          </a:xfrm>
          <a:prstGeom prst="rect">
            <a:avLst/>
          </a:prstGeom>
        </p:spPr>
      </p:pic>
      <p:pic>
        <p:nvPicPr>
          <p:cNvPr id="16" name="Picture 15" descr="http://www.jneuroengrehab.com/content/inline/1743-0003-6-24-i7.gif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24000" y="5257800"/>
            <a:ext cx="2095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http://www.jneuroengrehab.com/content/inline/1743-0003-6-24-i17.gif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33600" y="5257800"/>
            <a:ext cx="209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5943600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3074" name="Picture 2" descr="C:\Documents and Settings\Richard\Desktop\1743-0003-6-24-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838200"/>
            <a:ext cx="70104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Calibri" pitchFamily="34" charset="0"/>
              </a:rPr>
              <a:t>SIGNIFICANCE  OF DEVELOPMENT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47800"/>
            <a:ext cx="9144000" cy="5410200"/>
          </a:xfrm>
        </p:spPr>
        <p:txBody>
          <a:bodyPr>
            <a:normAutofit lnSpcReduction="10000"/>
          </a:bodyPr>
          <a:lstStyle/>
          <a:p>
            <a:pPr algn="l"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Device has great potential of applications</a:t>
            </a:r>
          </a:p>
          <a:p>
            <a:pPr algn="l"/>
            <a:endParaRPr lang="en-US" sz="3000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Military</a:t>
            </a:r>
          </a:p>
          <a:p>
            <a:pPr lvl="1" algn="l"/>
            <a:endParaRPr lang="en-US" sz="3000" dirty="0" smtClean="0">
              <a:solidFill>
                <a:schemeClr val="tx1"/>
              </a:solidFill>
            </a:endParaRPr>
          </a:p>
          <a:p>
            <a:pPr lvl="1" algn="l">
              <a:buFont typeface="Wingdings" pitchFamily="2" charset="2"/>
              <a:buChar char="Ø"/>
            </a:pPr>
            <a:r>
              <a:rPr lang="en-US" sz="3000" dirty="0" smtClean="0">
                <a:solidFill>
                  <a:schemeClr val="tx1"/>
                </a:solidFill>
              </a:rPr>
              <a:t> Non-military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Medical field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Fire  firefighters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Factory workers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Police department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</a:rPr>
              <a:t> Disaster relief workers</a:t>
            </a:r>
            <a:endParaRPr lang="en-US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622</Words>
  <Application>Microsoft Office PowerPoint</Application>
  <PresentationFormat>On-screen Show (4:3)</PresentationFormat>
  <Paragraphs>143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EXOSKELETON – FOR THE FUTURE OF SUPER SOLDIRES</vt:lpstr>
      <vt:lpstr> AGENDA </vt:lpstr>
      <vt:lpstr>INTRODUCTION</vt:lpstr>
      <vt:lpstr>DEVELOPMENT</vt:lpstr>
      <vt:lpstr>DEVELOPMENT</vt:lpstr>
      <vt:lpstr>DEVELOPMENT</vt:lpstr>
      <vt:lpstr>Slide 7</vt:lpstr>
      <vt:lpstr>DEVELOPMENT</vt:lpstr>
      <vt:lpstr>SIGNIFICANCE  OF DEVELOPMENT</vt:lpstr>
      <vt:lpstr>CHALLENGES OF DEVELOPMENT</vt:lpstr>
      <vt:lpstr>RECOMMENDATIONS</vt:lpstr>
      <vt:lpstr>RECOMMENDATIONS</vt:lpstr>
      <vt:lpstr>CONCLUSION</vt:lpstr>
      <vt:lpstr>REFERENCES</vt:lpstr>
      <vt:lpstr>QUESTIONS ???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160</cp:revision>
  <dcterms:created xsi:type="dcterms:W3CDTF">2009-09-28T03:28:49Z</dcterms:created>
  <dcterms:modified xsi:type="dcterms:W3CDTF">2009-10-06T11:12:58Z</dcterms:modified>
</cp:coreProperties>
</file>