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6" r:id="rId10"/>
    <p:sldId id="267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9E1101E0-6400-4A5C-9B1C-08BE97300A27}" type="datetimeFigureOut">
              <a:rPr lang="en-US" smtClean="0"/>
              <a:t>9/16/2009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A54D0120-6B8C-40DB-A720-0F5C57A74A0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5F08B6F3-8703-4B71-AF01-D72E003ABE9D}" type="datetimeFigureOut">
              <a:rPr lang="en-US" smtClean="0"/>
              <a:t>9/15/2009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8C383C3C-53B8-4981-999A-3381C2B62B3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83C3C-53B8-4981-999A-3381C2B62B35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83C3C-53B8-4981-999A-3381C2B62B35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83C3C-53B8-4981-999A-3381C2B62B35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83C3C-53B8-4981-999A-3381C2B62B35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83C3C-53B8-4981-999A-3381C2B62B35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83C3C-53B8-4981-999A-3381C2B62B35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83C3C-53B8-4981-999A-3381C2B62B35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83C3C-53B8-4981-999A-3381C2B62B35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83C3C-53B8-4981-999A-3381C2B62B35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83C3C-53B8-4981-999A-3381C2B62B35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83C3C-53B8-4981-999A-3381C2B62B35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83C3C-53B8-4981-999A-3381C2B62B35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83C3C-53B8-4981-999A-3381C2B62B35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83C3C-53B8-4981-999A-3381C2B62B35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3931C3A-FCA6-44CE-A9E6-5408C528DE0A}" type="datetime1">
              <a:rPr lang="en-US" smtClean="0"/>
              <a:t>9/15/2009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4999368-E047-4938-8419-E33A30AB9B7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F410-6898-4408-82AC-4C782FA33F52}" type="datetime1">
              <a:rPr lang="en-US" smtClean="0"/>
              <a:t>9/15/2009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9368-E047-4938-8419-E33A30AB9B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E575-E2EB-46C7-B5D6-CBBCFF51538D}" type="datetime1">
              <a:rPr lang="en-US" smtClean="0"/>
              <a:t>9/15/2009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9368-E047-4938-8419-E33A30AB9B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CDA53F9-3E19-4713-B103-9AD5F90F96E9}" type="datetime1">
              <a:rPr lang="en-US" smtClean="0"/>
              <a:t>9/15/2009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4999368-E047-4938-8419-E33A30AB9B7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3B3C9D1-6EFA-492E-BBE1-37C4B10020CA}" type="datetime1">
              <a:rPr lang="en-US" smtClean="0"/>
              <a:t>9/15/2009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4999368-E047-4938-8419-E33A30AB9B7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24323-ED55-4CCE-9B0D-64CE990162C4}" type="datetime1">
              <a:rPr lang="en-US" smtClean="0"/>
              <a:t>9/15/2009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9368-E047-4938-8419-E33A30AB9B7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B97D4-A4E7-4F40-B12C-CB98EDAB17BF}" type="datetime1">
              <a:rPr lang="en-US" smtClean="0"/>
              <a:t>9/15/2009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9368-E047-4938-8419-E33A30AB9B7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F8B4BD7-DA99-4673-8FA4-944DF19F91E7}" type="datetime1">
              <a:rPr lang="en-US" smtClean="0"/>
              <a:t>9/15/2009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4999368-E047-4938-8419-E33A30AB9B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0435-0A40-45BC-A95A-00742B046B86}" type="datetime1">
              <a:rPr lang="en-US" smtClean="0"/>
              <a:t>9/15/2009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9368-E047-4938-8419-E33A30AB9B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27DD60-8986-42E3-9CDF-F2E9CCA8381E}" type="datetime1">
              <a:rPr lang="en-US" smtClean="0"/>
              <a:t>9/15/2009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4999368-E047-4938-8419-E33A30AB9B70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31E45EA-AAA8-46F3-B445-630EC3E0E82F}" type="datetime1">
              <a:rPr lang="en-US" smtClean="0"/>
              <a:t>9/15/2009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4999368-E047-4938-8419-E33A30AB9B7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1411CD3-2940-43B6-A491-1B6E7A63A169}" type="datetime1">
              <a:rPr lang="en-US" smtClean="0"/>
              <a:t>9/15/2009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4999368-E047-4938-8419-E33A30AB9B7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762000"/>
            <a:ext cx="6705600" cy="99060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>University of Texas At El Paso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2667000"/>
            <a:ext cx="6172200" cy="1371600"/>
          </a:xfrm>
        </p:spPr>
        <p:txBody>
          <a:bodyPr>
            <a:normAutofit fontScale="92500" lnSpcReduction="20000"/>
          </a:bodyPr>
          <a:lstStyle/>
          <a:p>
            <a:pPr lvl="0" algn="ctr"/>
            <a:r>
              <a:rPr lang="en-US" sz="2400" dirty="0" smtClean="0">
                <a:latin typeface="Arial Rounded MT Bold" pitchFamily="34" charset="0"/>
              </a:rPr>
              <a:t>A Simple Algorithm for reliability evaluation of a stochastic-flow network with node </a:t>
            </a:r>
            <a:r>
              <a:rPr lang="en-US" sz="2400" dirty="0" smtClean="0">
                <a:latin typeface="Arial Rounded MT Bold" pitchFamily="34" charset="0"/>
              </a:rPr>
              <a:t>failure</a:t>
            </a:r>
          </a:p>
          <a:p>
            <a:pPr lvl="0" algn="ctr"/>
            <a:r>
              <a:rPr lang="en-US" sz="2400" dirty="0" smtClean="0">
                <a:latin typeface="Arial Rounded MT Bold" pitchFamily="34" charset="0"/>
              </a:rPr>
              <a:t>By Yi-</a:t>
            </a:r>
            <a:r>
              <a:rPr lang="en-US" sz="2400" dirty="0" err="1" smtClean="0">
                <a:latin typeface="Arial Rounded MT Bold" pitchFamily="34" charset="0"/>
              </a:rPr>
              <a:t>Kuei</a:t>
            </a:r>
            <a:r>
              <a:rPr lang="en-US" sz="2400" dirty="0" smtClean="0">
                <a:latin typeface="Arial Rounded MT Bold" pitchFamily="34" charset="0"/>
              </a:rPr>
              <a:t> Lin</a:t>
            </a:r>
            <a:endParaRPr lang="en-US" sz="2400" dirty="0" smtClean="0">
              <a:latin typeface="Arial Rounded MT Bold" pitchFamily="34" charset="0"/>
            </a:endParaRP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9368-E047-4938-8419-E33A30AB9B70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943600" y="6019800"/>
            <a:ext cx="30480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Oswaldo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 Aguirre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660"/>
            <a:ext cx="7620000" cy="655638"/>
          </a:xfrm>
        </p:spPr>
        <p:txBody>
          <a:bodyPr>
            <a:noAutofit/>
          </a:bodyPr>
          <a:lstStyle/>
          <a:p>
            <a:r>
              <a:rPr lang="en-US" sz="3600" dirty="0" smtClean="0"/>
              <a:t>Algorithm                       </a:t>
            </a:r>
            <a:r>
              <a:rPr lang="en-US" sz="2800" dirty="0" smtClean="0">
                <a:cs typeface="Times New Roman" pitchFamily="18" charset="0"/>
              </a:rPr>
              <a:t>(</a:t>
            </a:r>
            <a:r>
              <a:rPr lang="en-US" sz="2800" dirty="0" smtClean="0">
                <a:cs typeface="Times New Roman" pitchFamily="18" charset="0"/>
              </a:rPr>
              <a:t>CONT’D…)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4999368-E047-4938-8419-E33A30AB9B70}" type="slidenum">
              <a:rPr lang="en-US" smtClean="0"/>
              <a:t>10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304800" y="1219200"/>
            <a:ext cx="8305800" cy="0"/>
          </a:xfrm>
          <a:prstGeom prst="line">
            <a:avLst/>
          </a:prstGeom>
          <a:ln w="76200" cmpd="thickThin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Step 1: find solutions that satisfy the following conditions</a:t>
            </a:r>
          </a:p>
          <a:p>
            <a:pPr lvl="1"/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Each flow (</a:t>
            </a:r>
            <a:r>
              <a:rPr lang="en-US" i="1" dirty="0" err="1" smtClean="0">
                <a:solidFill>
                  <a:schemeClr val="accent3">
                    <a:lumMod val="75000"/>
                  </a:schemeClr>
                </a:solidFill>
              </a:rPr>
              <a:t>f</a:t>
            </a:r>
            <a:r>
              <a:rPr lang="en-US" sz="1500" dirty="0" err="1" smtClean="0">
                <a:solidFill>
                  <a:schemeClr val="accent3">
                    <a:lumMod val="75000"/>
                  </a:schemeClr>
                </a:solidFill>
              </a:rPr>
              <a:t>j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) &lt;= max capacity of the Minimal path (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MP</a:t>
            </a:r>
            <a:r>
              <a:rPr lang="en-US" sz="1500" dirty="0" err="1" smtClean="0">
                <a:solidFill>
                  <a:schemeClr val="accent3">
                    <a:lumMod val="75000"/>
                  </a:schemeClr>
                </a:solidFill>
              </a:rPr>
              <a:t>j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</a:p>
          <a:p>
            <a:pPr lvl="1"/>
            <a:endParaRPr lang="en-US" sz="1500" dirty="0" smtClean="0"/>
          </a:p>
          <a:p>
            <a:pPr lvl="1"/>
            <a:r>
              <a:rPr lang="en-US" sz="1600" b="1" dirty="0" smtClean="0">
                <a:solidFill>
                  <a:srgbClr val="990000"/>
                </a:solidFill>
              </a:rPr>
              <a:t>f1 &lt;=</a:t>
            </a:r>
            <a:r>
              <a:rPr lang="en-US" sz="1600" dirty="0" smtClean="0"/>
              <a:t> Max cap MP1 (</a:t>
            </a:r>
            <a:r>
              <a:rPr lang="en-US" sz="1600" b="1" dirty="0" smtClean="0">
                <a:latin typeface="Arial" charset="0"/>
              </a:rPr>
              <a:t>a7,a1,a8,a2,a10)=(6,</a:t>
            </a:r>
            <a:r>
              <a:rPr lang="en-US" sz="1600" b="1" dirty="0" smtClean="0">
                <a:solidFill>
                  <a:srgbClr val="990000"/>
                </a:solidFill>
                <a:latin typeface="Arial" charset="0"/>
              </a:rPr>
              <a:t>2</a:t>
            </a:r>
            <a:r>
              <a:rPr lang="en-US" sz="1600" b="1" dirty="0" smtClean="0">
                <a:latin typeface="Arial" charset="0"/>
              </a:rPr>
              <a:t>,5,3,5) </a:t>
            </a:r>
            <a:r>
              <a:rPr lang="en-US" sz="1600" b="1" dirty="0" smtClean="0">
                <a:solidFill>
                  <a:srgbClr val="990000"/>
                </a:solidFill>
              </a:rPr>
              <a:t>&lt;=</a:t>
            </a:r>
            <a:r>
              <a:rPr lang="en-US" sz="1600" b="1" dirty="0" smtClean="0">
                <a:latin typeface="Arial" charset="0"/>
              </a:rPr>
              <a:t> </a:t>
            </a:r>
            <a:r>
              <a:rPr lang="en-US" sz="1600" b="1" dirty="0" smtClean="0">
                <a:solidFill>
                  <a:srgbClr val="990000"/>
                </a:solidFill>
                <a:latin typeface="Arial" charset="0"/>
              </a:rPr>
              <a:t>2</a:t>
            </a:r>
          </a:p>
          <a:p>
            <a:pPr lvl="1"/>
            <a:endParaRPr lang="en-US" sz="1600" b="1" dirty="0" smtClean="0">
              <a:solidFill>
                <a:srgbClr val="990000"/>
              </a:solidFill>
              <a:latin typeface="Arial" charset="0"/>
            </a:endParaRPr>
          </a:p>
          <a:p>
            <a:pPr lvl="1"/>
            <a:endParaRPr lang="en-US" sz="1600" b="1" dirty="0" smtClean="0">
              <a:solidFill>
                <a:srgbClr val="990000"/>
              </a:solidFill>
              <a:latin typeface="Arial" charset="0"/>
            </a:endParaRPr>
          </a:p>
          <a:p>
            <a:pPr lvl="1"/>
            <a:endParaRPr lang="en-US" sz="1600" b="1" dirty="0" smtClean="0">
              <a:solidFill>
                <a:srgbClr val="990000"/>
              </a:solidFill>
              <a:latin typeface="Arial" charset="0"/>
            </a:endParaRPr>
          </a:p>
          <a:p>
            <a:pPr lvl="1"/>
            <a:endParaRPr lang="en-US" sz="1600" b="1" dirty="0" smtClean="0">
              <a:solidFill>
                <a:srgbClr val="990000"/>
              </a:solidFill>
              <a:latin typeface="Arial" charset="0"/>
            </a:endParaRPr>
          </a:p>
          <a:p>
            <a:pPr lvl="1"/>
            <a:r>
              <a:rPr lang="en-US" sz="1600" b="1" dirty="0" smtClean="0">
                <a:solidFill>
                  <a:srgbClr val="990000"/>
                </a:solidFill>
              </a:rPr>
              <a:t>f2 &lt;=</a:t>
            </a:r>
            <a:r>
              <a:rPr lang="en-US" sz="1600" dirty="0" smtClean="0"/>
              <a:t> Max cap MP2 (</a:t>
            </a:r>
            <a:r>
              <a:rPr lang="en-US" sz="1600" b="1" dirty="0" smtClean="0">
                <a:latin typeface="Arial" charset="0"/>
              </a:rPr>
              <a:t>a7,a1,a8,a3,a9,a6,a10)=(6,</a:t>
            </a:r>
            <a:r>
              <a:rPr lang="en-US" sz="1600" b="1" dirty="0" smtClean="0">
                <a:solidFill>
                  <a:srgbClr val="990000"/>
                </a:solidFill>
                <a:latin typeface="Arial" charset="0"/>
              </a:rPr>
              <a:t>2</a:t>
            </a:r>
            <a:r>
              <a:rPr lang="en-US" sz="1600" b="1" dirty="0" smtClean="0">
                <a:latin typeface="Arial" charset="0"/>
              </a:rPr>
              <a:t>,5,3,4,3,5) </a:t>
            </a:r>
            <a:r>
              <a:rPr lang="en-US" sz="1600" b="1" dirty="0" smtClean="0">
                <a:solidFill>
                  <a:srgbClr val="990000"/>
                </a:solidFill>
              </a:rPr>
              <a:t>&lt;=</a:t>
            </a:r>
            <a:r>
              <a:rPr lang="en-US" sz="1600" b="1" dirty="0" smtClean="0">
                <a:latin typeface="Arial" charset="0"/>
              </a:rPr>
              <a:t> </a:t>
            </a:r>
            <a:r>
              <a:rPr lang="en-US" sz="1600" b="1" dirty="0" smtClean="0">
                <a:solidFill>
                  <a:srgbClr val="990000"/>
                </a:solidFill>
                <a:latin typeface="Arial" charset="0"/>
              </a:rPr>
              <a:t>2</a:t>
            </a:r>
          </a:p>
          <a:p>
            <a:pPr lvl="1"/>
            <a:r>
              <a:rPr lang="en-US" sz="1600" b="1" dirty="0" smtClean="0">
                <a:solidFill>
                  <a:srgbClr val="990000"/>
                </a:solidFill>
              </a:rPr>
              <a:t>f3 &lt;= </a:t>
            </a:r>
            <a:r>
              <a:rPr lang="en-US" sz="1600" dirty="0" smtClean="0"/>
              <a:t>Max cap MP2 (</a:t>
            </a:r>
            <a:r>
              <a:rPr lang="en-US" sz="1600" b="1" dirty="0" smtClean="0">
                <a:latin typeface="Arial" charset="0"/>
              </a:rPr>
              <a:t>a7,a5,a9,a6,a10)=(6,</a:t>
            </a:r>
            <a:r>
              <a:rPr lang="en-US" sz="1600" b="1" dirty="0" smtClean="0">
                <a:solidFill>
                  <a:srgbClr val="990000"/>
                </a:solidFill>
                <a:latin typeface="Arial" charset="0"/>
              </a:rPr>
              <a:t>3</a:t>
            </a:r>
            <a:r>
              <a:rPr lang="en-US" sz="1600" b="1" dirty="0" smtClean="0">
                <a:latin typeface="Arial" charset="0"/>
              </a:rPr>
              <a:t>,4,</a:t>
            </a:r>
            <a:r>
              <a:rPr lang="en-US" sz="1600" b="1" dirty="0" smtClean="0">
                <a:solidFill>
                  <a:srgbClr val="990000"/>
                </a:solidFill>
                <a:latin typeface="Arial" charset="0"/>
              </a:rPr>
              <a:t>3</a:t>
            </a:r>
            <a:r>
              <a:rPr lang="en-US" sz="1600" b="1" dirty="0" smtClean="0">
                <a:latin typeface="Arial" charset="0"/>
              </a:rPr>
              <a:t>,5) </a:t>
            </a:r>
            <a:r>
              <a:rPr lang="en-US" sz="1600" b="1" dirty="0" smtClean="0">
                <a:solidFill>
                  <a:srgbClr val="990000"/>
                </a:solidFill>
              </a:rPr>
              <a:t>&lt;=</a:t>
            </a:r>
            <a:r>
              <a:rPr lang="en-US" sz="1600" b="1" dirty="0" smtClean="0">
                <a:latin typeface="Arial" charset="0"/>
              </a:rPr>
              <a:t>  </a:t>
            </a:r>
            <a:r>
              <a:rPr lang="en-US" sz="1600" b="1" dirty="0" smtClean="0">
                <a:solidFill>
                  <a:srgbClr val="990000"/>
                </a:solidFill>
              </a:rPr>
              <a:t> 3 </a:t>
            </a:r>
          </a:p>
          <a:p>
            <a:pPr lvl="1"/>
            <a:r>
              <a:rPr lang="en-US" sz="1600" b="1" dirty="0" smtClean="0">
                <a:solidFill>
                  <a:srgbClr val="990000"/>
                </a:solidFill>
              </a:rPr>
              <a:t>f4&lt;= </a:t>
            </a:r>
            <a:r>
              <a:rPr lang="en-US" sz="1600" dirty="0" smtClean="0"/>
              <a:t>Max cap MP2 (</a:t>
            </a:r>
            <a:r>
              <a:rPr lang="en-US" sz="1600" b="1" dirty="0" smtClean="0">
                <a:latin typeface="Arial" charset="0"/>
              </a:rPr>
              <a:t>a7,a5,a9,a4,a8,a2,a10)=(6,</a:t>
            </a:r>
            <a:r>
              <a:rPr lang="en-US" sz="1600" b="1" dirty="0" smtClean="0">
                <a:solidFill>
                  <a:srgbClr val="990000"/>
                </a:solidFill>
                <a:latin typeface="Arial" charset="0"/>
              </a:rPr>
              <a:t>3</a:t>
            </a:r>
            <a:r>
              <a:rPr lang="en-US" sz="1600" b="1" dirty="0" smtClean="0">
                <a:latin typeface="Arial" charset="0"/>
              </a:rPr>
              <a:t>,4,</a:t>
            </a:r>
            <a:r>
              <a:rPr lang="en-US" sz="1600" b="1" dirty="0" smtClean="0">
                <a:solidFill>
                  <a:srgbClr val="990000"/>
                </a:solidFill>
                <a:latin typeface="Arial" charset="0"/>
              </a:rPr>
              <a:t>3</a:t>
            </a:r>
            <a:r>
              <a:rPr lang="en-US" sz="1600" b="1" dirty="0" smtClean="0">
                <a:latin typeface="Arial" charset="0"/>
              </a:rPr>
              <a:t>,5,</a:t>
            </a:r>
            <a:r>
              <a:rPr lang="en-US" sz="1600" b="1" dirty="0" smtClean="0">
                <a:solidFill>
                  <a:srgbClr val="990000"/>
                </a:solidFill>
                <a:latin typeface="Arial" charset="0"/>
              </a:rPr>
              <a:t>3</a:t>
            </a:r>
            <a:r>
              <a:rPr lang="en-US" sz="1600" b="1" dirty="0" smtClean="0">
                <a:latin typeface="Arial" charset="0"/>
              </a:rPr>
              <a:t>,5) </a:t>
            </a:r>
            <a:r>
              <a:rPr lang="en-US" sz="1600" b="1" dirty="0" smtClean="0">
                <a:solidFill>
                  <a:srgbClr val="990000"/>
                </a:solidFill>
              </a:rPr>
              <a:t>&lt;=</a:t>
            </a:r>
            <a:r>
              <a:rPr lang="en-US" sz="1600" b="1" dirty="0" smtClean="0">
                <a:latin typeface="Arial" charset="0"/>
              </a:rPr>
              <a:t>  </a:t>
            </a:r>
            <a:r>
              <a:rPr lang="en-US" sz="1600" b="1" dirty="0" smtClean="0">
                <a:solidFill>
                  <a:srgbClr val="990000"/>
                </a:solidFill>
                <a:latin typeface="Arial" charset="0"/>
              </a:rPr>
              <a:t>3</a:t>
            </a:r>
          </a:p>
          <a:p>
            <a:pPr lvl="1"/>
            <a:endParaRPr lang="en-US" sz="1600" b="1" dirty="0" smtClean="0">
              <a:solidFill>
                <a:srgbClr val="990000"/>
              </a:solidFill>
              <a:latin typeface="Arial" charset="0"/>
            </a:endParaRPr>
          </a:p>
          <a:p>
            <a:pPr lvl="1">
              <a:buNone/>
            </a:pPr>
            <a:endParaRPr lang="en-US" sz="15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143000" y="38862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660"/>
            <a:ext cx="7620000" cy="655638"/>
          </a:xfrm>
        </p:spPr>
        <p:txBody>
          <a:bodyPr>
            <a:noAutofit/>
          </a:bodyPr>
          <a:lstStyle/>
          <a:p>
            <a:r>
              <a:rPr lang="en-US" sz="3600" dirty="0" smtClean="0"/>
              <a:t>Algorithm                       </a:t>
            </a:r>
            <a:r>
              <a:rPr lang="en-US" sz="2800" dirty="0" smtClean="0">
                <a:cs typeface="Times New Roman" pitchFamily="18" charset="0"/>
              </a:rPr>
              <a:t>(</a:t>
            </a:r>
            <a:r>
              <a:rPr lang="en-US" sz="2800" dirty="0" smtClean="0">
                <a:cs typeface="Times New Roman" pitchFamily="18" charset="0"/>
              </a:rPr>
              <a:t>CONT’D…)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4999368-E047-4938-8419-E33A30AB9B70}" type="slidenum">
              <a:rPr lang="en-US" smtClean="0"/>
              <a:t>11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304800" y="1219200"/>
            <a:ext cx="8305800" cy="0"/>
          </a:xfrm>
          <a:prstGeom prst="line">
            <a:avLst/>
          </a:prstGeom>
          <a:ln w="76200" cmpd="thickThin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Step 1: find solutions that satisfy the following conditions</a:t>
            </a:r>
          </a:p>
          <a:p>
            <a:pPr lvl="1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sym typeface="Symbol" pitchFamily="18" charset="2"/>
              </a:rPr>
              <a:t>(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sym typeface="Symbol" pitchFamily="18" charset="2"/>
              </a:rPr>
              <a:t>fj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sym typeface="Symbol" pitchFamily="18" charset="2"/>
              </a:rPr>
              <a:t> | </a:t>
            </a:r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ai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 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sym typeface="Symbol" pitchFamily="18" charset="2"/>
              </a:rPr>
              <a:t> </a:t>
            </a:r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  <a:latin typeface="Arial" charset="0"/>
                <a:sym typeface="Symbol" pitchFamily="18" charset="2"/>
              </a:rPr>
              <a:t>MPj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sym typeface="Symbol" pitchFamily="18" charset="2"/>
              </a:rPr>
              <a:t>) &lt;= Max Cap. Of Component  </a:t>
            </a:r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  <a:latin typeface="Arial" charset="0"/>
                <a:sym typeface="Symbol" pitchFamily="18" charset="2"/>
              </a:rPr>
              <a:t>i</a:t>
            </a:r>
            <a:endParaRPr lang="en-US" sz="2000" b="1" dirty="0" smtClean="0">
              <a:solidFill>
                <a:schemeClr val="accent3">
                  <a:lumMod val="75000"/>
                </a:schemeClr>
              </a:solidFill>
              <a:latin typeface="Arial" charset="0"/>
            </a:endParaRPr>
          </a:p>
          <a:p>
            <a:pPr lvl="1">
              <a:buNone/>
            </a:pPr>
            <a:endParaRPr lang="en-US" sz="1500" dirty="0" smtClean="0"/>
          </a:p>
          <a:p>
            <a:pPr lvl="2">
              <a:lnSpc>
                <a:spcPct val="90000"/>
              </a:lnSpc>
            </a:pPr>
            <a:r>
              <a:rPr lang="en-US" sz="2200" dirty="0" smtClean="0">
                <a:sym typeface="Symbol" pitchFamily="18" charset="2"/>
              </a:rPr>
              <a:t>( </a:t>
            </a:r>
            <a:r>
              <a:rPr lang="en-US" sz="2200" dirty="0" err="1" smtClean="0">
                <a:sym typeface="Symbol" pitchFamily="18" charset="2"/>
              </a:rPr>
              <a:t>fj</a:t>
            </a:r>
            <a:r>
              <a:rPr lang="en-US" sz="2200" dirty="0" smtClean="0">
                <a:sym typeface="Symbol" pitchFamily="18" charset="2"/>
              </a:rPr>
              <a:t> | </a:t>
            </a:r>
            <a:r>
              <a:rPr lang="en-US" dirty="0" smtClean="0">
                <a:latin typeface="Arial" charset="0"/>
              </a:rPr>
              <a:t>a1 </a:t>
            </a:r>
            <a:r>
              <a:rPr lang="en-US" dirty="0" smtClean="0">
                <a:latin typeface="Arial" charset="0"/>
                <a:sym typeface="Symbol" pitchFamily="18" charset="2"/>
              </a:rPr>
              <a:t> </a:t>
            </a:r>
            <a:r>
              <a:rPr lang="en-US" dirty="0" err="1" smtClean="0">
                <a:latin typeface="Arial" charset="0"/>
                <a:sym typeface="Symbol" pitchFamily="18" charset="2"/>
              </a:rPr>
              <a:t>MPj</a:t>
            </a:r>
            <a:r>
              <a:rPr lang="en-US" dirty="0" smtClean="0">
                <a:latin typeface="Arial" charset="0"/>
                <a:sym typeface="Symbol" pitchFamily="18" charset="2"/>
              </a:rPr>
              <a:t>) </a:t>
            </a:r>
            <a:r>
              <a:rPr lang="en-US" sz="2200" dirty="0" smtClean="0"/>
              <a:t>=</a:t>
            </a:r>
            <a:r>
              <a:rPr lang="en-US" sz="2200" b="1" dirty="0" smtClean="0">
                <a:solidFill>
                  <a:srgbClr val="990000"/>
                </a:solidFill>
              </a:rPr>
              <a:t> </a:t>
            </a:r>
            <a:r>
              <a:rPr lang="en-US" sz="2200" b="1" dirty="0" smtClean="0"/>
              <a:t>f1 + f2 &lt;= 2</a:t>
            </a:r>
          </a:p>
          <a:p>
            <a:pPr lvl="2">
              <a:lnSpc>
                <a:spcPct val="90000"/>
              </a:lnSpc>
            </a:pPr>
            <a:r>
              <a:rPr lang="en-US" sz="2200" dirty="0" smtClean="0">
                <a:sym typeface="Symbol" pitchFamily="18" charset="2"/>
              </a:rPr>
              <a:t></a:t>
            </a:r>
            <a:r>
              <a:rPr lang="en-US" sz="2200" dirty="0" smtClean="0">
                <a:sym typeface="Symbol" pitchFamily="18" charset="2"/>
              </a:rPr>
              <a:t>( </a:t>
            </a:r>
            <a:r>
              <a:rPr lang="en-US" sz="2200" dirty="0" err="1" smtClean="0">
                <a:sym typeface="Symbol" pitchFamily="18" charset="2"/>
              </a:rPr>
              <a:t>fj</a:t>
            </a:r>
            <a:r>
              <a:rPr lang="en-US" sz="2200" dirty="0" smtClean="0">
                <a:sym typeface="Symbol" pitchFamily="18" charset="2"/>
              </a:rPr>
              <a:t> | </a:t>
            </a:r>
            <a:r>
              <a:rPr lang="en-US" dirty="0" smtClean="0">
                <a:latin typeface="Arial" charset="0"/>
              </a:rPr>
              <a:t>a2 </a:t>
            </a:r>
            <a:r>
              <a:rPr lang="en-US" dirty="0" smtClean="0">
                <a:latin typeface="Arial" charset="0"/>
                <a:sym typeface="Symbol" pitchFamily="18" charset="2"/>
              </a:rPr>
              <a:t> </a:t>
            </a:r>
            <a:r>
              <a:rPr lang="en-US" dirty="0" err="1" smtClean="0">
                <a:latin typeface="Arial" charset="0"/>
                <a:sym typeface="Symbol" pitchFamily="18" charset="2"/>
              </a:rPr>
              <a:t>MPj</a:t>
            </a:r>
            <a:r>
              <a:rPr lang="en-US" dirty="0" smtClean="0">
                <a:latin typeface="Arial" charset="0"/>
                <a:sym typeface="Symbol" pitchFamily="18" charset="2"/>
              </a:rPr>
              <a:t>) </a:t>
            </a:r>
            <a:r>
              <a:rPr lang="en-US" sz="2200" dirty="0" smtClean="0"/>
              <a:t>=</a:t>
            </a:r>
            <a:r>
              <a:rPr lang="en-US" sz="2200" b="1" dirty="0" smtClean="0">
                <a:solidFill>
                  <a:srgbClr val="990000"/>
                </a:solidFill>
              </a:rPr>
              <a:t> </a:t>
            </a:r>
            <a:r>
              <a:rPr lang="en-US" sz="2200" b="1" dirty="0" smtClean="0"/>
              <a:t>f1 + f4 &lt;= 3</a:t>
            </a:r>
          </a:p>
          <a:p>
            <a:pPr lvl="2">
              <a:lnSpc>
                <a:spcPct val="90000"/>
              </a:lnSpc>
            </a:pPr>
            <a:r>
              <a:rPr lang="en-US" sz="2200" b="1" dirty="0" smtClean="0"/>
              <a:t> </a:t>
            </a:r>
            <a:r>
              <a:rPr lang="en-US" sz="2200" dirty="0" smtClean="0">
                <a:sym typeface="Symbol" pitchFamily="18" charset="2"/>
              </a:rPr>
              <a:t></a:t>
            </a:r>
            <a:r>
              <a:rPr lang="en-US" sz="2200" dirty="0" smtClean="0">
                <a:sym typeface="Symbol" pitchFamily="18" charset="2"/>
              </a:rPr>
              <a:t>( </a:t>
            </a:r>
            <a:r>
              <a:rPr lang="en-US" sz="2200" dirty="0" err="1" smtClean="0">
                <a:sym typeface="Symbol" pitchFamily="18" charset="2"/>
              </a:rPr>
              <a:t>fj</a:t>
            </a:r>
            <a:r>
              <a:rPr lang="en-US" sz="2200" dirty="0" smtClean="0">
                <a:sym typeface="Symbol" pitchFamily="18" charset="2"/>
              </a:rPr>
              <a:t> | </a:t>
            </a:r>
            <a:r>
              <a:rPr lang="en-US" dirty="0" smtClean="0">
                <a:latin typeface="Arial" charset="0"/>
              </a:rPr>
              <a:t>a3 </a:t>
            </a:r>
            <a:r>
              <a:rPr lang="en-US" dirty="0" smtClean="0">
                <a:latin typeface="Arial" charset="0"/>
                <a:sym typeface="Symbol" pitchFamily="18" charset="2"/>
              </a:rPr>
              <a:t> </a:t>
            </a:r>
            <a:r>
              <a:rPr lang="en-US" dirty="0" err="1" smtClean="0">
                <a:latin typeface="Arial" charset="0"/>
                <a:sym typeface="Symbol" pitchFamily="18" charset="2"/>
              </a:rPr>
              <a:t>MPj</a:t>
            </a:r>
            <a:r>
              <a:rPr lang="en-US" dirty="0" smtClean="0">
                <a:latin typeface="Arial" charset="0"/>
                <a:sym typeface="Symbol" pitchFamily="18" charset="2"/>
              </a:rPr>
              <a:t>) </a:t>
            </a:r>
            <a:r>
              <a:rPr lang="en-US" sz="2200" dirty="0" smtClean="0"/>
              <a:t>=</a:t>
            </a:r>
            <a:r>
              <a:rPr lang="en-US" sz="2200" b="1" dirty="0" smtClean="0">
                <a:solidFill>
                  <a:srgbClr val="990000"/>
                </a:solidFill>
              </a:rPr>
              <a:t> </a:t>
            </a:r>
            <a:r>
              <a:rPr lang="en-US" sz="2200" b="1" dirty="0" smtClean="0"/>
              <a:t> f2 &lt;= 2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	</a:t>
            </a:r>
            <a:r>
              <a:rPr lang="en-US" b="1" dirty="0" smtClean="0"/>
              <a:t>.</a:t>
            </a:r>
            <a:r>
              <a:rPr lang="en-US" b="1" dirty="0" smtClean="0"/>
              <a:t>	.	.	.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	</a:t>
            </a:r>
            <a:r>
              <a:rPr lang="en-US" b="1" dirty="0" smtClean="0"/>
              <a:t>.</a:t>
            </a:r>
            <a:r>
              <a:rPr lang="en-US" b="1" dirty="0" smtClean="0"/>
              <a:t>	.	.	.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	</a:t>
            </a:r>
            <a:r>
              <a:rPr lang="en-US" b="1" dirty="0" smtClean="0"/>
              <a:t>.</a:t>
            </a:r>
            <a:r>
              <a:rPr lang="en-US" b="1" dirty="0" smtClean="0"/>
              <a:t>	.	.	.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 </a:t>
            </a:r>
            <a:r>
              <a:rPr lang="en-US" sz="2200" dirty="0" smtClean="0">
                <a:sym typeface="Symbol" pitchFamily="18" charset="2"/>
              </a:rPr>
              <a:t>( </a:t>
            </a:r>
            <a:r>
              <a:rPr lang="en-US" sz="2200" dirty="0" err="1" smtClean="0">
                <a:sym typeface="Symbol" pitchFamily="18" charset="2"/>
              </a:rPr>
              <a:t>fj</a:t>
            </a:r>
            <a:r>
              <a:rPr lang="en-US" sz="2200" dirty="0" smtClean="0">
                <a:sym typeface="Symbol" pitchFamily="18" charset="2"/>
              </a:rPr>
              <a:t> | </a:t>
            </a:r>
            <a:r>
              <a:rPr lang="en-US" dirty="0" smtClean="0">
                <a:latin typeface="Arial" charset="0"/>
              </a:rPr>
              <a:t>a10 </a:t>
            </a:r>
            <a:r>
              <a:rPr lang="en-US" dirty="0" smtClean="0">
                <a:latin typeface="Arial" charset="0"/>
                <a:sym typeface="Symbol" pitchFamily="18" charset="2"/>
              </a:rPr>
              <a:t> </a:t>
            </a:r>
            <a:r>
              <a:rPr lang="en-US" dirty="0" err="1" smtClean="0">
                <a:latin typeface="Arial" charset="0"/>
                <a:sym typeface="Symbol" pitchFamily="18" charset="2"/>
              </a:rPr>
              <a:t>MPj</a:t>
            </a:r>
            <a:r>
              <a:rPr lang="en-US" dirty="0" smtClean="0">
                <a:latin typeface="Arial" charset="0"/>
                <a:sym typeface="Symbol" pitchFamily="18" charset="2"/>
              </a:rPr>
              <a:t>) </a:t>
            </a:r>
            <a:r>
              <a:rPr lang="en-US" sz="2200" dirty="0" smtClean="0"/>
              <a:t>=</a:t>
            </a:r>
            <a:r>
              <a:rPr lang="en-US" sz="2200" b="1" dirty="0" smtClean="0">
                <a:solidFill>
                  <a:srgbClr val="990000"/>
                </a:solidFill>
              </a:rPr>
              <a:t> </a:t>
            </a:r>
            <a:r>
              <a:rPr lang="en-US" sz="2200" b="1" dirty="0" smtClean="0"/>
              <a:t> f1 + f2 + f3 +f4 &lt;= 5</a:t>
            </a:r>
          </a:p>
          <a:p>
            <a:pPr lvl="1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sym typeface="Symbol" pitchFamily="18" charset="2"/>
              </a:rPr>
              <a:t>f1+f2+f3+f4=5</a:t>
            </a:r>
            <a:endParaRPr lang="en-US" sz="2000" b="1" dirty="0" smtClean="0">
              <a:solidFill>
                <a:schemeClr val="accent3">
                  <a:lumMod val="75000"/>
                </a:schemeClr>
              </a:solidFill>
              <a:latin typeface="Arial" charset="0"/>
            </a:endParaRPr>
          </a:p>
          <a:p>
            <a:pPr lvl="1">
              <a:buNone/>
            </a:pPr>
            <a:endParaRPr 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660"/>
            <a:ext cx="7620000" cy="655638"/>
          </a:xfrm>
        </p:spPr>
        <p:txBody>
          <a:bodyPr>
            <a:noAutofit/>
          </a:bodyPr>
          <a:lstStyle/>
          <a:p>
            <a:r>
              <a:rPr lang="en-US" sz="3600" dirty="0" smtClean="0"/>
              <a:t>Algorithm                       </a:t>
            </a:r>
            <a:r>
              <a:rPr lang="en-US" sz="2800" dirty="0" smtClean="0">
                <a:cs typeface="Times New Roman" pitchFamily="18" charset="0"/>
              </a:rPr>
              <a:t>(</a:t>
            </a:r>
            <a:r>
              <a:rPr lang="en-US" sz="2800" dirty="0" smtClean="0">
                <a:cs typeface="Times New Roman" pitchFamily="18" charset="0"/>
              </a:rPr>
              <a:t>CONT’D…)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4999368-E047-4938-8419-E33A30AB9B70}" type="slidenum">
              <a:rPr lang="en-US" smtClean="0"/>
              <a:t>12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304800" y="1219200"/>
            <a:ext cx="8305800" cy="0"/>
          </a:xfrm>
          <a:prstGeom prst="line">
            <a:avLst/>
          </a:prstGeom>
          <a:ln w="76200" cmpd="thickThin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905000"/>
          </a:xfrm>
        </p:spPr>
        <p:txBody>
          <a:bodyPr>
            <a:normAutofit/>
          </a:bodyPr>
          <a:lstStyle/>
          <a:p>
            <a:r>
              <a:rPr lang="en-US" dirty="0" smtClean="0"/>
              <a:t>Step 1: find solutions that satisfy the following conditions</a:t>
            </a:r>
          </a:p>
          <a:p>
            <a:pPr lvl="1"/>
            <a:r>
              <a:rPr lang="en-US" sz="2000" b="1" dirty="0" smtClean="0"/>
              <a:t>(2,0,3,0)</a:t>
            </a:r>
            <a:r>
              <a:rPr lang="en-US" sz="2000" dirty="0" smtClean="0"/>
              <a:t>,(2,0,2,1),(1,1,2,1),(1,1,1,2),(0,2,1,2) and (0,2,0,3)</a:t>
            </a:r>
          </a:p>
          <a:p>
            <a:r>
              <a:rPr lang="en-US" dirty="0" smtClean="0"/>
              <a:t>Step </a:t>
            </a:r>
            <a:r>
              <a:rPr lang="en-US" dirty="0" smtClean="0"/>
              <a:t>2: </a:t>
            </a:r>
            <a:r>
              <a:rPr lang="en-US" sz="2000" dirty="0" smtClean="0"/>
              <a:t>Transform F into </a:t>
            </a:r>
            <a:r>
              <a:rPr lang="en-US" sz="2000" dirty="0" smtClean="0"/>
              <a:t>X (a</a:t>
            </a:r>
            <a:r>
              <a:rPr lang="en-US" sz="1000" dirty="0" smtClean="0"/>
              <a:t>1</a:t>
            </a:r>
            <a:r>
              <a:rPr lang="en-US" sz="2000" dirty="0" smtClean="0"/>
              <a:t>,a</a:t>
            </a:r>
            <a:r>
              <a:rPr lang="en-US" sz="1000" dirty="0" smtClean="0"/>
              <a:t>2</a:t>
            </a:r>
            <a:r>
              <a:rPr lang="en-US" sz="2000" dirty="0" smtClean="0"/>
              <a:t>,a</a:t>
            </a:r>
            <a:r>
              <a:rPr lang="en-US" sz="1000" dirty="0" smtClean="0"/>
              <a:t>3</a:t>
            </a:r>
            <a:r>
              <a:rPr lang="en-US" sz="2000" dirty="0" smtClean="0"/>
              <a:t>,a</a:t>
            </a:r>
            <a:r>
              <a:rPr lang="en-US" sz="1000" dirty="0" smtClean="0"/>
              <a:t>4</a:t>
            </a:r>
            <a:r>
              <a:rPr lang="en-US" sz="2000" dirty="0" smtClean="0"/>
              <a:t>,a</a:t>
            </a:r>
            <a:r>
              <a:rPr lang="en-US" sz="1000" dirty="0" smtClean="0"/>
              <a:t>5</a:t>
            </a:r>
            <a:r>
              <a:rPr lang="en-US" sz="2000" dirty="0" smtClean="0"/>
              <a:t>,a</a:t>
            </a:r>
            <a:r>
              <a:rPr lang="en-US" sz="1000" dirty="0" smtClean="0"/>
              <a:t>6</a:t>
            </a:r>
            <a:r>
              <a:rPr lang="en-US" sz="2000" dirty="0" smtClean="0"/>
              <a:t>,a</a:t>
            </a:r>
            <a:r>
              <a:rPr lang="en-US" sz="1000" dirty="0" smtClean="0"/>
              <a:t>7</a:t>
            </a:r>
            <a:r>
              <a:rPr lang="en-US" sz="2000" dirty="0" smtClean="0"/>
              <a:t>,a</a:t>
            </a:r>
            <a:r>
              <a:rPr lang="en-US" sz="1000" dirty="0" smtClean="0"/>
              <a:t>8</a:t>
            </a:r>
            <a:r>
              <a:rPr lang="en-US" sz="2000" dirty="0" smtClean="0"/>
              <a:t>,a</a:t>
            </a:r>
            <a:r>
              <a:rPr lang="en-US" sz="1000" dirty="0" smtClean="0"/>
              <a:t>9</a:t>
            </a:r>
            <a:r>
              <a:rPr lang="en-US" sz="2000" dirty="0" smtClean="0"/>
              <a:t>,a</a:t>
            </a:r>
            <a:r>
              <a:rPr lang="en-US" sz="1000" dirty="0" smtClean="0"/>
              <a:t>10</a:t>
            </a:r>
            <a:r>
              <a:rPr lang="en-US" sz="2800" dirty="0" smtClean="0">
                <a:latin typeface="Arial" charset="0"/>
              </a:rPr>
              <a:t>)</a:t>
            </a:r>
            <a:endParaRPr lang="en-US" sz="2800" dirty="0" smtClean="0"/>
          </a:p>
          <a:p>
            <a:endParaRPr lang="en-US" dirty="0" smtClean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533400" y="3352800"/>
            <a:ext cx="7772400" cy="2743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a1= f1 + f2		 a4= f4		a7=a10=f1+f2+f3+f4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a2= f1 + f4		 a5= f3+ f4	a8=f1+f2+f3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a3= f2			 a6= f2+f3	a9=f2+f3+f4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Thus: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X1 = (2,2,0,0,3,3,5,2,3,5)		 X2 = (2,3,0,1,3,2,5,3,3,5)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X3 = (2,2,1,1,3,3,5,3,4,5)		 X4 = (2,3,1,2,3,1,5,4,4,4)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X5 = (2,2,2,2,3,3,5,4,5,5)		 X6 = (2,3,2,3,3,2,5,5,5,5)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660"/>
            <a:ext cx="7620000" cy="655638"/>
          </a:xfrm>
        </p:spPr>
        <p:txBody>
          <a:bodyPr>
            <a:noAutofit/>
          </a:bodyPr>
          <a:lstStyle/>
          <a:p>
            <a:r>
              <a:rPr lang="en-US" sz="3600" dirty="0" smtClean="0"/>
              <a:t>Algorithm                       </a:t>
            </a:r>
            <a:r>
              <a:rPr lang="en-US" sz="2800" dirty="0" smtClean="0">
                <a:cs typeface="Times New Roman" pitchFamily="18" charset="0"/>
              </a:rPr>
              <a:t>(</a:t>
            </a:r>
            <a:r>
              <a:rPr lang="en-US" sz="2800" dirty="0" smtClean="0">
                <a:cs typeface="Times New Roman" pitchFamily="18" charset="0"/>
              </a:rPr>
              <a:t>CONT’D…)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4999368-E047-4938-8419-E33A30AB9B70}" type="slidenum">
              <a:rPr lang="en-US" smtClean="0"/>
              <a:t>13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304800" y="1219200"/>
            <a:ext cx="8305800" cy="0"/>
          </a:xfrm>
          <a:prstGeom prst="line">
            <a:avLst/>
          </a:prstGeom>
          <a:ln w="76200" cmpd="thickThin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905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Step 3: Remove non minimal ones (X) to obtain lower boundary points</a:t>
            </a:r>
          </a:p>
          <a:p>
            <a:endParaRPr lang="en-US" dirty="0" smtClean="0"/>
          </a:p>
          <a:p>
            <a:pPr>
              <a:buFontTx/>
              <a:buNone/>
            </a:pPr>
            <a:r>
              <a:rPr lang="en-US" sz="2200" dirty="0" smtClean="0">
                <a:latin typeface="Arial" charset="0"/>
                <a:cs typeface="Arial" charset="0"/>
              </a:rPr>
              <a:t>    X</a:t>
            </a:r>
            <a:r>
              <a:rPr lang="en-US" sz="2200" baseline="-25000" dirty="0" smtClean="0">
                <a:latin typeface="Arial" charset="0"/>
                <a:cs typeface="Arial" charset="0"/>
              </a:rPr>
              <a:t>1</a:t>
            </a:r>
            <a:r>
              <a:rPr lang="en-US" sz="2200" dirty="0" smtClean="0">
                <a:latin typeface="Arial" charset="0"/>
                <a:cs typeface="Arial" charset="0"/>
              </a:rPr>
              <a:t>=(</a:t>
            </a:r>
            <a:r>
              <a:rPr lang="en-US" dirty="0" smtClean="0"/>
              <a:t>2,</a:t>
            </a:r>
            <a:r>
              <a:rPr lang="en-US" b="1" dirty="0" smtClean="0">
                <a:solidFill>
                  <a:srgbClr val="CC3300"/>
                </a:solidFill>
              </a:rPr>
              <a:t>2</a:t>
            </a:r>
            <a:r>
              <a:rPr lang="en-US" dirty="0" smtClean="0"/>
              <a:t>,0,</a:t>
            </a:r>
            <a:r>
              <a:rPr lang="en-US" b="1" dirty="0" smtClean="0">
                <a:solidFill>
                  <a:srgbClr val="CC3300"/>
                </a:solidFill>
              </a:rPr>
              <a:t>0</a:t>
            </a:r>
            <a:r>
              <a:rPr lang="en-US" dirty="0" smtClean="0"/>
              <a:t>,3,</a:t>
            </a:r>
            <a:r>
              <a:rPr lang="en-US" b="1" dirty="0" smtClean="0">
                <a:solidFill>
                  <a:srgbClr val="CC3300"/>
                </a:solidFill>
              </a:rPr>
              <a:t>3</a:t>
            </a:r>
            <a:r>
              <a:rPr lang="en-US" dirty="0" smtClean="0"/>
              <a:t>,5,2,3,5</a:t>
            </a:r>
            <a:r>
              <a:rPr lang="en-US" sz="2200" dirty="0" smtClean="0">
                <a:latin typeface="Arial" charset="0"/>
                <a:cs typeface="Arial" charset="0"/>
              </a:rPr>
              <a:t>)</a:t>
            </a:r>
            <a:r>
              <a:rPr lang="en-US" sz="2200" b="1" dirty="0" smtClean="0">
                <a:latin typeface="Arial" charset="0"/>
                <a:cs typeface="Arial" charset="0"/>
              </a:rPr>
              <a:t>      	  </a:t>
            </a:r>
            <a:r>
              <a:rPr lang="en-US" sz="2200" dirty="0" smtClean="0">
                <a:latin typeface="Arial" charset="0"/>
                <a:cs typeface="Arial" charset="0"/>
              </a:rPr>
              <a:t>X</a:t>
            </a:r>
            <a:r>
              <a:rPr lang="en-US" sz="2200" baseline="-25000" dirty="0" smtClean="0">
                <a:latin typeface="Arial" charset="0"/>
                <a:cs typeface="Arial" charset="0"/>
              </a:rPr>
              <a:t>2</a:t>
            </a:r>
            <a:r>
              <a:rPr lang="en-US" sz="2200" dirty="0" smtClean="0">
                <a:latin typeface="Arial" charset="0"/>
                <a:cs typeface="Arial" charset="0"/>
              </a:rPr>
              <a:t>=(</a:t>
            </a:r>
            <a:r>
              <a:rPr lang="en-US" dirty="0" smtClean="0"/>
              <a:t>2,</a:t>
            </a:r>
            <a:r>
              <a:rPr lang="en-US" b="1" dirty="0" smtClean="0">
                <a:solidFill>
                  <a:srgbClr val="CC3300"/>
                </a:solidFill>
              </a:rPr>
              <a:t>3</a:t>
            </a:r>
            <a:r>
              <a:rPr lang="en-US" dirty="0" smtClean="0"/>
              <a:t>,0,</a:t>
            </a:r>
            <a:r>
              <a:rPr lang="en-US" b="1" dirty="0" smtClean="0">
                <a:solidFill>
                  <a:srgbClr val="CC3300"/>
                </a:solidFill>
              </a:rPr>
              <a:t>1</a:t>
            </a:r>
            <a:r>
              <a:rPr lang="en-US" dirty="0" smtClean="0"/>
              <a:t>,3,</a:t>
            </a:r>
            <a:r>
              <a:rPr lang="en-US" b="1" dirty="0" smtClean="0">
                <a:solidFill>
                  <a:srgbClr val="CC3300"/>
                </a:solidFill>
              </a:rPr>
              <a:t>2</a:t>
            </a:r>
            <a:r>
              <a:rPr lang="en-US" dirty="0" smtClean="0"/>
              <a:t>,5,3,3,5</a:t>
            </a:r>
            <a:r>
              <a:rPr lang="en-US" sz="2200" dirty="0" smtClean="0">
                <a:latin typeface="Arial" charset="0"/>
                <a:cs typeface="Arial" charset="0"/>
              </a:rPr>
              <a:t>)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200" dirty="0" smtClean="0">
                <a:latin typeface="Arial" charset="0"/>
                <a:cs typeface="Arial" charset="0"/>
              </a:rPr>
              <a:t>    X</a:t>
            </a:r>
            <a:r>
              <a:rPr lang="en-US" sz="2200" baseline="-25000" dirty="0" smtClean="0">
                <a:latin typeface="Arial" charset="0"/>
                <a:cs typeface="Arial" charset="0"/>
              </a:rPr>
              <a:t>1</a:t>
            </a:r>
            <a:r>
              <a:rPr lang="en-US" sz="2200" dirty="0" smtClean="0">
                <a:latin typeface="Arial" charset="0"/>
                <a:cs typeface="Arial" charset="0"/>
              </a:rPr>
              <a:t>=(</a:t>
            </a:r>
            <a:r>
              <a:rPr lang="en-US" dirty="0" smtClean="0"/>
              <a:t>2,2,0,0,3,3,5,2,3,5</a:t>
            </a:r>
            <a:r>
              <a:rPr lang="en-US" sz="2200" dirty="0" smtClean="0">
                <a:latin typeface="Arial" charset="0"/>
                <a:cs typeface="Arial" charset="0"/>
              </a:rPr>
              <a:t>)</a:t>
            </a:r>
            <a:r>
              <a:rPr lang="en-US" sz="2200" b="1" dirty="0" smtClean="0">
                <a:latin typeface="Arial" charset="0"/>
                <a:cs typeface="Arial" charset="0"/>
              </a:rPr>
              <a:t>   </a:t>
            </a:r>
            <a:r>
              <a:rPr lang="en-US" sz="2200" b="1" dirty="0" smtClean="0">
                <a:latin typeface="Arial" charset="0"/>
                <a:cs typeface="Arial" charset="0"/>
              </a:rPr>
              <a:t>   &lt;=</a:t>
            </a:r>
            <a:r>
              <a:rPr lang="en-US" sz="2200" b="1" dirty="0" smtClean="0">
                <a:latin typeface="Arial" charset="0"/>
                <a:cs typeface="Arial" charset="0"/>
              </a:rPr>
              <a:t>	  </a:t>
            </a:r>
            <a:r>
              <a:rPr lang="en-US" sz="2200" dirty="0" smtClean="0">
                <a:latin typeface="Arial" charset="0"/>
                <a:cs typeface="Arial" charset="0"/>
              </a:rPr>
              <a:t>X</a:t>
            </a:r>
            <a:r>
              <a:rPr lang="en-US" sz="2200" baseline="-25000" dirty="0" smtClean="0">
                <a:latin typeface="Arial" charset="0"/>
                <a:cs typeface="Arial" charset="0"/>
              </a:rPr>
              <a:t>3</a:t>
            </a:r>
            <a:r>
              <a:rPr lang="en-US" sz="2200" dirty="0" smtClean="0">
                <a:latin typeface="Arial" charset="0"/>
                <a:cs typeface="Arial" charset="0"/>
              </a:rPr>
              <a:t>=(</a:t>
            </a:r>
            <a:r>
              <a:rPr lang="en-US" dirty="0" smtClean="0"/>
              <a:t>2,2,1,1,3,3,5,3,4,5</a:t>
            </a:r>
            <a:r>
              <a:rPr lang="en-US" sz="2200" dirty="0" smtClean="0">
                <a:latin typeface="Arial" charset="0"/>
                <a:cs typeface="Arial" charset="0"/>
              </a:rPr>
              <a:t>)</a:t>
            </a:r>
            <a:endParaRPr lang="en-US" sz="2200" dirty="0" smtClean="0"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200" dirty="0" smtClean="0">
                <a:latin typeface="Arial" charset="0"/>
                <a:cs typeface="Arial" charset="0"/>
              </a:rPr>
              <a:t>    X</a:t>
            </a:r>
            <a:r>
              <a:rPr lang="en-US" sz="2200" baseline="-25000" dirty="0" smtClean="0">
                <a:latin typeface="Arial" charset="0"/>
                <a:cs typeface="Arial" charset="0"/>
              </a:rPr>
              <a:t>1</a:t>
            </a:r>
            <a:r>
              <a:rPr lang="en-US" sz="2200" dirty="0" smtClean="0">
                <a:latin typeface="Arial" charset="0"/>
                <a:cs typeface="Arial" charset="0"/>
              </a:rPr>
              <a:t>=(</a:t>
            </a:r>
            <a:r>
              <a:rPr lang="en-US" dirty="0" smtClean="0"/>
              <a:t>2,2,0,0,3,</a:t>
            </a:r>
            <a:r>
              <a:rPr lang="en-US" b="1" dirty="0" smtClean="0">
                <a:solidFill>
                  <a:srgbClr val="CC3300"/>
                </a:solidFill>
              </a:rPr>
              <a:t>3</a:t>
            </a:r>
            <a:r>
              <a:rPr lang="en-US" dirty="0" smtClean="0"/>
              <a:t>,5,2,3,5</a:t>
            </a:r>
            <a:r>
              <a:rPr lang="en-US" sz="2200" dirty="0" smtClean="0">
                <a:latin typeface="Arial" charset="0"/>
                <a:cs typeface="Arial" charset="0"/>
              </a:rPr>
              <a:t>)      </a:t>
            </a:r>
            <a:r>
              <a:rPr lang="en-US" sz="2200" dirty="0" smtClean="0">
                <a:latin typeface="Arial" charset="0"/>
                <a:cs typeface="Arial" charset="0"/>
              </a:rPr>
              <a:t>        </a:t>
            </a:r>
            <a:r>
              <a:rPr lang="en-US" sz="2200" dirty="0" smtClean="0">
                <a:latin typeface="Arial" charset="0"/>
                <a:cs typeface="Arial" charset="0"/>
              </a:rPr>
              <a:t>X</a:t>
            </a:r>
            <a:r>
              <a:rPr lang="en-US" sz="2200" baseline="-25000" dirty="0" smtClean="0">
                <a:latin typeface="Arial" charset="0"/>
                <a:cs typeface="Arial" charset="0"/>
              </a:rPr>
              <a:t>6</a:t>
            </a:r>
            <a:r>
              <a:rPr lang="en-US" sz="2200" dirty="0" smtClean="0">
                <a:latin typeface="Arial" charset="0"/>
                <a:cs typeface="Arial" charset="0"/>
              </a:rPr>
              <a:t>=(</a:t>
            </a:r>
            <a:r>
              <a:rPr lang="en-US" dirty="0" smtClean="0"/>
              <a:t>2,3,2,3,3,</a:t>
            </a:r>
            <a:r>
              <a:rPr lang="en-US" b="1" dirty="0" smtClean="0">
                <a:solidFill>
                  <a:srgbClr val="CC3300"/>
                </a:solidFill>
              </a:rPr>
              <a:t>2</a:t>
            </a:r>
            <a:r>
              <a:rPr lang="en-US" dirty="0" smtClean="0"/>
              <a:t>,5,5,5,5</a:t>
            </a:r>
            <a:r>
              <a:rPr lang="en-US" sz="2200" dirty="0" smtClean="0">
                <a:latin typeface="Arial" charset="0"/>
                <a:cs typeface="Arial" charset="0"/>
              </a:rPr>
              <a:t>)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660"/>
            <a:ext cx="7620000" cy="655638"/>
          </a:xfrm>
        </p:spPr>
        <p:txBody>
          <a:bodyPr>
            <a:noAutofit/>
          </a:bodyPr>
          <a:lstStyle/>
          <a:p>
            <a:r>
              <a:rPr lang="en-US" sz="3600" dirty="0" smtClean="0"/>
              <a:t>Algorithm                       </a:t>
            </a:r>
            <a:r>
              <a:rPr lang="en-US" sz="2800" dirty="0" smtClean="0">
                <a:cs typeface="Times New Roman" pitchFamily="18" charset="0"/>
              </a:rPr>
              <a:t>(</a:t>
            </a:r>
            <a:r>
              <a:rPr lang="en-US" sz="2800" dirty="0" smtClean="0">
                <a:cs typeface="Times New Roman" pitchFamily="18" charset="0"/>
              </a:rPr>
              <a:t>CONT’D…)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4999368-E047-4938-8419-E33A30AB9B70}" type="slidenum">
              <a:rPr lang="en-US" smtClean="0"/>
              <a:t>14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304800" y="1219200"/>
            <a:ext cx="8305800" cy="0"/>
          </a:xfrm>
          <a:prstGeom prst="line">
            <a:avLst/>
          </a:prstGeom>
          <a:ln w="76200" cmpd="thickThin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Step 4: Obtain Reliability of the system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After </a:t>
            </a:r>
            <a:r>
              <a:rPr lang="en-US" dirty="0" smtClean="0"/>
              <a:t>selecting </a:t>
            </a:r>
            <a:r>
              <a:rPr lang="en-US" dirty="0" smtClean="0"/>
              <a:t>only 2 </a:t>
            </a:r>
            <a:r>
              <a:rPr lang="en-US" dirty="0" smtClean="0"/>
              <a:t>vectors:</a:t>
            </a: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    </a:t>
            </a:r>
            <a:r>
              <a:rPr lang="en-US" dirty="0" smtClean="0"/>
              <a:t>    </a:t>
            </a:r>
            <a:r>
              <a:rPr lang="en-US" dirty="0" smtClean="0"/>
              <a:t>X1 = (2,2,0,0,3,3,5,2,3,5) </a:t>
            </a: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 </a:t>
            </a:r>
            <a:r>
              <a:rPr lang="en-US" dirty="0" smtClean="0"/>
              <a:t>       X2 </a:t>
            </a:r>
            <a:r>
              <a:rPr lang="en-US" dirty="0" smtClean="0"/>
              <a:t>= (2,3,0,1,3,2,5,3,3,5)</a:t>
            </a:r>
          </a:p>
          <a:p>
            <a:pPr>
              <a:buFontTx/>
              <a:buNone/>
            </a:pPr>
            <a:endParaRPr lang="en-US" sz="1100" dirty="0" smtClean="0"/>
          </a:p>
          <a:p>
            <a:pPr lvl="1"/>
            <a:r>
              <a:rPr lang="en-US" dirty="0" smtClean="0"/>
              <a:t>The reliability of the system can be evaluated using the </a:t>
            </a:r>
            <a:r>
              <a:rPr lang="en-US" dirty="0" smtClean="0"/>
              <a:t>inclusion </a:t>
            </a:r>
            <a:r>
              <a:rPr lang="en-US" dirty="0" smtClean="0"/>
              <a:t>exclusion formula</a:t>
            </a:r>
          </a:p>
          <a:p>
            <a:pPr>
              <a:buFontTx/>
              <a:buNone/>
            </a:pPr>
            <a:r>
              <a:rPr lang="en-US" dirty="0" smtClean="0"/>
              <a:t>	      P(X1 U X2 ) = P(X1) + P(X2) – P(X1X2)</a:t>
            </a:r>
          </a:p>
          <a:p>
            <a:pPr>
              <a:buFontTx/>
              <a:buNone/>
            </a:pPr>
            <a:endParaRPr lang="en-US" sz="1100" dirty="0" smtClean="0"/>
          </a:p>
          <a:p>
            <a:pPr lvl="1"/>
            <a:r>
              <a:rPr lang="en-US" dirty="0" smtClean="0"/>
              <a:t>The reliability that the system can send at least 5 units of flow is </a:t>
            </a:r>
            <a:r>
              <a:rPr lang="en-US" dirty="0" smtClean="0">
                <a:solidFill>
                  <a:srgbClr val="FF0000"/>
                </a:solidFill>
              </a:rPr>
              <a:t>0.824241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660"/>
            <a:ext cx="7620000" cy="655638"/>
          </a:xfrm>
        </p:spPr>
        <p:txBody>
          <a:bodyPr>
            <a:noAutofit/>
          </a:bodyPr>
          <a:lstStyle/>
          <a:p>
            <a:r>
              <a:rPr lang="en-US" sz="3600" dirty="0" smtClean="0"/>
              <a:t>Questions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4999368-E047-4938-8419-E33A30AB9B70}" type="slidenum">
              <a:rPr lang="en-US" smtClean="0"/>
              <a:t>15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304800" y="1219200"/>
            <a:ext cx="8305800" cy="0"/>
          </a:xfrm>
          <a:prstGeom prst="line">
            <a:avLst/>
          </a:prstGeom>
          <a:ln w="76200" cmpd="thickThin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Documents and Settings\faguirre\Local Settings\Temporary Internet Files\Content.IE5\E7Y22JXR\MCj044190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4114800"/>
            <a:ext cx="1520825" cy="1797050"/>
          </a:xfrm>
          <a:prstGeom prst="rect">
            <a:avLst/>
          </a:prstGeom>
          <a:noFill/>
        </p:spPr>
      </p:pic>
      <p:pic>
        <p:nvPicPr>
          <p:cNvPr id="1027" name="Picture 3" descr="C:\Documents and Settings\faguirre\Local Settings\Temporary Internet Files\Content.IE5\45X4WCDD\MCj0441498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1143000"/>
            <a:ext cx="3657143" cy="36571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4648200" y="3962400"/>
            <a:ext cx="2743200" cy="2286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660"/>
            <a:ext cx="7467600" cy="655638"/>
          </a:xfrm>
        </p:spPr>
        <p:txBody>
          <a:bodyPr>
            <a:noAutofit/>
          </a:bodyPr>
          <a:lstStyle/>
          <a:p>
            <a:r>
              <a:rPr lang="en-US" sz="3600" dirty="0" smtClean="0"/>
              <a:t>Introduction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572000"/>
          </a:xfrm>
        </p:spPr>
        <p:txBody>
          <a:bodyPr>
            <a:normAutofit fontScale="85000" lnSpcReduction="10000"/>
          </a:bodyPr>
          <a:lstStyle/>
          <a:p>
            <a:pPr>
              <a:buClr>
                <a:srgbClr val="0070C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Networks are series of points or NODES</a:t>
            </a:r>
          </a:p>
          <a:p>
            <a:pPr>
              <a:buClr>
                <a:srgbClr val="0070C0"/>
              </a:buCl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	interconnected by communication paths or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LINKS</a:t>
            </a:r>
          </a:p>
          <a:p>
            <a:pPr algn="ctr">
              <a:buClr>
                <a:srgbClr val="0070C0"/>
              </a:buClr>
              <a:buNone/>
            </a:pPr>
            <a:endParaRPr lang="en-US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0070C0"/>
              </a:buClr>
              <a:buNone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= 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buClr>
                <a:srgbClr val="0070C0"/>
              </a:buClr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70C0"/>
              </a:buCl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Where:</a:t>
            </a:r>
          </a:p>
          <a:p>
            <a:pPr>
              <a:buClr>
                <a:srgbClr val="0070C0"/>
              </a:buClr>
              <a:buNone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= number of nodes</a:t>
            </a:r>
          </a:p>
          <a:p>
            <a:pPr>
              <a:buClr>
                <a:srgbClr val="0070C0"/>
              </a:buClr>
              <a:buNone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= number links</a:t>
            </a:r>
          </a:p>
          <a:p>
            <a:pPr>
              <a:buClr>
                <a:srgbClr val="0070C0"/>
              </a:buCl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1≤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 ∞</a:t>
            </a:r>
          </a:p>
          <a:p>
            <a:pPr>
              <a:buClr>
                <a:srgbClr val="0070C0"/>
              </a:buCl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0≤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∞</a:t>
            </a:r>
          </a:p>
          <a:p>
            <a:pPr>
              <a:buClr>
                <a:srgbClr val="0070C0"/>
              </a:buClr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70C0"/>
              </a:buClr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3200" dirty="0">
              <a:latin typeface="Arial Rounded MT Bold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4999368-E047-4938-8419-E33A30AB9B70}" type="slidenum">
              <a:rPr lang="en-US" smtClean="0"/>
              <a:t>2</a:t>
            </a:fld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033211" y="4482465"/>
            <a:ext cx="300789" cy="377190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283869" y="5173980"/>
            <a:ext cx="300789" cy="377190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537158" y="4231005"/>
            <a:ext cx="300789" cy="377190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100011" y="4764405"/>
            <a:ext cx="300789" cy="377190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634790" y="4231005"/>
            <a:ext cx="300789" cy="377190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085974" y="5362575"/>
            <a:ext cx="300789" cy="377190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637422" y="4922520"/>
            <a:ext cx="300789" cy="377190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15" idx="6"/>
            <a:endCxn id="19" idx="2"/>
          </p:cNvCxnSpPr>
          <p:nvPr/>
        </p:nvCxnSpPr>
        <p:spPr>
          <a:xfrm>
            <a:off x="5584658" y="5362575"/>
            <a:ext cx="501316" cy="188595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7" idx="7"/>
            <a:endCxn id="16" idx="3"/>
          </p:cNvCxnSpPr>
          <p:nvPr/>
        </p:nvCxnSpPr>
        <p:spPr>
          <a:xfrm rot="5400000" flipH="1" flipV="1">
            <a:off x="6335636" y="4574071"/>
            <a:ext cx="266686" cy="22445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5" idx="7"/>
            <a:endCxn id="18" idx="4"/>
          </p:cNvCxnSpPr>
          <p:nvPr/>
        </p:nvCxnSpPr>
        <p:spPr>
          <a:xfrm rot="5400000" flipH="1" flipV="1">
            <a:off x="5352385" y="4796419"/>
            <a:ext cx="621023" cy="244576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7" idx="4"/>
            <a:endCxn id="19" idx="0"/>
          </p:cNvCxnSpPr>
          <p:nvPr/>
        </p:nvCxnSpPr>
        <p:spPr>
          <a:xfrm rot="5400000">
            <a:off x="6132898" y="5245067"/>
            <a:ext cx="220980" cy="14037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7" idx="6"/>
            <a:endCxn id="20" idx="2"/>
          </p:cNvCxnSpPr>
          <p:nvPr/>
        </p:nvCxnSpPr>
        <p:spPr>
          <a:xfrm>
            <a:off x="6400800" y="4953000"/>
            <a:ext cx="236622" cy="158115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5" idx="1"/>
            <a:endCxn id="14" idx="4"/>
          </p:cNvCxnSpPr>
          <p:nvPr/>
        </p:nvCxnSpPr>
        <p:spPr>
          <a:xfrm rot="16200000" flipV="1">
            <a:off x="5070982" y="4972280"/>
            <a:ext cx="369563" cy="144313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8" idx="6"/>
            <a:endCxn id="17" idx="1"/>
          </p:cNvCxnSpPr>
          <p:nvPr/>
        </p:nvCxnSpPr>
        <p:spPr>
          <a:xfrm>
            <a:off x="5935579" y="4419600"/>
            <a:ext cx="208482" cy="400043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561126" y="5871102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(7,7)</a:t>
            </a:r>
          </a:p>
          <a:p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304800" y="1219200"/>
            <a:ext cx="8305800" cy="0"/>
          </a:xfrm>
          <a:prstGeom prst="line">
            <a:avLst/>
          </a:prstGeom>
          <a:ln w="76200" cmpd="thickThin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660"/>
            <a:ext cx="7467600" cy="655638"/>
          </a:xfrm>
        </p:spPr>
        <p:txBody>
          <a:bodyPr>
            <a:noAutofit/>
          </a:bodyPr>
          <a:lstStyle/>
          <a:p>
            <a:r>
              <a:rPr lang="en-US" sz="3600" dirty="0" smtClean="0"/>
              <a:t>Introduction          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CONT’D…)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648200"/>
          </a:xfrm>
        </p:spPr>
        <p:txBody>
          <a:bodyPr>
            <a:normAutofit/>
          </a:bodyPr>
          <a:lstStyle/>
          <a:p>
            <a:pPr>
              <a:buClr>
                <a:srgbClr val="0070C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Network applications:</a:t>
            </a:r>
          </a:p>
          <a:p>
            <a:pPr lvl="1">
              <a:buClr>
                <a:srgbClr val="0070C0"/>
              </a:buClr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Distribution networks</a:t>
            </a:r>
          </a:p>
          <a:p>
            <a:pPr lvl="1">
              <a:buClr>
                <a:srgbClr val="0070C0"/>
              </a:buClr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Transportation networks</a:t>
            </a:r>
          </a:p>
          <a:p>
            <a:pPr lvl="1">
              <a:buClr>
                <a:srgbClr val="0070C0"/>
              </a:buClr>
            </a:pPr>
            <a:r>
              <a:rPr lang="en-US" sz="29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Telecommunication </a:t>
            </a:r>
            <a:r>
              <a:rPr lang="en-US" sz="29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networks</a:t>
            </a:r>
          </a:p>
          <a:p>
            <a:pPr>
              <a:buClr>
                <a:srgbClr val="0070C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Network problems</a:t>
            </a:r>
          </a:p>
          <a:p>
            <a:pPr lvl="1">
              <a:buClr>
                <a:srgbClr val="0070C0"/>
              </a:buClr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Shortest path</a:t>
            </a:r>
          </a:p>
          <a:p>
            <a:pPr lvl="1">
              <a:buClr>
                <a:srgbClr val="0070C0"/>
              </a:buClr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Network flow</a:t>
            </a:r>
          </a:p>
          <a:p>
            <a:pPr lvl="1">
              <a:buClr>
                <a:srgbClr val="0070C0"/>
              </a:buClr>
            </a:pPr>
            <a:r>
              <a:rPr lang="en-US" sz="29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Network reliability</a:t>
            </a:r>
          </a:p>
          <a:p>
            <a:pPr>
              <a:buClr>
                <a:srgbClr val="0070C0"/>
              </a:buClr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3200" dirty="0">
              <a:latin typeface="Arial Rounded MT Bold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4999368-E047-4938-8419-E33A30AB9B70}" type="slidenum">
              <a:rPr lang="en-US" smtClean="0"/>
              <a:t>3</a:t>
            </a:fld>
            <a:endParaRPr lang="en-US"/>
          </a:p>
        </p:txBody>
      </p:sp>
      <p:pic>
        <p:nvPicPr>
          <p:cNvPr id="14" name="Picture 13" descr="Konigsberg_bridge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51150" y="4159190"/>
            <a:ext cx="2667000" cy="2114549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304800" y="1219200"/>
            <a:ext cx="8305800" cy="0"/>
          </a:xfrm>
          <a:prstGeom prst="line">
            <a:avLst/>
          </a:prstGeom>
          <a:ln w="76200" cmpd="thickThin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Oval 57"/>
          <p:cNvSpPr/>
          <p:nvPr/>
        </p:nvSpPr>
        <p:spPr>
          <a:xfrm>
            <a:off x="6324600" y="3733800"/>
            <a:ext cx="1143000" cy="1066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1524000" y="3886200"/>
            <a:ext cx="1143000" cy="1066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660"/>
            <a:ext cx="7467600" cy="655638"/>
          </a:xfrm>
        </p:spPr>
        <p:txBody>
          <a:bodyPr>
            <a:noAutofit/>
          </a:bodyPr>
          <a:lstStyle/>
          <a:p>
            <a:r>
              <a:rPr lang="en-US" sz="3600" dirty="0" smtClean="0"/>
              <a:t>Problem description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4999368-E047-4938-8419-E33A30AB9B70}" type="slidenum">
              <a:rPr lang="en-US" smtClean="0"/>
              <a:t>4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304800" y="1219200"/>
            <a:ext cx="8305800" cy="0"/>
          </a:xfrm>
          <a:prstGeom prst="line">
            <a:avLst/>
          </a:prstGeom>
          <a:ln w="76200" cmpd="thickThin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 55"/>
          <p:cNvGrpSpPr/>
          <p:nvPr/>
        </p:nvGrpSpPr>
        <p:grpSpPr>
          <a:xfrm>
            <a:off x="1676400" y="2667000"/>
            <a:ext cx="5638800" cy="3276600"/>
            <a:chOff x="1676400" y="1600200"/>
            <a:chExt cx="5638800" cy="3276600"/>
          </a:xfrm>
        </p:grpSpPr>
        <p:pic>
          <p:nvPicPr>
            <p:cNvPr id="8" name="Picture 7" descr="Gnome-Network-Wireless-64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76400" y="2971800"/>
              <a:ext cx="838200" cy="838200"/>
            </a:xfrm>
            <a:prstGeom prst="rect">
              <a:avLst/>
            </a:prstGeom>
          </p:spPr>
        </p:pic>
        <p:pic>
          <p:nvPicPr>
            <p:cNvPr id="10" name="Picture 9" descr="Gnome-Network-Wireless-64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77000" y="2819400"/>
              <a:ext cx="838200" cy="838200"/>
            </a:xfrm>
            <a:prstGeom prst="rect">
              <a:avLst/>
            </a:prstGeom>
          </p:spPr>
        </p:pic>
        <p:pic>
          <p:nvPicPr>
            <p:cNvPr id="11" name="Picture 10" descr="Gnome-Network-Wireless-64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19400" y="1600200"/>
              <a:ext cx="838200" cy="838200"/>
            </a:xfrm>
            <a:prstGeom prst="rect">
              <a:avLst/>
            </a:prstGeom>
          </p:spPr>
        </p:pic>
        <p:pic>
          <p:nvPicPr>
            <p:cNvPr id="12" name="Picture 11" descr="Gnome-Network-Wireless-64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10200" y="1600200"/>
              <a:ext cx="838200" cy="838200"/>
            </a:xfrm>
            <a:prstGeom prst="rect">
              <a:avLst/>
            </a:prstGeom>
          </p:spPr>
        </p:pic>
        <p:pic>
          <p:nvPicPr>
            <p:cNvPr id="13" name="Picture 12" descr="Gnome-Network-Wireless-64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38600" y="2971800"/>
              <a:ext cx="838200" cy="838200"/>
            </a:xfrm>
            <a:prstGeom prst="rect">
              <a:avLst/>
            </a:prstGeom>
          </p:spPr>
        </p:pic>
        <p:pic>
          <p:nvPicPr>
            <p:cNvPr id="15" name="Picture 14" descr="Gnome-Network-Wireless-64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19400" y="4038600"/>
              <a:ext cx="838200" cy="838200"/>
            </a:xfrm>
            <a:prstGeom prst="rect">
              <a:avLst/>
            </a:prstGeom>
          </p:spPr>
        </p:pic>
        <p:pic>
          <p:nvPicPr>
            <p:cNvPr id="18" name="Picture 17" descr="Gnome-Network-Wireless-64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38800" y="4038600"/>
              <a:ext cx="838200" cy="838200"/>
            </a:xfrm>
            <a:prstGeom prst="rect">
              <a:avLst/>
            </a:prstGeom>
          </p:spPr>
        </p:pic>
        <p:cxnSp>
          <p:nvCxnSpPr>
            <p:cNvPr id="20" name="Straight Arrow Connector 19"/>
            <p:cNvCxnSpPr>
              <a:endCxn id="11" idx="1"/>
            </p:cNvCxnSpPr>
            <p:nvPr/>
          </p:nvCxnSpPr>
          <p:spPr>
            <a:xfrm rot="5400000" flipH="1" flipV="1">
              <a:off x="2038350" y="2114550"/>
              <a:ext cx="876300" cy="68580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8" idx="2"/>
              <a:endCxn id="15" idx="1"/>
            </p:cNvCxnSpPr>
            <p:nvPr/>
          </p:nvCxnSpPr>
          <p:spPr>
            <a:xfrm rot="16200000" flipH="1">
              <a:off x="2133600" y="3771900"/>
              <a:ext cx="647700" cy="72390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11" idx="3"/>
              <a:endCxn id="12" idx="1"/>
            </p:cNvCxnSpPr>
            <p:nvPr/>
          </p:nvCxnSpPr>
          <p:spPr>
            <a:xfrm>
              <a:off x="3657600" y="2019300"/>
              <a:ext cx="1752600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8" idx="3"/>
              <a:endCxn id="13" idx="1"/>
            </p:cNvCxnSpPr>
            <p:nvPr/>
          </p:nvCxnSpPr>
          <p:spPr>
            <a:xfrm>
              <a:off x="2514600" y="3390900"/>
              <a:ext cx="1524000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15" idx="3"/>
              <a:endCxn id="13" idx="2"/>
            </p:cNvCxnSpPr>
            <p:nvPr/>
          </p:nvCxnSpPr>
          <p:spPr>
            <a:xfrm flipV="1">
              <a:off x="3657600" y="3810000"/>
              <a:ext cx="800100" cy="64770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2" idx="2"/>
              <a:endCxn id="13" idx="3"/>
            </p:cNvCxnSpPr>
            <p:nvPr/>
          </p:nvCxnSpPr>
          <p:spPr>
            <a:xfrm rot="5400000">
              <a:off x="4876800" y="2438400"/>
              <a:ext cx="952500" cy="95250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endCxn id="18" idx="1"/>
            </p:cNvCxnSpPr>
            <p:nvPr/>
          </p:nvCxnSpPr>
          <p:spPr>
            <a:xfrm>
              <a:off x="4800600" y="3733800"/>
              <a:ext cx="838200" cy="72390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endCxn id="10" idx="2"/>
            </p:cNvCxnSpPr>
            <p:nvPr/>
          </p:nvCxnSpPr>
          <p:spPr>
            <a:xfrm flipV="1">
              <a:off x="6324600" y="3657600"/>
              <a:ext cx="571500" cy="45720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12" idx="3"/>
              <a:endCxn id="10" idx="0"/>
            </p:cNvCxnSpPr>
            <p:nvPr/>
          </p:nvCxnSpPr>
          <p:spPr>
            <a:xfrm>
              <a:off x="6248400" y="2019300"/>
              <a:ext cx="647700" cy="80010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3505200" y="2209800"/>
              <a:ext cx="647700" cy="80010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/>
          <p:cNvSpPr txBox="1"/>
          <p:nvPr/>
        </p:nvSpPr>
        <p:spPr>
          <a:xfrm>
            <a:off x="1066800" y="1371600"/>
            <a:ext cx="708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Network reliability: The probability that a message can be sent             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from one part of the network to another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660"/>
            <a:ext cx="7620000" cy="655638"/>
          </a:xfrm>
        </p:spPr>
        <p:txBody>
          <a:bodyPr>
            <a:noAutofit/>
          </a:bodyPr>
          <a:lstStyle/>
          <a:p>
            <a:r>
              <a:rPr lang="en-US" sz="3600" dirty="0" smtClean="0"/>
              <a:t>Problem description     </a:t>
            </a:r>
            <a:r>
              <a:rPr lang="en-US" sz="2800" dirty="0" smtClean="0">
                <a:cs typeface="Times New Roman" pitchFamily="18" charset="0"/>
              </a:rPr>
              <a:t>(</a:t>
            </a:r>
            <a:r>
              <a:rPr lang="en-US" sz="2800" dirty="0" smtClean="0">
                <a:cs typeface="Times New Roman" pitchFamily="18" charset="0"/>
              </a:rPr>
              <a:t>CONT’D…)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4999368-E047-4938-8419-E33A30AB9B70}" type="slidenum">
              <a:rPr lang="en-US" smtClean="0"/>
              <a:t>5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304800" y="1219200"/>
            <a:ext cx="8305800" cy="0"/>
          </a:xfrm>
          <a:prstGeom prst="line">
            <a:avLst/>
          </a:prstGeom>
          <a:ln w="76200" cmpd="thickThin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 flipH="1" flipV="1">
            <a:off x="2247900" y="3695700"/>
            <a:ext cx="4038600" cy="0"/>
          </a:xfrm>
          <a:prstGeom prst="line">
            <a:avLst/>
          </a:prstGeom>
          <a:ln w="76200" cmpd="thickThin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066800" y="1459468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Binary state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5334000" y="14478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Multistate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57200" y="2133600"/>
            <a:ext cx="3505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Links have two states 0/1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Insufficient in obtaining reliability models that resemble the behavior of the system</a:t>
            </a:r>
          </a:p>
          <a:p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4572000" y="2133600"/>
            <a:ext cx="358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Components can have a range   </a:t>
            </a:r>
          </a:p>
          <a:p>
            <a:r>
              <a:rPr lang="en-US" dirty="0" smtClean="0"/>
              <a:t>of degraded states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X = (x</a:t>
            </a:r>
            <a:r>
              <a:rPr lang="en-US" baseline="-25000" dirty="0" smtClean="0"/>
              <a:t>1</a:t>
            </a:r>
            <a:r>
              <a:rPr lang="en-US" dirty="0" smtClean="0"/>
              <a:t>,x</a:t>
            </a:r>
            <a:r>
              <a:rPr lang="en-US" baseline="-25000" dirty="0" smtClean="0"/>
              <a:t>2</a:t>
            </a:r>
            <a:r>
              <a:rPr lang="en-US" dirty="0" smtClean="0"/>
              <a:t>,x</a:t>
            </a:r>
            <a:r>
              <a:rPr lang="en-US" baseline="-25000" dirty="0" smtClean="0"/>
              <a:t>3</a:t>
            </a:r>
            <a:r>
              <a:rPr lang="en-US" dirty="0" smtClean="0"/>
              <a:t>,…….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)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More accurate results to real behavior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/>
          <p:nvPr/>
        </p:nvSpPr>
        <p:spPr>
          <a:xfrm>
            <a:off x="3200400" y="4267200"/>
            <a:ext cx="762000" cy="762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914400" y="4267200"/>
            <a:ext cx="762000" cy="762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660"/>
            <a:ext cx="7620000" cy="655638"/>
          </a:xfrm>
        </p:spPr>
        <p:txBody>
          <a:bodyPr>
            <a:noAutofit/>
          </a:bodyPr>
          <a:lstStyle/>
          <a:p>
            <a:r>
              <a:rPr lang="en-US" sz="3600" dirty="0" smtClean="0"/>
              <a:t>Methodology                 </a:t>
            </a:r>
            <a:r>
              <a:rPr lang="en-US" sz="2800" dirty="0" smtClean="0">
                <a:cs typeface="Times New Roman" pitchFamily="18" charset="0"/>
              </a:rPr>
              <a:t>(</a:t>
            </a:r>
            <a:r>
              <a:rPr lang="en-US" sz="2800" dirty="0" smtClean="0">
                <a:cs typeface="Times New Roman" pitchFamily="18" charset="0"/>
              </a:rPr>
              <a:t>CONT’D…)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4999368-E047-4938-8419-E33A30AB9B70}" type="slidenum">
              <a:rPr lang="en-US" smtClean="0"/>
              <a:t>6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304800" y="1219200"/>
            <a:ext cx="8305800" cy="0"/>
          </a:xfrm>
          <a:prstGeom prst="line">
            <a:avLst/>
          </a:prstGeom>
          <a:ln w="76200" cmpd="thickThin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609600" y="1600200"/>
            <a:ext cx="7162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Minimal cut vector (MC)</a:t>
            </a:r>
            <a:r>
              <a:rPr lang="en-US" dirty="0" smtClean="0"/>
              <a:t>: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It is a set of components for which the repair of any failed components results in a functioning system</a:t>
            </a:r>
            <a:endParaRPr lang="en-US" dirty="0"/>
          </a:p>
        </p:txBody>
      </p:sp>
      <p:pic>
        <p:nvPicPr>
          <p:cNvPr id="13" name="Picture 12" descr="Gnome-Network-Wireless-6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1746" y="4323907"/>
            <a:ext cx="804219" cy="779721"/>
          </a:xfrm>
          <a:prstGeom prst="rect">
            <a:avLst/>
          </a:prstGeom>
        </p:spPr>
      </p:pic>
      <p:pic>
        <p:nvPicPr>
          <p:cNvPr id="15" name="Picture 14" descr="Gnome-Network-Wireless-6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34746" y="3429000"/>
            <a:ext cx="804219" cy="779721"/>
          </a:xfrm>
          <a:prstGeom prst="rect">
            <a:avLst/>
          </a:prstGeom>
        </p:spPr>
      </p:pic>
      <p:pic>
        <p:nvPicPr>
          <p:cNvPr id="18" name="Picture 17" descr="Gnome-Network-Wireless-6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58181" y="4323907"/>
            <a:ext cx="804219" cy="779721"/>
          </a:xfrm>
          <a:prstGeom prst="rect">
            <a:avLst/>
          </a:prstGeom>
        </p:spPr>
      </p:pic>
      <p:pic>
        <p:nvPicPr>
          <p:cNvPr id="19" name="Picture 18" descr="Gnome-Network-Wireless-6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34746" y="5257800"/>
            <a:ext cx="804219" cy="779721"/>
          </a:xfrm>
          <a:prstGeom prst="rect">
            <a:avLst/>
          </a:prstGeom>
        </p:spPr>
      </p:pic>
      <p:cxnSp>
        <p:nvCxnSpPr>
          <p:cNvPr id="21" name="Straight Arrow Connector 20"/>
          <p:cNvCxnSpPr>
            <a:stCxn id="13" idx="0"/>
            <a:endCxn id="15" idx="1"/>
          </p:cNvCxnSpPr>
          <p:nvPr/>
        </p:nvCxnSpPr>
        <p:spPr>
          <a:xfrm rot="5400000" flipH="1" flipV="1">
            <a:off x="1411778" y="3700939"/>
            <a:ext cx="505046" cy="74089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3" idx="2"/>
            <a:endCxn id="19" idx="1"/>
          </p:cNvCxnSpPr>
          <p:nvPr/>
        </p:nvCxnSpPr>
        <p:spPr>
          <a:xfrm rot="16200000" flipH="1">
            <a:off x="1392285" y="5005199"/>
            <a:ext cx="544033" cy="74089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9" idx="3"/>
            <a:endCxn id="18" idx="2"/>
          </p:cNvCxnSpPr>
          <p:nvPr/>
        </p:nvCxnSpPr>
        <p:spPr>
          <a:xfrm flipV="1">
            <a:off x="2838965" y="5103628"/>
            <a:ext cx="721326" cy="544033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5" idx="3"/>
            <a:endCxn id="18" idx="0"/>
          </p:cNvCxnSpPr>
          <p:nvPr/>
        </p:nvCxnSpPr>
        <p:spPr>
          <a:xfrm>
            <a:off x="2838965" y="3818861"/>
            <a:ext cx="721326" cy="505046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 flipH="1" flipV="1">
            <a:off x="1841293" y="4733261"/>
            <a:ext cx="1049079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5400000" flipH="1" flipV="1">
            <a:off x="1993693" y="4732466"/>
            <a:ext cx="1049079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371600" y="3733800"/>
            <a:ext cx="3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124200" y="3733800"/>
            <a:ext cx="3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371600" y="5257800"/>
            <a:ext cx="3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24200" y="5257800"/>
            <a:ext cx="3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047048" y="4495800"/>
            <a:ext cx="3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456156" y="4509854"/>
            <a:ext cx="3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13302" y="4424776"/>
            <a:ext cx="3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250488" y="5886630"/>
            <a:ext cx="3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918010" y="4451410"/>
            <a:ext cx="425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286000" y="3060580"/>
            <a:ext cx="3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 Box 4"/>
          <p:cNvSpPr txBox="1">
            <a:spLocks noChangeArrowheads="1"/>
          </p:cNvSpPr>
          <p:nvPr/>
        </p:nvSpPr>
        <p:spPr bwMode="auto">
          <a:xfrm>
            <a:off x="5181600" y="3200400"/>
            <a:ext cx="2667000" cy="2895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/>
            <a:r>
              <a:rPr lang="en-US" sz="2000" dirty="0" smtClean="0"/>
              <a:t>Minimal Cuts:</a:t>
            </a:r>
            <a:endParaRPr lang="en-US" sz="2000" dirty="0"/>
          </a:p>
          <a:p>
            <a:pPr marL="457200" indent="-457200" eaLnBrk="0" hangingPunct="0"/>
            <a:endParaRPr lang="en-US" sz="2000" dirty="0">
              <a:latin typeface="Arial" charset="0"/>
            </a:endParaRPr>
          </a:p>
          <a:p>
            <a:pPr marL="457200" indent="-457200" eaLnBrk="0" hangingPunct="0">
              <a:buFont typeface="Times New Roman" pitchFamily="18" charset="0"/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buFont typeface="Times New Roman" pitchFamily="18" charset="0"/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buFont typeface="Times New Roman" pitchFamily="18" charset="0"/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buFont typeface="Times New Roman" pitchFamily="18" charset="0"/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buFont typeface="Times New Roman" pitchFamily="18" charset="0"/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buFont typeface="Times New Roman" pitchFamily="18" charset="0"/>
              <a:buAutoNum type="arabicPeriod"/>
            </a:pPr>
            <a:endParaRPr lang="en-US" sz="2000" b="1" dirty="0">
              <a:latin typeface="Arial" charset="0"/>
            </a:endParaRPr>
          </a:p>
          <a:p>
            <a:pPr marL="457200" indent="-457200" eaLnBrk="0" hangingPunct="0">
              <a:buFontTx/>
              <a:buAutoNum type="arabicPeriod"/>
            </a:pPr>
            <a:endParaRPr lang="en-US" sz="2000" b="1" dirty="0">
              <a:latin typeface="Arial" charset="0"/>
            </a:endParaRPr>
          </a:p>
          <a:p>
            <a:pPr marL="457200" indent="-457200" eaLnBrk="0" hangingPunct="0"/>
            <a:endParaRPr lang="en-US" sz="1200" dirty="0"/>
          </a:p>
        </p:txBody>
      </p: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7010400" y="3276600"/>
            <a:ext cx="1295400" cy="2362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/>
            <a:endParaRPr lang="en-US" sz="2000" b="1" dirty="0">
              <a:latin typeface="Arial" charset="0"/>
            </a:endParaRPr>
          </a:p>
          <a:p>
            <a:pPr marL="457200" indent="-457200" eaLnBrk="0" hangingPunct="0"/>
            <a:endParaRPr lang="en-US" sz="2000" b="1" dirty="0">
              <a:latin typeface="Arial" charset="0"/>
            </a:endParaRPr>
          </a:p>
          <a:p>
            <a:pPr marL="457200" indent="-457200" eaLnBrk="0" hangingPunct="0">
              <a:buFont typeface="Times New Roman" pitchFamily="18" charset="0"/>
              <a:buAutoNum type="arabicPeriod" startAt="6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buFont typeface="Times New Roman" pitchFamily="18" charset="0"/>
              <a:buAutoNum type="arabicPeriod" startAt="6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buFont typeface="Times New Roman" pitchFamily="18" charset="0"/>
              <a:buAutoNum type="arabicPeriod" startAt="6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buFont typeface="Times New Roman" pitchFamily="18" charset="0"/>
              <a:buAutoNum type="arabicPeriod" startAt="6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buFont typeface="Times New Roman" pitchFamily="18" charset="0"/>
              <a:buNone/>
            </a:pPr>
            <a:endParaRPr lang="en-US" sz="2000" b="1" dirty="0">
              <a:latin typeface="Arial" charset="0"/>
            </a:endParaRPr>
          </a:p>
          <a:p>
            <a:pPr marL="457200" indent="-457200" eaLnBrk="0" hangingPunct="0">
              <a:buFontTx/>
              <a:buChar char="•"/>
            </a:pPr>
            <a:endParaRPr lang="en-US" sz="2000" b="1" dirty="0">
              <a:latin typeface="Arial" charset="0"/>
            </a:endParaRPr>
          </a:p>
          <a:p>
            <a:pPr marL="457200" indent="-457200" eaLnBrk="0" hangingPunct="0"/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/>
          <p:nvPr/>
        </p:nvSpPr>
        <p:spPr>
          <a:xfrm>
            <a:off x="3200400" y="4267200"/>
            <a:ext cx="762000" cy="762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914400" y="4267200"/>
            <a:ext cx="762000" cy="762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660"/>
            <a:ext cx="7620000" cy="655638"/>
          </a:xfrm>
        </p:spPr>
        <p:txBody>
          <a:bodyPr>
            <a:noAutofit/>
          </a:bodyPr>
          <a:lstStyle/>
          <a:p>
            <a:r>
              <a:rPr lang="en-US" sz="3600" dirty="0" smtClean="0"/>
              <a:t>Methodology                 </a:t>
            </a:r>
            <a:r>
              <a:rPr lang="en-US" sz="2800" dirty="0" smtClean="0">
                <a:cs typeface="Times New Roman" pitchFamily="18" charset="0"/>
              </a:rPr>
              <a:t>(</a:t>
            </a:r>
            <a:r>
              <a:rPr lang="en-US" sz="2800" dirty="0" smtClean="0">
                <a:cs typeface="Times New Roman" pitchFamily="18" charset="0"/>
              </a:rPr>
              <a:t>CONT’D…)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4999368-E047-4938-8419-E33A30AB9B70}" type="slidenum">
              <a:rPr lang="en-US" smtClean="0"/>
              <a:t>7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304800" y="1219200"/>
            <a:ext cx="8305800" cy="0"/>
          </a:xfrm>
          <a:prstGeom prst="line">
            <a:avLst/>
          </a:prstGeom>
          <a:ln w="76200" cmpd="thickThin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609600" y="1600200"/>
            <a:ext cx="7162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Minimal path vector (MP)</a:t>
            </a:r>
            <a:r>
              <a:rPr lang="en-US" dirty="0" smtClean="0"/>
              <a:t>: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A minimal path vector is a path vector for which the failure of any functioning components results in system failure</a:t>
            </a:r>
            <a:endParaRPr lang="en-US" dirty="0"/>
          </a:p>
        </p:txBody>
      </p:sp>
      <p:pic>
        <p:nvPicPr>
          <p:cNvPr id="13" name="Picture 12" descr="Gnome-Network-Wireless-6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1746" y="4323907"/>
            <a:ext cx="804219" cy="779721"/>
          </a:xfrm>
          <a:prstGeom prst="rect">
            <a:avLst/>
          </a:prstGeom>
        </p:spPr>
      </p:pic>
      <p:pic>
        <p:nvPicPr>
          <p:cNvPr id="15" name="Picture 14" descr="Gnome-Network-Wireless-6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34746" y="3429000"/>
            <a:ext cx="804219" cy="779721"/>
          </a:xfrm>
          <a:prstGeom prst="rect">
            <a:avLst/>
          </a:prstGeom>
        </p:spPr>
      </p:pic>
      <p:pic>
        <p:nvPicPr>
          <p:cNvPr id="18" name="Picture 17" descr="Gnome-Network-Wireless-6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58181" y="4323907"/>
            <a:ext cx="804219" cy="779721"/>
          </a:xfrm>
          <a:prstGeom prst="rect">
            <a:avLst/>
          </a:prstGeom>
        </p:spPr>
      </p:pic>
      <p:pic>
        <p:nvPicPr>
          <p:cNvPr id="19" name="Picture 18" descr="Gnome-Network-Wireless-6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34746" y="5257800"/>
            <a:ext cx="804219" cy="779721"/>
          </a:xfrm>
          <a:prstGeom prst="rect">
            <a:avLst/>
          </a:prstGeom>
        </p:spPr>
      </p:pic>
      <p:cxnSp>
        <p:nvCxnSpPr>
          <p:cNvPr id="21" name="Straight Arrow Connector 20"/>
          <p:cNvCxnSpPr/>
          <p:nvPr/>
        </p:nvCxnSpPr>
        <p:spPr>
          <a:xfrm rot="5400000" flipH="1" flipV="1">
            <a:off x="1483998" y="3651390"/>
            <a:ext cx="505046" cy="74089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3" idx="2"/>
            <a:endCxn id="19" idx="1"/>
          </p:cNvCxnSpPr>
          <p:nvPr/>
        </p:nvCxnSpPr>
        <p:spPr>
          <a:xfrm rot="16200000" flipH="1">
            <a:off x="1392285" y="5005199"/>
            <a:ext cx="544033" cy="74089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9" idx="3"/>
            <a:endCxn id="18" idx="2"/>
          </p:cNvCxnSpPr>
          <p:nvPr/>
        </p:nvCxnSpPr>
        <p:spPr>
          <a:xfrm flipV="1">
            <a:off x="2838965" y="5103628"/>
            <a:ext cx="721326" cy="544033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2783888" y="3769312"/>
            <a:ext cx="721326" cy="505046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 flipH="1" flipV="1">
            <a:off x="1841293" y="4733261"/>
            <a:ext cx="1049079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5400000" flipH="1" flipV="1">
            <a:off x="1993693" y="4732466"/>
            <a:ext cx="1049079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371600" y="3733800"/>
            <a:ext cx="3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124200" y="3733800"/>
            <a:ext cx="3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371600" y="5257800"/>
            <a:ext cx="3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24200" y="5257800"/>
            <a:ext cx="3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047048" y="4495800"/>
            <a:ext cx="3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456156" y="4509854"/>
            <a:ext cx="3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13302" y="4424776"/>
            <a:ext cx="3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250488" y="5886630"/>
            <a:ext cx="3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918010" y="4451410"/>
            <a:ext cx="425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286000" y="3060580"/>
            <a:ext cx="3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5"/>
          <p:cNvSpPr txBox="1">
            <a:spLocks noChangeArrowheads="1"/>
          </p:cNvSpPr>
          <p:nvPr/>
        </p:nvSpPr>
        <p:spPr bwMode="auto">
          <a:xfrm>
            <a:off x="5334000" y="3352800"/>
            <a:ext cx="2743200" cy="2590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Minimal Paths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/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buFont typeface="Times New Roman" pitchFamily="18" charset="0"/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buFont typeface="Times New Roman" pitchFamily="18" charset="0"/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buFont typeface="Times New Roman" pitchFamily="18" charset="0"/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buFont typeface="Times New Roman" pitchFamily="18" charset="0"/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buFontTx/>
              <a:buAutoNum type="arabicPeriod"/>
            </a:pPr>
            <a:endParaRPr lang="en-US" sz="2000" b="1" dirty="0">
              <a:latin typeface="Arial" charset="0"/>
            </a:endParaRPr>
          </a:p>
          <a:p>
            <a:pPr marL="457200" indent="-457200" eaLnBrk="0" hangingPunct="0"/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660"/>
            <a:ext cx="7620000" cy="655638"/>
          </a:xfrm>
        </p:spPr>
        <p:txBody>
          <a:bodyPr>
            <a:noAutofit/>
          </a:bodyPr>
          <a:lstStyle/>
          <a:p>
            <a:r>
              <a:rPr lang="en-US" sz="3600" dirty="0" smtClean="0"/>
              <a:t>Algorithm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4999368-E047-4938-8419-E33A30AB9B70}" type="slidenum">
              <a:rPr lang="en-US" smtClean="0"/>
              <a:t>8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304800" y="1219200"/>
            <a:ext cx="8305800" cy="0"/>
          </a:xfrm>
          <a:prstGeom prst="line">
            <a:avLst/>
          </a:prstGeom>
          <a:ln w="76200" cmpd="thickThin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609600" y="1600200"/>
            <a:ext cx="3657600" cy="3048000"/>
            <a:chOff x="613302" y="3060580"/>
            <a:chExt cx="3809462" cy="3195382"/>
          </a:xfrm>
        </p:grpSpPr>
        <p:sp>
          <p:nvSpPr>
            <p:cNvPr id="56" name="Oval 55"/>
            <p:cNvSpPr/>
            <p:nvPr/>
          </p:nvSpPr>
          <p:spPr>
            <a:xfrm>
              <a:off x="3200400" y="4267200"/>
              <a:ext cx="762000" cy="7620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914400" y="4267200"/>
              <a:ext cx="762000" cy="7620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 descr="Gnome-Network-Wireless-64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91746" y="4323907"/>
              <a:ext cx="804219" cy="779721"/>
            </a:xfrm>
            <a:prstGeom prst="rect">
              <a:avLst/>
            </a:prstGeom>
          </p:spPr>
        </p:pic>
        <p:pic>
          <p:nvPicPr>
            <p:cNvPr id="15" name="Picture 14" descr="Gnome-Network-Wireless-64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34746" y="3429000"/>
              <a:ext cx="804219" cy="779721"/>
            </a:xfrm>
            <a:prstGeom prst="rect">
              <a:avLst/>
            </a:prstGeom>
          </p:spPr>
        </p:pic>
        <p:pic>
          <p:nvPicPr>
            <p:cNvPr id="18" name="Picture 17" descr="Gnome-Network-Wireless-64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58181" y="4323907"/>
              <a:ext cx="804219" cy="779721"/>
            </a:xfrm>
            <a:prstGeom prst="rect">
              <a:avLst/>
            </a:prstGeom>
          </p:spPr>
        </p:pic>
        <p:pic>
          <p:nvPicPr>
            <p:cNvPr id="19" name="Picture 18" descr="Gnome-Network-Wireless-64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34746" y="5257800"/>
              <a:ext cx="804219" cy="779721"/>
            </a:xfrm>
            <a:prstGeom prst="rect">
              <a:avLst/>
            </a:prstGeom>
          </p:spPr>
        </p:pic>
        <p:cxnSp>
          <p:nvCxnSpPr>
            <p:cNvPr id="21" name="Straight Arrow Connector 20"/>
            <p:cNvCxnSpPr>
              <a:stCxn id="13" idx="0"/>
              <a:endCxn id="15" idx="1"/>
            </p:cNvCxnSpPr>
            <p:nvPr/>
          </p:nvCxnSpPr>
          <p:spPr>
            <a:xfrm rot="5400000" flipH="1" flipV="1">
              <a:off x="1411778" y="3700939"/>
              <a:ext cx="505046" cy="74089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3" idx="2"/>
              <a:endCxn id="19" idx="1"/>
            </p:cNvCxnSpPr>
            <p:nvPr/>
          </p:nvCxnSpPr>
          <p:spPr>
            <a:xfrm rot="16200000" flipH="1">
              <a:off x="1392285" y="5005199"/>
              <a:ext cx="544033" cy="74089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19" idx="3"/>
              <a:endCxn id="18" idx="2"/>
            </p:cNvCxnSpPr>
            <p:nvPr/>
          </p:nvCxnSpPr>
          <p:spPr>
            <a:xfrm flipV="1">
              <a:off x="2838965" y="5103628"/>
              <a:ext cx="721326" cy="544033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15" idx="3"/>
              <a:endCxn id="18" idx="0"/>
            </p:cNvCxnSpPr>
            <p:nvPr/>
          </p:nvCxnSpPr>
          <p:spPr>
            <a:xfrm>
              <a:off x="2838965" y="3818861"/>
              <a:ext cx="721326" cy="505046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rot="5400000" flipH="1" flipV="1">
              <a:off x="1841293" y="4733261"/>
              <a:ext cx="1049079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rot="5400000" flipH="1" flipV="1">
              <a:off x="1993693" y="4732466"/>
              <a:ext cx="1049079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1371600" y="3733800"/>
              <a:ext cx="3884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1000" dirty="0" smtClean="0">
                  <a:solidFill>
                    <a:schemeClr val="bg2">
                      <a:lumMod val="1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124200" y="3733800"/>
              <a:ext cx="3884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1000" dirty="0" smtClean="0">
                  <a:solidFill>
                    <a:schemeClr val="bg2">
                      <a:lumMod val="1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371600" y="5257800"/>
              <a:ext cx="3884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1000" dirty="0" smtClean="0">
                  <a:solidFill>
                    <a:schemeClr val="bg2">
                      <a:lumMod val="1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endParaRPr lang="en-US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124200" y="5257800"/>
              <a:ext cx="3884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1000" dirty="0" smtClean="0">
                  <a:solidFill>
                    <a:schemeClr val="bg2">
                      <a:lumMod val="1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  <a:endParaRPr lang="en-US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047048" y="4495800"/>
              <a:ext cx="3884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1000" dirty="0" smtClean="0">
                  <a:solidFill>
                    <a:schemeClr val="bg2">
                      <a:lumMod val="1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456156" y="4509854"/>
              <a:ext cx="3884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1000" dirty="0" smtClean="0">
                  <a:solidFill>
                    <a:schemeClr val="bg2">
                      <a:lumMod val="1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613302" y="4424776"/>
              <a:ext cx="3884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1000" dirty="0" smtClean="0">
                  <a:solidFill>
                    <a:schemeClr val="bg2">
                      <a:lumMod val="1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</a:t>
              </a:r>
              <a:endParaRPr lang="en-US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2250488" y="5886630"/>
              <a:ext cx="3884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1000" dirty="0" smtClean="0">
                  <a:solidFill>
                    <a:schemeClr val="bg2">
                      <a:lumMod val="1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</a:t>
              </a:r>
              <a:endParaRPr lang="en-US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918010" y="4451410"/>
              <a:ext cx="504754" cy="387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1000" dirty="0" smtClean="0">
                  <a:solidFill>
                    <a:schemeClr val="bg2">
                      <a:lumMod val="1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286000" y="3060580"/>
              <a:ext cx="3884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1000" dirty="0" smtClean="0">
                  <a:solidFill>
                    <a:schemeClr val="bg2">
                      <a:lumMod val="1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8</a:t>
              </a:r>
              <a:endParaRPr lang="en-US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2" name="Rectangle 31"/>
          <p:cNvSpPr/>
          <p:nvPr/>
        </p:nvSpPr>
        <p:spPr>
          <a:xfrm>
            <a:off x="4343400" y="2286000"/>
            <a:ext cx="3810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Find the system reliability.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When the network can transmit at least 5 messages or demand (d)&gt;4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Using minimal path sets</a:t>
            </a:r>
            <a:endParaRPr lang="en-US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514600" y="4724400"/>
            <a:ext cx="3048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eaLnBrk="0" hangingPunct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Minimal Paths</a:t>
            </a:r>
          </a:p>
          <a:p>
            <a:pPr marL="457200" indent="-457200" eaLnBrk="0" hangingPunct="0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buFont typeface="Times New Roman" pitchFamily="18" charset="0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10                                       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000" i="1" dirty="0" smtClean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marL="457200" indent="-457200" eaLnBrk="0" hangingPunct="0">
              <a:buFont typeface="Times New Roman" pitchFamily="18" charset="0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10                        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000" i="1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457200" indent="-457200" eaLnBrk="0" hangingPunct="0">
              <a:buFont typeface="Times New Roman" pitchFamily="18" charset="0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10                                      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000" i="1" dirty="0" smtClean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marL="457200" indent="-457200" eaLnBrk="0" hangingPunct="0">
              <a:buFont typeface="Times New Roman" pitchFamily="18" charset="0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10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000" i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10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4876800" y="54864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4894556" y="5773444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4885678" y="6018212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876800" y="62484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660"/>
            <a:ext cx="7620000" cy="655638"/>
          </a:xfrm>
        </p:spPr>
        <p:txBody>
          <a:bodyPr>
            <a:noAutofit/>
          </a:bodyPr>
          <a:lstStyle/>
          <a:p>
            <a:r>
              <a:rPr lang="en-US" sz="3600" dirty="0" smtClean="0"/>
              <a:t>Algorithm                       </a:t>
            </a:r>
            <a:r>
              <a:rPr lang="en-US" sz="2800" dirty="0" smtClean="0">
                <a:cs typeface="Times New Roman" pitchFamily="18" charset="0"/>
              </a:rPr>
              <a:t>(</a:t>
            </a:r>
            <a:r>
              <a:rPr lang="en-US" sz="2800" dirty="0" smtClean="0">
                <a:cs typeface="Times New Roman" pitchFamily="18" charset="0"/>
              </a:rPr>
              <a:t>CONT’D…)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4999368-E047-4938-8419-E33A30AB9B70}" type="slidenum">
              <a:rPr lang="en-US" smtClean="0"/>
              <a:t>9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304800" y="1219200"/>
            <a:ext cx="8305800" cy="0"/>
          </a:xfrm>
          <a:prstGeom prst="line">
            <a:avLst/>
          </a:prstGeom>
          <a:ln w="76200" cmpd="thickThin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533400" y="1295400"/>
            <a:ext cx="7391400" cy="54621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Custom 7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00B0F0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1487</TotalTime>
  <Words>581</Words>
  <Application>Microsoft Office PowerPoint</Application>
  <PresentationFormat>On-screen Show (4:3)</PresentationFormat>
  <Paragraphs>213</Paragraphs>
  <Slides>15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Oriel</vt:lpstr>
      <vt:lpstr>University of Texas At El Paso </vt:lpstr>
      <vt:lpstr>Introduction</vt:lpstr>
      <vt:lpstr>Introduction             (CONT’D…)</vt:lpstr>
      <vt:lpstr>Problem description</vt:lpstr>
      <vt:lpstr>Problem description     (CONT’D…)</vt:lpstr>
      <vt:lpstr>Methodology                 (CONT’D…)</vt:lpstr>
      <vt:lpstr>Methodology                 (CONT’D…)</vt:lpstr>
      <vt:lpstr>Algorithm</vt:lpstr>
      <vt:lpstr>Algorithm                       (CONT’D…)</vt:lpstr>
      <vt:lpstr>Algorithm                       (CONT’D…)</vt:lpstr>
      <vt:lpstr>Algorithm                       (CONT’D…)</vt:lpstr>
      <vt:lpstr>Algorithm                       (CONT’D…)</vt:lpstr>
      <vt:lpstr>Algorithm                       (CONT’D…)</vt:lpstr>
      <vt:lpstr>Algorithm                       (CONT’D…)</vt:lpstr>
      <vt:lpstr>Questions</vt:lpstr>
    </vt:vector>
  </TitlesOfParts>
  <Company>UTEP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faguirre</dc:creator>
  <cp:lastModifiedBy>faguirre</cp:lastModifiedBy>
  <cp:revision>146</cp:revision>
  <dcterms:created xsi:type="dcterms:W3CDTF">2009-09-15T15:34:20Z</dcterms:created>
  <dcterms:modified xsi:type="dcterms:W3CDTF">2009-09-16T16:22:00Z</dcterms:modified>
</cp:coreProperties>
</file>