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6" r:id="rId8"/>
    <p:sldId id="262" r:id="rId9"/>
    <p:sldId id="263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5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2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BD91-50C8-43D7-828D-A4FBAB5D94FF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7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7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44F0-BB0E-4BCB-83FE-664C21FEF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1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0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2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0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0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2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0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64A40-37A2-4734-8877-DD3318AB981C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21C1-0740-448A-8B8A-B6C50E5D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mpactstem.org/r/eson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Harmonic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70082" y="6387870"/>
            <a:ext cx="497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© 2010, </a:t>
            </a:r>
            <a:r>
              <a:rPr lang="en-US" dirty="0" smtClean="0"/>
              <a:t>2011, 2013 </a:t>
            </a:r>
            <a:r>
              <a:rPr lang="en-US" dirty="0" smtClean="0"/>
              <a:t>Eric Freudenthal and Art Duval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be 33"/>
          <p:cNvSpPr/>
          <p:nvPr/>
        </p:nvSpPr>
        <p:spPr>
          <a:xfrm>
            <a:off x="5791200" y="4114800"/>
            <a:ext cx="1354494" cy="264721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-Down Arrow 36"/>
          <p:cNvSpPr/>
          <p:nvPr/>
        </p:nvSpPr>
        <p:spPr>
          <a:xfrm>
            <a:off x="6072368" y="4267200"/>
            <a:ext cx="733042" cy="1560628"/>
          </a:xfrm>
          <a:prstGeom prst="upDownArrow">
            <a:avLst>
              <a:gd name="adj1" fmla="val 6774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Bounces </a:t>
            </a:r>
            <a:br>
              <a:rPr lang="en-US" dirty="0" smtClean="0"/>
            </a:br>
            <a:r>
              <a:rPr lang="en-US" dirty="0" smtClean="0"/>
              <a:t>+/- 40</a:t>
            </a:r>
            <a:endParaRPr lang="en-US" dirty="0"/>
          </a:p>
        </p:txBody>
      </p:sp>
      <p:sp>
        <p:nvSpPr>
          <p:cNvPr id="35" name="Striped Right Arrow 34"/>
          <p:cNvSpPr/>
          <p:nvPr/>
        </p:nvSpPr>
        <p:spPr>
          <a:xfrm rot="16200000">
            <a:off x="5440234" y="4999167"/>
            <a:ext cx="1676399" cy="669667"/>
          </a:xfrm>
          <a:prstGeom prst="stripedRightArrow">
            <a:avLst>
              <a:gd name="adj1" fmla="val 34615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Force =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+40</a:t>
            </a:r>
            <a:endParaRPr lang="en-US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on spring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454660" y="0"/>
            <a:ext cx="225890" cy="2057400"/>
          </a:xfrm>
          <a:custGeom>
            <a:avLst/>
            <a:gdLst>
              <a:gd name="connsiteX0" fmla="*/ 206062 w 225890"/>
              <a:gd name="connsiteY0" fmla="*/ 0 h 910106"/>
              <a:gd name="connsiteX1" fmla="*/ 206062 w 225890"/>
              <a:gd name="connsiteY1" fmla="*/ 850005 h 910106"/>
              <a:gd name="connsiteX2" fmla="*/ 0 w 225890"/>
              <a:gd name="connsiteY2" fmla="*/ 772732 h 91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890" h="910106">
                <a:moveTo>
                  <a:pt x="206062" y="0"/>
                </a:moveTo>
                <a:cubicBezTo>
                  <a:pt x="223234" y="360608"/>
                  <a:pt x="240406" y="721216"/>
                  <a:pt x="206062" y="850005"/>
                </a:cubicBezTo>
                <a:cubicBezTo>
                  <a:pt x="171718" y="978794"/>
                  <a:pt x="85859" y="875763"/>
                  <a:pt x="0" y="7727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nut 4"/>
          <p:cNvSpPr/>
          <p:nvPr/>
        </p:nvSpPr>
        <p:spPr>
          <a:xfrm>
            <a:off x="1301187" y="1981200"/>
            <a:ext cx="533400" cy="1600200"/>
          </a:xfrm>
          <a:prstGeom prst="donut">
            <a:avLst>
              <a:gd name="adj" fmla="val 633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1400461" y="1981200"/>
            <a:ext cx="379363" cy="2286000"/>
          </a:xfrm>
          <a:prstGeom prst="donut">
            <a:avLst>
              <a:gd name="adj" fmla="val 633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1301187" y="4267200"/>
            <a:ext cx="609600" cy="685800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86987" y="4431268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Mass (M) = 100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86987" y="2602468"/>
            <a:ext cx="2289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Spring constant (K) = 1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043574" y="4862710"/>
            <a:ext cx="1842626" cy="369332"/>
            <a:chOff x="2043574" y="4100710"/>
            <a:chExt cx="1842626" cy="369332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043574" y="4267200"/>
              <a:ext cx="13150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584514" y="41007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01787" y="0"/>
            <a:ext cx="609600" cy="4267200"/>
            <a:chOff x="6101787" y="0"/>
            <a:chExt cx="609600" cy="4267200"/>
          </a:xfrm>
        </p:grpSpPr>
        <p:sp>
          <p:nvSpPr>
            <p:cNvPr id="18" name="Freeform 17"/>
            <p:cNvSpPr/>
            <p:nvPr/>
          </p:nvSpPr>
          <p:spPr>
            <a:xfrm>
              <a:off x="6255260" y="0"/>
              <a:ext cx="225890" cy="2057400"/>
            </a:xfrm>
            <a:custGeom>
              <a:avLst/>
              <a:gdLst>
                <a:gd name="connsiteX0" fmla="*/ 206062 w 225890"/>
                <a:gd name="connsiteY0" fmla="*/ 0 h 910106"/>
                <a:gd name="connsiteX1" fmla="*/ 206062 w 225890"/>
                <a:gd name="connsiteY1" fmla="*/ 850005 h 910106"/>
                <a:gd name="connsiteX2" fmla="*/ 0 w 225890"/>
                <a:gd name="connsiteY2" fmla="*/ 772732 h 910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890" h="910106">
                  <a:moveTo>
                    <a:pt x="206062" y="0"/>
                  </a:moveTo>
                  <a:cubicBezTo>
                    <a:pt x="223234" y="360608"/>
                    <a:pt x="240406" y="721216"/>
                    <a:pt x="206062" y="850005"/>
                  </a:cubicBezTo>
                  <a:cubicBezTo>
                    <a:pt x="171718" y="978794"/>
                    <a:pt x="85859" y="875763"/>
                    <a:pt x="0" y="77273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nut 18"/>
            <p:cNvSpPr/>
            <p:nvPr/>
          </p:nvSpPr>
          <p:spPr>
            <a:xfrm>
              <a:off x="6101787" y="1981200"/>
              <a:ext cx="533400" cy="1600200"/>
            </a:xfrm>
            <a:prstGeom prst="donut">
              <a:avLst>
                <a:gd name="adj" fmla="val 6339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Smiley Face 20"/>
            <p:cNvSpPr/>
            <p:nvPr/>
          </p:nvSpPr>
          <p:spPr>
            <a:xfrm>
              <a:off x="6101787" y="3581400"/>
              <a:ext cx="609600" cy="685800"/>
            </a:xfrm>
            <a:prstGeom prst="smileyFac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4095187" y="5029200"/>
            <a:ext cx="1315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095187" y="4343400"/>
            <a:ext cx="1315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48200" y="4343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05200" y="4191000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+40</a:t>
            </a:r>
            <a:endParaRPr lang="en-US" dirty="0"/>
          </a:p>
        </p:txBody>
      </p:sp>
      <p:sp>
        <p:nvSpPr>
          <p:cNvPr id="32" name="Striped Right Arrow 31"/>
          <p:cNvSpPr/>
          <p:nvPr/>
        </p:nvSpPr>
        <p:spPr>
          <a:xfrm rot="5400000">
            <a:off x="6222019" y="2845780"/>
            <a:ext cx="1789227" cy="669667"/>
          </a:xfrm>
          <a:prstGeom prst="stripedRightArrow">
            <a:avLst>
              <a:gd name="adj1" fmla="val 34615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Force =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-40</a:t>
            </a:r>
            <a:endParaRPr lang="en-US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24800" y="3924300"/>
            <a:ext cx="1042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 = -K * P</a:t>
            </a:r>
          </a:p>
          <a:p>
            <a:r>
              <a:rPr lang="en-US" dirty="0" smtClean="0"/>
              <a:t>A = F / M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924800" y="3924300"/>
            <a:ext cx="1042273" cy="6463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17950" y="3994150"/>
            <a:ext cx="165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Position (P) =40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0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7" grpId="0" animBg="1"/>
      <p:bldP spid="35" grpId="0" animBg="1"/>
      <p:bldP spid="35" grpId="1" animBg="1"/>
      <p:bldP spid="5" grpId="0" animBg="1"/>
      <p:bldP spid="10" grpId="0" animBg="1"/>
      <p:bldP spid="11" grpId="0" animBg="1"/>
      <p:bldP spid="12" grpId="0"/>
      <p:bldP spid="13" grpId="0"/>
      <p:bldP spid="29" grpId="0"/>
      <p:bldP spid="32" grpId="0" animBg="1"/>
      <p:bldP spid="33" grpId="0"/>
      <p:bldP spid="36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changes in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From previous slide: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F </a:t>
            </a:r>
            <a:r>
              <a:rPr lang="en-US" dirty="0" smtClean="0"/>
              <a:t>= -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*P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=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7030A0"/>
                </a:solidFill>
              </a:rPr>
              <a:t>M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 = -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*P/</a:t>
            </a:r>
            <a:r>
              <a:rPr lang="en-US" dirty="0" smtClean="0">
                <a:solidFill>
                  <a:srgbClr val="7030A0"/>
                </a:solidFill>
              </a:rPr>
              <a:t>M</a:t>
            </a:r>
          </a:p>
          <a:p>
            <a:r>
              <a:rPr lang="en-US" dirty="0" smtClean="0"/>
              <a:t>Speed change in 1s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V = V + </a:t>
            </a:r>
            <a:r>
              <a:rPr lang="en-US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 * 1.0</a:t>
            </a:r>
          </a:p>
          <a:p>
            <a:r>
              <a:rPr lang="en-US" dirty="0" smtClean="0"/>
              <a:t>Position change 1s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 = P + V * 1.0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62100" y="2590800"/>
            <a:ext cx="1905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33912" y="914400"/>
            <a:ext cx="2762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K: spring constant (N/m)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M: mass (kg)</a:t>
            </a:r>
          </a:p>
          <a:p>
            <a:r>
              <a:rPr lang="en-US" dirty="0" smtClean="0"/>
              <a:t>Variables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P: position (m)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F: force (N)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A: acceleration (m/s)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V: velocity (m/s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105400" y="3413879"/>
            <a:ext cx="3884762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(50.0,100.0)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k 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&lt;- 0.0; p &lt;- 40.0  </a:t>
            </a:r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6551220"/>
            <a:ext cx="5300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be copied from </a:t>
            </a:r>
            <a:r>
              <a:rPr lang="en-US" dirty="0" smtClean="0">
                <a:hlinkClick r:id="rId2"/>
              </a:rPr>
              <a:t>http://impactstem.org/resonance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8" t="39519" r="5349" b="26396"/>
          <a:stretch/>
        </p:blipFill>
        <p:spPr bwMode="auto">
          <a:xfrm>
            <a:off x="5455290" y="4692650"/>
            <a:ext cx="2147776" cy="212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76" t="39178" r="4739" b="21965"/>
          <a:stretch/>
        </p:blipFill>
        <p:spPr bwMode="auto">
          <a:xfrm>
            <a:off x="505395" y="4586177"/>
            <a:ext cx="2264735" cy="242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3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Relating position and velocity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3116" y="5283558"/>
            <a:ext cx="97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78401" y="5715000"/>
            <a:ext cx="101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5AFF"/>
                </a:solidFill>
              </a:rPr>
              <a:t>Velocity</a:t>
            </a:r>
            <a:endParaRPr lang="en-US" dirty="0">
              <a:solidFill>
                <a:srgbClr val="005A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5181600"/>
            <a:ext cx="95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3878" y="4738577"/>
            <a:ext cx="1833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Goes on forever…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1652080" y="504337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990600" y="5428751"/>
            <a:ext cx="1525995" cy="1203158"/>
            <a:chOff x="1257837" y="5338374"/>
            <a:chExt cx="1525995" cy="1203158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1630468" y="6031468"/>
              <a:ext cx="198332" cy="2169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1828800" y="6063734"/>
              <a:ext cx="377302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257837" y="6172200"/>
              <a:ext cx="1525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Turning points</a:t>
              </a:r>
              <a:endParaRPr lang="en-US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1828800" y="5338374"/>
              <a:ext cx="76200" cy="9100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028163" y="4293045"/>
            <a:ext cx="2331920" cy="630198"/>
            <a:chOff x="1295400" y="4202668"/>
            <a:chExt cx="2331920" cy="630198"/>
          </a:xfrm>
        </p:grpSpPr>
        <p:sp>
          <p:nvSpPr>
            <p:cNvPr id="39" name="Left Brace 38"/>
            <p:cNvSpPr/>
            <p:nvPr/>
          </p:nvSpPr>
          <p:spPr>
            <a:xfrm rot="5400000">
              <a:off x="1461935" y="4375484"/>
              <a:ext cx="337066" cy="57769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295400" y="4202668"/>
              <a:ext cx="2331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Period (time to repeat)</a:t>
              </a:r>
              <a:endParaRPr lang="en-US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019800" y="6336268"/>
            <a:ext cx="315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5AFF"/>
                </a:solidFill>
              </a:rPr>
              <a:t>Fastest</a:t>
            </a:r>
            <a:r>
              <a:rPr lang="en-US" dirty="0" smtClean="0"/>
              <a:t> when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at middle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603642" y="494133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67400" y="4445001"/>
            <a:ext cx="3358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5AFF"/>
                </a:solidFill>
              </a:rPr>
              <a:t>Stationary</a:t>
            </a:r>
            <a:r>
              <a:rPr lang="en-US" dirty="0" smtClean="0"/>
              <a:t> when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extreme</a:t>
            </a:r>
            <a:endParaRPr lang="en-US" dirty="0"/>
          </a:p>
        </p:txBody>
      </p:sp>
      <p:grpSp>
        <p:nvGrpSpPr>
          <p:cNvPr id="1040" name="Group 1039"/>
          <p:cNvGrpSpPr/>
          <p:nvPr/>
        </p:nvGrpSpPr>
        <p:grpSpPr>
          <a:xfrm>
            <a:off x="5943601" y="4712732"/>
            <a:ext cx="603226" cy="1099755"/>
            <a:chOff x="5943601" y="4712732"/>
            <a:chExt cx="603226" cy="1099755"/>
          </a:xfrm>
        </p:grpSpPr>
        <p:cxnSp>
          <p:nvCxnSpPr>
            <p:cNvPr id="46" name="Straight Arrow Connector 45"/>
            <p:cNvCxnSpPr/>
            <p:nvPr/>
          </p:nvCxnSpPr>
          <p:spPr>
            <a:xfrm flipH="1">
              <a:off x="5943601" y="4712732"/>
              <a:ext cx="398976" cy="10855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6222911" y="4712732"/>
              <a:ext cx="139654" cy="10855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6362565" y="4738577"/>
              <a:ext cx="184262" cy="10739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1" name="Group 1040"/>
          <p:cNvGrpSpPr/>
          <p:nvPr/>
        </p:nvGrpSpPr>
        <p:grpSpPr>
          <a:xfrm>
            <a:off x="6081512" y="5486400"/>
            <a:ext cx="575882" cy="882134"/>
            <a:chOff x="6081512" y="5486400"/>
            <a:chExt cx="575882" cy="882134"/>
          </a:xfrm>
        </p:grpSpPr>
        <p:cxnSp>
          <p:nvCxnSpPr>
            <p:cNvPr id="58" name="Straight Arrow Connector 57"/>
            <p:cNvCxnSpPr/>
            <p:nvPr/>
          </p:nvCxnSpPr>
          <p:spPr>
            <a:xfrm flipH="1" flipV="1">
              <a:off x="6081512" y="6230312"/>
              <a:ext cx="373184" cy="1382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 flipV="1">
              <a:off x="6400800" y="5486400"/>
              <a:ext cx="53896" cy="8821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Arrow Connector 1036"/>
            <p:cNvCxnSpPr/>
            <p:nvPr/>
          </p:nvCxnSpPr>
          <p:spPr>
            <a:xfrm flipV="1">
              <a:off x="6454696" y="6246444"/>
              <a:ext cx="202698" cy="1220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9" name="Group 1048"/>
          <p:cNvGrpSpPr/>
          <p:nvPr/>
        </p:nvGrpSpPr>
        <p:grpSpPr>
          <a:xfrm>
            <a:off x="2222679" y="5239712"/>
            <a:ext cx="2606642" cy="489467"/>
            <a:chOff x="2489916" y="4956902"/>
            <a:chExt cx="2606642" cy="922167"/>
          </a:xfrm>
        </p:grpSpPr>
        <p:cxnSp>
          <p:nvCxnSpPr>
            <p:cNvPr id="1043" name="Straight Connector 1042"/>
            <p:cNvCxnSpPr/>
            <p:nvPr/>
          </p:nvCxnSpPr>
          <p:spPr>
            <a:xfrm flipV="1">
              <a:off x="2489916" y="5146571"/>
              <a:ext cx="1320084" cy="11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Arrow Connector 1046"/>
            <p:cNvCxnSpPr/>
            <p:nvPr/>
          </p:nvCxnSpPr>
          <p:spPr>
            <a:xfrm flipV="1">
              <a:off x="3505200" y="5161258"/>
              <a:ext cx="0" cy="71781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8" name="TextBox 1047"/>
            <p:cNvSpPr txBox="1"/>
            <p:nvPr/>
          </p:nvSpPr>
          <p:spPr>
            <a:xfrm>
              <a:off x="3581400" y="4956902"/>
              <a:ext cx="1515158" cy="695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Amplitude=40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83067" y="7772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067" y="7772400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2486664" y="5729177"/>
            <a:ext cx="1247136" cy="369332"/>
            <a:chOff x="2653148" y="5426241"/>
            <a:chExt cx="1247136" cy="369332"/>
          </a:xfrm>
        </p:grpSpPr>
        <p:sp>
          <p:nvSpPr>
            <p:cNvPr id="38" name="TextBox 37"/>
            <p:cNvSpPr txBox="1"/>
            <p:nvPr/>
          </p:nvSpPr>
          <p:spPr>
            <a:xfrm>
              <a:off x="2653148" y="5426241"/>
              <a:ext cx="12471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 (seconds)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797624" y="5426241"/>
              <a:ext cx="936293" cy="1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7439664" y="5638800"/>
            <a:ext cx="124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(seconds)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15895" y="927081"/>
            <a:ext cx="3951305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)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k 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&lt;- 0.0; p &lt;- 40.0  </a:t>
            </a:r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735495" y="927080"/>
            <a:ext cx="3951305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(50.0,100.0)</a:t>
            </a:r>
          </a:p>
          <a:p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&lt;- 0.0; p &lt;- 40.0  </a:t>
            </a:r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t,v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*10.0) blue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199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12" grpId="0"/>
      <p:bldP spid="51" grpId="0"/>
      <p:bldP spid="44" grpId="0"/>
      <p:bldP spid="44" grpId="1"/>
      <p:bldP spid="49" grpId="0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21" t="38872" r="5215" b="26277"/>
          <a:stretch/>
        </p:blipFill>
        <p:spPr bwMode="auto">
          <a:xfrm>
            <a:off x="5257800" y="4495800"/>
            <a:ext cx="2184400" cy="2174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735495" y="2336322"/>
            <a:ext cx="2198705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200" y="4572000"/>
            <a:ext cx="3708399" cy="2126511"/>
            <a:chOff x="-152400" y="6407889"/>
            <a:chExt cx="3708399" cy="2126511"/>
          </a:xfrm>
        </p:grpSpPr>
        <p:pic>
          <p:nvPicPr>
            <p:cNvPr id="36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008" t="39519" r="5349" b="26396"/>
            <a:stretch/>
          </p:blipFill>
          <p:spPr bwMode="auto">
            <a:xfrm>
              <a:off x="324489" y="6407889"/>
              <a:ext cx="2147776" cy="21265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-107685" y="6998797"/>
              <a:ext cx="9712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FF0000"/>
                  </a:solidFill>
                </a:rPr>
                <a:t>Position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-152400" y="7430239"/>
              <a:ext cx="1018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005AFF"/>
                  </a:solidFill>
                </a:rPr>
                <a:t>Velocity</a:t>
              </a:r>
              <a:endParaRPr lang="en-US" dirty="0">
                <a:solidFill>
                  <a:srgbClr val="005AFF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08863" y="7354039"/>
              <a:ext cx="12471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 (seconds)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Relating position and velocity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4800600"/>
            <a:ext cx="2951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Starts at top (with velocity=0)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066800" y="5093732"/>
            <a:ext cx="304800" cy="24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4724400"/>
            <a:ext cx="320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Starts at P=0 at maximum speed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752563" y="5054958"/>
            <a:ext cx="228600" cy="24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1066800" y="5410200"/>
            <a:ext cx="5460999" cy="1359932"/>
            <a:chOff x="1066800" y="5410200"/>
            <a:chExt cx="5460999" cy="135993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5926666" y="5410200"/>
              <a:ext cx="0" cy="71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76600" y="6400800"/>
              <a:ext cx="2060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Equivalent “phases”</a:t>
              </a:r>
              <a:endParaRPr lang="en-US" dirty="0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6527799" y="5410200"/>
              <a:ext cx="0" cy="71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625601" y="5486400"/>
              <a:ext cx="6439" cy="558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5337485" y="6120685"/>
              <a:ext cx="589181" cy="2801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3"/>
            </p:cNvCxnSpPr>
            <p:nvPr/>
          </p:nvCxnSpPr>
          <p:spPr>
            <a:xfrm flipV="1">
              <a:off x="5337485" y="6120685"/>
              <a:ext cx="1190314" cy="4647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 flipV="1">
              <a:off x="1632040" y="6044485"/>
              <a:ext cx="1720761" cy="432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4" idx="1"/>
            </p:cNvCxnSpPr>
            <p:nvPr/>
          </p:nvCxnSpPr>
          <p:spPr>
            <a:xfrm flipH="1" flipV="1">
              <a:off x="1066800" y="6120685"/>
              <a:ext cx="2209800" cy="4647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287264" y="5486400"/>
            <a:ext cx="124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(seconds)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8600" y="1155680"/>
            <a:ext cx="3951305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(50.0,100.0)</a:t>
            </a:r>
          </a:p>
          <a:p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&lt;- 0.0; p &lt;- 40.0  </a:t>
            </a:r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t,v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*10.0) blue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735495" y="1143000"/>
            <a:ext cx="3951305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(50.0,100.0)</a:t>
            </a:r>
          </a:p>
          <a:p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4.0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; p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  </a:t>
            </a: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t,v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*10.0) blue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76800" y="5404934"/>
            <a:ext cx="97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14771" y="5040868"/>
            <a:ext cx="101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5AFF"/>
                </a:solidFill>
              </a:rPr>
              <a:t>Velocity</a:t>
            </a:r>
            <a:endParaRPr lang="en-US" dirty="0">
              <a:solidFill>
                <a:srgbClr val="005A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8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34" grpId="0"/>
      <p:bldP spid="42" grpId="0" animBg="1"/>
      <p:bldP spid="4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15" t="39220" r="6252" b="26277"/>
          <a:stretch/>
        </p:blipFill>
        <p:spPr bwMode="auto">
          <a:xfrm>
            <a:off x="5223296" y="4556182"/>
            <a:ext cx="2138093" cy="215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3" t="39220" r="5657" b="26277"/>
          <a:stretch/>
        </p:blipFill>
        <p:spPr bwMode="auto">
          <a:xfrm>
            <a:off x="5221977" y="4550694"/>
            <a:ext cx="2186675" cy="215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21" t="38872" r="5215" b="26277"/>
          <a:stretch/>
        </p:blipFill>
        <p:spPr bwMode="auto">
          <a:xfrm>
            <a:off x="674705" y="4495800"/>
            <a:ext cx="2184400" cy="2174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133166"/>
            <a:ext cx="2743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Velocity v. Position</a:t>
            </a:r>
            <a:endParaRPr lang="en-US" dirty="0"/>
          </a:p>
        </p:txBody>
      </p:sp>
      <p:grpSp>
        <p:nvGrpSpPr>
          <p:cNvPr id="3091" name="Group 3090"/>
          <p:cNvGrpSpPr/>
          <p:nvPr/>
        </p:nvGrpSpPr>
        <p:grpSpPr>
          <a:xfrm>
            <a:off x="1121033" y="5181600"/>
            <a:ext cx="418704" cy="1161365"/>
            <a:chOff x="1349633" y="5181600"/>
            <a:chExt cx="418704" cy="116136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571858" y="5181600"/>
              <a:ext cx="0" cy="85879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349633" y="597363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90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092" name="Group 3091"/>
          <p:cNvGrpSpPr/>
          <p:nvPr/>
        </p:nvGrpSpPr>
        <p:grpSpPr>
          <a:xfrm>
            <a:off x="1193802" y="4791670"/>
            <a:ext cx="535724" cy="1248728"/>
            <a:chOff x="1675040" y="4583668"/>
            <a:chExt cx="535724" cy="1248728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951528" y="4897398"/>
              <a:ext cx="19249" cy="93499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675040" y="458366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</a:rPr>
                <a:t>180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3093" name="Group 3092"/>
          <p:cNvGrpSpPr/>
          <p:nvPr/>
        </p:nvGrpSpPr>
        <p:grpSpPr>
          <a:xfrm>
            <a:off x="1371600" y="5389602"/>
            <a:ext cx="535724" cy="1163598"/>
            <a:chOff x="2122714" y="5389602"/>
            <a:chExt cx="535724" cy="1163598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384067" y="5389602"/>
              <a:ext cx="0" cy="858798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122714" y="618386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270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3095" name="Group 3094"/>
          <p:cNvGrpSpPr/>
          <p:nvPr/>
        </p:nvGrpSpPr>
        <p:grpSpPr>
          <a:xfrm>
            <a:off x="1625601" y="4583668"/>
            <a:ext cx="301685" cy="1304330"/>
            <a:chOff x="2629295" y="4583668"/>
            <a:chExt cx="301685" cy="1304330"/>
          </a:xfrm>
        </p:grpSpPr>
        <p:cxnSp>
          <p:nvCxnSpPr>
            <p:cNvPr id="20" name="Straight Connector 19"/>
            <p:cNvCxnSpPr>
              <a:stCxn id="33" idx="2"/>
            </p:cNvCxnSpPr>
            <p:nvPr/>
          </p:nvCxnSpPr>
          <p:spPr>
            <a:xfrm>
              <a:off x="2780138" y="4953000"/>
              <a:ext cx="3310" cy="9349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629295" y="4583668"/>
              <a:ext cx="301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3096" name="Group 3095"/>
          <p:cNvGrpSpPr/>
          <p:nvPr/>
        </p:nvGrpSpPr>
        <p:grpSpPr>
          <a:xfrm>
            <a:off x="1701801" y="5181600"/>
            <a:ext cx="418704" cy="1161290"/>
            <a:chOff x="2943225" y="5181600"/>
            <a:chExt cx="418704" cy="116129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3153444" y="5181600"/>
              <a:ext cx="0" cy="85879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943225" y="59735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90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097" name="Group 3096"/>
          <p:cNvGrpSpPr/>
          <p:nvPr/>
        </p:nvGrpSpPr>
        <p:grpSpPr>
          <a:xfrm>
            <a:off x="1826476" y="4791670"/>
            <a:ext cx="535724" cy="1248728"/>
            <a:chOff x="3275240" y="4583668"/>
            <a:chExt cx="535724" cy="124872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3534476" y="4897398"/>
              <a:ext cx="9723" cy="93499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275240" y="458366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</a:rPr>
                <a:t>180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28700" y="4572000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grpSp>
        <p:nvGrpSpPr>
          <p:cNvPr id="3098" name="Group 3097"/>
          <p:cNvGrpSpPr/>
          <p:nvPr/>
        </p:nvGrpSpPr>
        <p:grpSpPr>
          <a:xfrm>
            <a:off x="5640312" y="4326148"/>
            <a:ext cx="1979688" cy="1546836"/>
            <a:chOff x="5640312" y="4326148"/>
            <a:chExt cx="1979688" cy="1546836"/>
          </a:xfrm>
        </p:grpSpPr>
        <p:sp>
          <p:nvSpPr>
            <p:cNvPr id="39" name="TextBox 38"/>
            <p:cNvSpPr txBox="1"/>
            <p:nvPr/>
          </p:nvSpPr>
          <p:spPr>
            <a:xfrm>
              <a:off x="7303888" y="550365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5AFF"/>
                  </a:solidFill>
                </a:rPr>
                <a:t>V</a:t>
              </a:r>
              <a:endParaRPr lang="en-US" dirty="0">
                <a:solidFill>
                  <a:srgbClr val="005AFF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40312" y="4326148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0" name="Group 3089"/>
          <p:cNvGrpSpPr/>
          <p:nvPr/>
        </p:nvGrpSpPr>
        <p:grpSpPr>
          <a:xfrm>
            <a:off x="6171360" y="5370788"/>
            <a:ext cx="285552" cy="313730"/>
            <a:chOff x="6099115" y="5345668"/>
            <a:chExt cx="285552" cy="313730"/>
          </a:xfrm>
        </p:grpSpPr>
        <p:sp>
          <p:nvSpPr>
            <p:cNvPr id="55" name="TextBox 54"/>
            <p:cNvSpPr txBox="1"/>
            <p:nvPr/>
          </p:nvSpPr>
          <p:spPr>
            <a:xfrm>
              <a:off x="6267647" y="5345668"/>
              <a:ext cx="11702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H="1">
              <a:off x="6099115" y="5562600"/>
              <a:ext cx="150844" cy="9679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1" name="Group 3100"/>
          <p:cNvGrpSpPr/>
          <p:nvPr/>
        </p:nvGrpSpPr>
        <p:grpSpPr>
          <a:xfrm>
            <a:off x="5334000" y="4909066"/>
            <a:ext cx="447152" cy="777021"/>
            <a:chOff x="5076249" y="4985266"/>
            <a:chExt cx="447152" cy="77702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523401" y="5421868"/>
              <a:ext cx="0" cy="340419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9" name="Group 3088"/>
            <p:cNvGrpSpPr/>
            <p:nvPr/>
          </p:nvGrpSpPr>
          <p:grpSpPr>
            <a:xfrm>
              <a:off x="5076249" y="4985266"/>
              <a:ext cx="418577" cy="441736"/>
              <a:chOff x="5076249" y="4985266"/>
              <a:chExt cx="418577" cy="441736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5076249" y="4985266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90</a:t>
                </a: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>
                <a:off x="5310287" y="5181600"/>
                <a:ext cx="184539" cy="245402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00" name="Group 3099"/>
          <p:cNvGrpSpPr/>
          <p:nvPr/>
        </p:nvGrpSpPr>
        <p:grpSpPr>
          <a:xfrm>
            <a:off x="5786176" y="5730866"/>
            <a:ext cx="539981" cy="579833"/>
            <a:chOff x="5786176" y="5716966"/>
            <a:chExt cx="539981" cy="579833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786176" y="5716966"/>
              <a:ext cx="0" cy="34199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7" name="Group 3086"/>
            <p:cNvGrpSpPr/>
            <p:nvPr/>
          </p:nvGrpSpPr>
          <p:grpSpPr>
            <a:xfrm>
              <a:off x="5797430" y="6019800"/>
              <a:ext cx="528727" cy="276999"/>
              <a:chOff x="5797430" y="6019800"/>
              <a:chExt cx="528727" cy="276999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5975100" y="6019800"/>
                <a:ext cx="351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7030A0"/>
                    </a:solidFill>
                  </a:rPr>
                  <a:t>270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3079" name="Straight Arrow Connector 3078"/>
              <p:cNvCxnSpPr/>
              <p:nvPr/>
            </p:nvCxnSpPr>
            <p:spPr>
              <a:xfrm flipH="1" flipV="1">
                <a:off x="5797430" y="6049834"/>
                <a:ext cx="177670" cy="108466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99" name="Group 3098"/>
          <p:cNvGrpSpPr/>
          <p:nvPr/>
        </p:nvGrpSpPr>
        <p:grpSpPr>
          <a:xfrm>
            <a:off x="4762508" y="5704038"/>
            <a:ext cx="1000117" cy="422900"/>
            <a:chOff x="4762508" y="5709062"/>
            <a:chExt cx="1000117" cy="422900"/>
          </a:xfrm>
        </p:grpSpPr>
        <p:cxnSp>
          <p:nvCxnSpPr>
            <p:cNvPr id="27" name="Straight Connector 26"/>
            <p:cNvCxnSpPr/>
            <p:nvPr/>
          </p:nvCxnSpPr>
          <p:spPr>
            <a:xfrm flipV="1">
              <a:off x="5334000" y="5709062"/>
              <a:ext cx="428625" cy="1096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88" name="Group 3087"/>
            <p:cNvGrpSpPr/>
            <p:nvPr/>
          </p:nvGrpSpPr>
          <p:grpSpPr>
            <a:xfrm>
              <a:off x="4762508" y="5740914"/>
              <a:ext cx="632620" cy="391048"/>
              <a:chOff x="4762508" y="5740914"/>
              <a:chExt cx="632620" cy="391048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4762508" y="5854963"/>
                <a:ext cx="351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B050"/>
                    </a:solidFill>
                  </a:rPr>
                  <a:t>180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3081" name="Straight Arrow Connector 3080"/>
              <p:cNvCxnSpPr/>
              <p:nvPr/>
            </p:nvCxnSpPr>
            <p:spPr>
              <a:xfrm flipV="1">
                <a:off x="5098493" y="5740914"/>
                <a:ext cx="296635" cy="242501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Circular Arrow 2"/>
          <p:cNvSpPr/>
          <p:nvPr/>
        </p:nvSpPr>
        <p:spPr>
          <a:xfrm flipH="1">
            <a:off x="4572000" y="4374762"/>
            <a:ext cx="2361126" cy="2026038"/>
          </a:xfrm>
          <a:prstGeom prst="circularArrow">
            <a:avLst>
              <a:gd name="adj1" fmla="val 8944"/>
              <a:gd name="adj2" fmla="val 1402561"/>
              <a:gd name="adj3" fmla="val 20501742"/>
              <a:gd name="adj4" fmla="val 10800000"/>
              <a:gd name="adj5" fmla="val 1580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029200" y="2928670"/>
            <a:ext cx="23622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704169" y="5486400"/>
            <a:ext cx="124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(seconds)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93705" y="5404934"/>
            <a:ext cx="97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31676" y="5040868"/>
            <a:ext cx="101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5AFF"/>
                </a:solidFill>
              </a:rPr>
              <a:t>Velocity</a:t>
            </a:r>
            <a:endParaRPr lang="en-US" dirty="0">
              <a:solidFill>
                <a:srgbClr val="005AFF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800600" y="1186827"/>
            <a:ext cx="3951305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(50.0,100.0)</a:t>
            </a:r>
          </a:p>
          <a:p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4.0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; p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  </a:t>
            </a: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do</a:t>
            </a:r>
            <a:endParaRPr lang="en-US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dot (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v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*10.0,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p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) black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39695" y="1143000"/>
            <a:ext cx="3951305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45720" rIns="45720">
            <a:spAutoFit/>
          </a:bodyPr>
          <a:lstStyle/>
          <a:p>
            <a:r>
              <a:rPr lang="en-US" dirty="0">
                <a:latin typeface="KaiTi" pitchFamily="49" charset="-122"/>
                <a:ea typeface="KaiTi" pitchFamily="49" charset="-122"/>
              </a:rPr>
              <a:t>open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Impact; origin (50.0,100.0)</a:t>
            </a:r>
          </a:p>
          <a:p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</a:t>
            </a:r>
            <a:endParaRPr lang="en-US" dirty="0">
              <a:latin typeface="KaiTi" pitchFamily="49" charset="-122"/>
              <a:ea typeface="KaiTi" pitchFamily="49" charset="-122"/>
            </a:endParaRP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4.0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; p &lt;-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0.0  </a:t>
            </a:r>
          </a:p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while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t,v</a:t>
            </a:r>
            <a:r>
              <a:rPr lang="en-US" dirty="0" smtClean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*10.0) blue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 a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v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p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t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t + 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1.0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 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1986224" y="5389602"/>
            <a:ext cx="535724" cy="1163598"/>
            <a:chOff x="2122714" y="5389602"/>
            <a:chExt cx="535724" cy="1163598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2384067" y="5389602"/>
              <a:ext cx="0" cy="858798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122714" y="618386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270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40225" y="4583668"/>
            <a:ext cx="301685" cy="1304330"/>
            <a:chOff x="2629295" y="4583668"/>
            <a:chExt cx="301685" cy="1304330"/>
          </a:xfrm>
        </p:grpSpPr>
        <p:cxnSp>
          <p:nvCxnSpPr>
            <p:cNvPr id="82" name="Straight Connector 81"/>
            <p:cNvCxnSpPr>
              <a:stCxn id="83" idx="2"/>
            </p:cNvCxnSpPr>
            <p:nvPr/>
          </p:nvCxnSpPr>
          <p:spPr>
            <a:xfrm>
              <a:off x="2780138" y="4953000"/>
              <a:ext cx="3310" cy="9349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2629295" y="4583668"/>
              <a:ext cx="301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316425" y="5181600"/>
            <a:ext cx="418704" cy="1161290"/>
            <a:chOff x="2943225" y="5181600"/>
            <a:chExt cx="418704" cy="116129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3153444" y="5181600"/>
              <a:ext cx="0" cy="85879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2943225" y="59735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90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048" name="TextBox 2047"/>
          <p:cNvSpPr txBox="1"/>
          <p:nvPr/>
        </p:nvSpPr>
        <p:spPr>
          <a:xfrm>
            <a:off x="4643529" y="5040868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5161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30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3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0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" grpId="0" animBg="1"/>
      <p:bldP spid="58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calculus, this makes sense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562600" cy="49530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Assertion: </a:t>
                </a:r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</a:rPr>
                      <m:t>𝐵</m:t>
                    </m:r>
                    <m:func>
                      <m:funcPr>
                        <m:ctrlPr>
                          <a:rPr lang="en-US" i="1" dirty="0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 dirty="0" smtClean="0">
                            <a:latin typeface="Cambria Math"/>
                          </a:rPr>
                          <m:t>𝜔</m:t>
                        </m:r>
                      </m:e>
                    </m:func>
                    <m:r>
                      <a:rPr lang="en-US" i="1" dirty="0" smtClean="0">
                        <a:latin typeface="Cambria Math"/>
                      </a:rPr>
                      <m:t>𝑡</m:t>
                    </m:r>
                  </m:oMath>
                </a14:m>
                <a:endParaRPr lang="en-US" dirty="0" smtClean="0"/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𝜔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func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Recall</a:t>
                </a:r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Therefore</a:t>
                </a:r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𝜔</m:t>
                        </m:r>
                      </m:e>
                      <m:sup>
                        <m:r>
                          <a:rPr lang="en-US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 = </m:t>
                    </m:r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i="1" dirty="0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en-US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10</m:t>
                            </m:r>
                          </m:den>
                        </m:f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Period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6.3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10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latin typeface="Cambria Math"/>
                      </a:rPr>
                      <m:t>=63</m:t>
                    </m:r>
                  </m:oMath>
                </a14:m>
                <a:endParaRPr lang="en-US" dirty="0" smtClean="0"/>
              </a:p>
              <a:p>
                <a:pPr marL="5715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562600" cy="4953000"/>
              </a:xfrm>
              <a:blipFill rotWithShape="1">
                <a:blip r:embed="rId2"/>
                <a:stretch>
                  <a:fillRect l="-1205" t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2084696"/>
                <a:ext cx="115518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084696"/>
                <a:ext cx="115518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6200" y="2452048"/>
                <a:ext cx="1145442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A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452048"/>
                <a:ext cx="114544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848600" y="-4572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21" t="38872" r="5215" b="26277"/>
          <a:stretch/>
        </p:blipFill>
        <p:spPr bwMode="auto">
          <a:xfrm>
            <a:off x="6731000" y="1102267"/>
            <a:ext cx="2184400" cy="2174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50000" y="2011401"/>
            <a:ext cx="97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87971" y="1647335"/>
            <a:ext cx="1018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5AFF"/>
                </a:solidFill>
              </a:rPr>
              <a:t>Velocity</a:t>
            </a:r>
            <a:endParaRPr lang="en-US" dirty="0">
              <a:solidFill>
                <a:srgbClr val="005A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77000" y="3401159"/>
            <a:ext cx="2667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KaiTi" pitchFamily="49" charset="-122"/>
                <a:ea typeface="KaiTi" pitchFamily="49" charset="-122"/>
              </a:rPr>
              <a:t>k </a:t>
            </a:r>
            <a:r>
              <a:rPr lang="en-US" dirty="0">
                <a:latin typeface="KaiTi" pitchFamily="49" charset="-122"/>
                <a:ea typeface="KaiTi" pitchFamily="49" charset="-122"/>
              </a:rPr>
              <a:t>&lt;- 1.0; m &lt;- 100.0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t &lt;- 0.0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v &lt;- 4.0; p &lt;- 0.0  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while t &lt; 150.0 do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t,p</a:t>
            </a:r>
            <a:r>
              <a:rPr lang="en-US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) red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</a:t>
            </a:r>
            <a:r>
              <a:rPr lang="en-US" dirty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dot (</a:t>
            </a:r>
            <a:r>
              <a:rPr lang="en-US" dirty="0" err="1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t,v</a:t>
            </a:r>
            <a:r>
              <a:rPr lang="en-US" dirty="0">
                <a:solidFill>
                  <a:srgbClr val="005AFF"/>
                </a:solidFill>
                <a:latin typeface="KaiTi" pitchFamily="49" charset="-122"/>
                <a:ea typeface="KaiTi" pitchFamily="49" charset="-122"/>
              </a:rPr>
              <a:t>*10.0) blue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a &lt;- -p * k / m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v &lt;- v + a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p &lt;- p + v * 1.0</a:t>
            </a:r>
          </a:p>
          <a:p>
            <a:r>
              <a:rPr lang="en-US" dirty="0">
                <a:latin typeface="KaiTi" pitchFamily="49" charset="-122"/>
                <a:ea typeface="KaiTi" pitchFamily="49" charset="-122"/>
              </a:rPr>
              <a:t>  t &lt;- t + 1.0 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175551" y="2498214"/>
                <a:ext cx="18536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i="1" dirty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/>
                            </a:rPr>
                            <m:t>𝜔</m:t>
                          </m:r>
                        </m:e>
                        <m:sup>
                          <m:r>
                            <a:rPr lang="en-US" i="1" dirty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dirty="0">
                          <a:latin typeface="Cambria Math"/>
                        </a:rPr>
                        <m:t>𝑃</m:t>
                      </m:r>
                      <m:r>
                        <a:rPr lang="en-US" i="1" dirty="0">
                          <a:latin typeface="Cambria Math"/>
                        </a:rPr>
                        <m:t>(</m:t>
                      </m:r>
                      <m:r>
                        <a:rPr lang="en-US" i="1" dirty="0">
                          <a:latin typeface="Cambria Math"/>
                        </a:rPr>
                        <m:t>𝑡</m:t>
                      </m:r>
                      <m:r>
                        <a:rPr lang="en-US" i="1" dirty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551" y="2498214"/>
                <a:ext cx="185364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25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99" r="57364"/>
          <a:stretch/>
        </p:blipFill>
        <p:spPr bwMode="auto">
          <a:xfrm>
            <a:off x="6477000" y="1524000"/>
            <a:ext cx="2895600" cy="2970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make of this?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5184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Sine represents a simple periodic process</a:t>
                </a:r>
              </a:p>
              <a:p>
                <a:pPr lvl="1"/>
                <a:r>
                  <a:rPr lang="en-US" dirty="0" smtClean="0"/>
                  <a:t>Most convenient representation is angle</a:t>
                </a:r>
              </a:p>
              <a:p>
                <a:r>
                  <a:rPr lang="en-US" dirty="0" smtClean="0"/>
                  <a:t>Correspond to locations on a unit circle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b="0" i="1" dirty="0" smtClean="0">
                    <a:latin typeface="Cambria Math"/>
                  </a:rPr>
                  <a:t> </a:t>
                </a:r>
                <a:r>
                  <a:rPr lang="en-US" b="0" dirty="0" smtClean="0">
                    <a:latin typeface="+mj-lt"/>
                  </a:rPr>
                  <a:t>is an angle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b="0" i="1" dirty="0" smtClean="0">
                    <a:latin typeface="Cambria Math"/>
                  </a:rPr>
                  <a:t> </a:t>
                </a:r>
                <a:r>
                  <a:rPr lang="en-US" dirty="0" smtClean="0">
                    <a:latin typeface="+mj-lt"/>
                  </a:rPr>
                  <a:t>is the x coordinate corresponding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 smtClean="0"/>
                  <a:t> is the y coordinate corresponding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b="0" dirty="0" smtClean="0"/>
              </a:p>
              <a:p>
                <a:r>
                  <a:rPr lang="en-US" dirty="0"/>
                  <a:t>An angle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can either be measured</a:t>
                </a:r>
              </a:p>
              <a:p>
                <a:pPr lvl="1"/>
                <a:r>
                  <a:rPr lang="en-US" dirty="0"/>
                  <a:t>In degrees (0…360 or -180…180)</a:t>
                </a:r>
              </a:p>
              <a:p>
                <a:pPr lvl="1"/>
                <a:r>
                  <a:rPr lang="en-US" dirty="0"/>
                  <a:t>In circumference (0…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  <m:r>
                      <a:rPr lang="en-US" i="1">
                        <a:latin typeface="Cambria Math"/>
                      </a:rPr>
                      <m:t>…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 smtClean="0"/>
                  <a:t>Due to Pythagorean theorem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</a:rPr>
                              <m:t>𝑐𝑜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𝜃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=1</m:t>
                            </m:r>
                          </m:e>
                        </m:func>
                      </m:e>
                    </m:func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Constant energy…</a:t>
                </a:r>
              </a:p>
              <a:p>
                <a:pPr lvl="2"/>
                <a:r>
                  <a:rPr lang="en-US" dirty="0" smtClean="0"/>
                  <a:t>Kinetic </a:t>
                </a:r>
                <a:r>
                  <a:rPr lang="en-US" dirty="0"/>
                  <a:t>energy (when fastest)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5A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5AFF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i="1">
                            <a:solidFill>
                              <a:srgbClr val="005AFF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100</m:t>
                    </m:r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16</m:t>
                    </m:r>
                  </m:oMath>
                </a14:m>
                <a:r>
                  <a:rPr lang="en-US" dirty="0"/>
                  <a:t> =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800</a:t>
                </a:r>
                <a:endParaRPr lang="en-US" dirty="0">
                  <a:solidFill>
                    <a:srgbClr val="00B050"/>
                  </a:solidFill>
                </a:endParaRPr>
              </a:p>
              <a:p>
                <a:pPr lvl="2"/>
                <a:r>
                  <a:rPr lang="en-US" dirty="0"/>
                  <a:t>Potential energy in spring (when stopped)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𝑘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1∗</m:t>
                    </m:r>
                    <m:r>
                      <a:rPr lang="en-US" b="0" i="1" smtClean="0">
                        <a:latin typeface="Cambria Math"/>
                      </a:rPr>
                      <m:t>1600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/>
                      </a:rPr>
                      <m:t>800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5184"/>
              </a:xfrm>
              <a:blipFill rotWithShape="1">
                <a:blip r:embed="rId3"/>
                <a:stretch>
                  <a:fillRect l="-815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7924800" y="1646204"/>
            <a:ext cx="1066800" cy="13500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252953" y="2382620"/>
            <a:ext cx="1454929" cy="8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05934" y="2128601"/>
            <a:ext cx="0" cy="15333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77200" y="2586224"/>
                <a:ext cx="374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586224"/>
                <a:ext cx="37414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858000" y="5638800"/>
            <a:ext cx="914400" cy="228600"/>
          </a:xfrm>
          <a:prstGeom prst="line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(&amp; Homework)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of the following, describe what happens and explain why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initially V is 0.5 or 2?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initially P=5 and V=1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M is doubled?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K is doubled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If K &amp; M are doubled?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73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5688</TotalTime>
  <Words>1015</Words>
  <Application>Microsoft Office PowerPoint</Application>
  <PresentationFormat>On-screen Show (4:3)</PresentationFormat>
  <Paragraphs>207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Harmonic Motion</vt:lpstr>
      <vt:lpstr>Weight on spring</vt:lpstr>
      <vt:lpstr>Computing changes in position</vt:lpstr>
      <vt:lpstr>Relating position and velocity</vt:lpstr>
      <vt:lpstr>Relating position and velocity</vt:lpstr>
      <vt:lpstr>Plotting Velocity v. Position</vt:lpstr>
      <vt:lpstr>With calculus, this makes sense</vt:lpstr>
      <vt:lpstr>So, what do we make of this?</vt:lpstr>
      <vt:lpstr>Exercises (&amp; Homework)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Resonance made simple</dc:title>
  <dc:creator>Eric Freudenthal</dc:creator>
  <cp:lastModifiedBy>freudent</cp:lastModifiedBy>
  <cp:revision>84</cp:revision>
  <cp:lastPrinted>2011-10-17T16:09:50Z</cp:lastPrinted>
  <dcterms:created xsi:type="dcterms:W3CDTF">2011-03-27T00:59:30Z</dcterms:created>
  <dcterms:modified xsi:type="dcterms:W3CDTF">2013-05-09T19:00:46Z</dcterms:modified>
</cp:coreProperties>
</file>