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592" y="-1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0175069991251093"/>
          <c:y val="0.055555555555555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3286089238845"/>
          <c:y val="0.217951662292213"/>
          <c:w val="0.843155643044619"/>
          <c:h val="0.689216608340624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 (N)</c:v>
                </c:pt>
              </c:strCache>
            </c:strRef>
          </c:tx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</c:numCache>
            </c:numRef>
          </c:xVal>
          <c:yVal>
            <c:numRef>
              <c:f>Sheet1!$B$2:$B$12</c:f>
              <c:numCache>
                <c:formatCode>General</c:formatCode>
                <c:ptCount val="11"/>
                <c:pt idx="0">
                  <c:v>0.0</c:v>
                </c:pt>
                <c:pt idx="1">
                  <c:v>1.7</c:v>
                </c:pt>
                <c:pt idx="2">
                  <c:v>6.8</c:v>
                </c:pt>
                <c:pt idx="3">
                  <c:v>15.3</c:v>
                </c:pt>
                <c:pt idx="4">
                  <c:v>27.2</c:v>
                </c:pt>
                <c:pt idx="5">
                  <c:v>42.5</c:v>
                </c:pt>
                <c:pt idx="6">
                  <c:v>61.20000000000001</c:v>
                </c:pt>
                <c:pt idx="7">
                  <c:v>83.3</c:v>
                </c:pt>
                <c:pt idx="8">
                  <c:v>108.8</c:v>
                </c:pt>
                <c:pt idx="9">
                  <c:v>137.7</c:v>
                </c:pt>
                <c:pt idx="10">
                  <c:v>170.0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10992904"/>
        <c:axId val="2110995928"/>
      </c:scatterChart>
      <c:valAx>
        <c:axId val="2110992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10995928"/>
        <c:crosses val="autoZero"/>
        <c:crossBetween val="midCat"/>
      </c:valAx>
      <c:valAx>
        <c:axId val="2110995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1099290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00300925925925929"/>
          <c:y val="0.0312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1207349081365"/>
          <c:y val="0.219153953412074"/>
          <c:w val="0.779776538349373"/>
          <c:h val="0.723020423228347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Sheet1!$B$20</c:f>
              <c:strCache>
                <c:ptCount val="1"/>
                <c:pt idx="0">
                  <c:v>p (kg-m/s)</c:v>
                </c:pt>
              </c:strCache>
            </c:strRef>
          </c:tx>
          <c:marker>
            <c:symbol val="none"/>
          </c:marker>
          <c:xVal>
            <c:numRef>
              <c:f>Sheet1!$A$21:$A$37</c:f>
              <c:numCache>
                <c:formatCode>General</c:formatCode>
                <c:ptCount val="17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</c:numCache>
            </c:numRef>
          </c:xVal>
          <c:yVal>
            <c:numRef>
              <c:f>Sheet1!$B$21:$B$37</c:f>
              <c:numCache>
                <c:formatCode>0.0</c:formatCode>
                <c:ptCount val="17"/>
                <c:pt idx="0">
                  <c:v>0.0</c:v>
                </c:pt>
                <c:pt idx="1">
                  <c:v>3.52527251723532</c:v>
                </c:pt>
                <c:pt idx="2">
                  <c:v>4.99991600672438</c:v>
                </c:pt>
                <c:pt idx="3">
                  <c:v>3.566139551498637</c:v>
                </c:pt>
                <c:pt idx="4">
                  <c:v>0.0579619696807914</c:v>
                </c:pt>
                <c:pt idx="5">
                  <c:v>-3.483931728253375</c:v>
                </c:pt>
                <c:pt idx="6">
                  <c:v>-4.999244077451016</c:v>
                </c:pt>
                <c:pt idx="7">
                  <c:v>-3.606527338999744</c:v>
                </c:pt>
                <c:pt idx="8">
                  <c:v>-0.115916149961897</c:v>
                </c:pt>
                <c:pt idx="9">
                  <c:v>3.442122740263394</c:v>
                </c:pt>
                <c:pt idx="10">
                  <c:v>4.997900309203596</c:v>
                </c:pt>
                <c:pt idx="11">
                  <c:v>3.646430452100121</c:v>
                </c:pt>
                <c:pt idx="12">
                  <c:v>0.17385475249043</c:v>
                </c:pt>
                <c:pt idx="13">
                  <c:v>-3.399851171896348</c:v>
                </c:pt>
                <c:pt idx="14">
                  <c:v>-4.995884882568596</c:v>
                </c:pt>
                <c:pt idx="15">
                  <c:v>-3.68584352829573</c:v>
                </c:pt>
                <c:pt idx="16">
                  <c:v>-0.231769991006986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44732568"/>
        <c:axId val="2144735656"/>
      </c:scatterChart>
      <c:valAx>
        <c:axId val="2144732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44735656"/>
        <c:crosses val="autoZero"/>
        <c:crossBetween val="midCat"/>
      </c:valAx>
      <c:valAx>
        <c:axId val="214473565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214473256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ACEB-6BE4-48E7-99F5-1F4B10D040FD}" type="datetimeFigureOut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B0555-D067-4DBE-A006-D375E5B08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ACEB-6BE4-48E7-99F5-1F4B10D040FD}" type="datetimeFigureOut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B0555-D067-4DBE-A006-D375E5B08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ACEB-6BE4-48E7-99F5-1F4B10D040FD}" type="datetimeFigureOut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B0555-D067-4DBE-A006-D375E5B08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ACEB-6BE4-48E7-99F5-1F4B10D040FD}" type="datetimeFigureOut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B0555-D067-4DBE-A006-D375E5B08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ACEB-6BE4-48E7-99F5-1F4B10D040FD}" type="datetimeFigureOut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B0555-D067-4DBE-A006-D375E5B08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ACEB-6BE4-48E7-99F5-1F4B10D040FD}" type="datetimeFigureOut">
              <a:rPr lang="en-US" smtClean="0"/>
              <a:t>9/17/13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B0555-D067-4DBE-A006-D375E5B08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ACEB-6BE4-48E7-99F5-1F4B10D040FD}" type="datetimeFigureOut">
              <a:rPr lang="en-US" smtClean="0"/>
              <a:t>9/17/13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B0555-D067-4DBE-A006-D375E5B08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ACEB-6BE4-48E7-99F5-1F4B10D040FD}" type="datetimeFigureOut">
              <a:rPr lang="en-US" smtClean="0"/>
              <a:t>9/17/13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B0555-D067-4DBE-A006-D375E5B08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ACEB-6BE4-48E7-99F5-1F4B10D040FD}" type="datetimeFigureOut">
              <a:rPr lang="en-US" smtClean="0"/>
              <a:t>9/17/13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B0555-D067-4DBE-A006-D375E5B08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ACEB-6BE4-48E7-99F5-1F4B10D040FD}" type="datetimeFigureOut">
              <a:rPr lang="en-US" smtClean="0"/>
              <a:t>9/17/13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B0555-D067-4DBE-A006-D375E5B08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ACEB-6BE4-48E7-99F5-1F4B10D040FD}" type="datetimeFigureOut">
              <a:rPr lang="en-US" smtClean="0"/>
              <a:t>9/17/13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B0555-D067-4DBE-A006-D375E5B089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DACEB-6BE4-48E7-99F5-1F4B10D040FD}" type="datetimeFigureOut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B0555-D067-4DBE-A006-D375E5B089A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914400"/>
            <a:ext cx="556260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1. </a:t>
            </a:r>
            <a:r>
              <a:rPr lang="en-US" sz="1400" b="1" i="1" dirty="0" smtClean="0"/>
              <a:t>An application from fluid mechanics</a:t>
            </a:r>
            <a:r>
              <a:rPr lang="en-US" sz="1400" dirty="0" smtClean="0"/>
              <a:t>:  A certain fluid exerts a “resisting force” F (</a:t>
            </a:r>
            <a:r>
              <a:rPr lang="en-US" sz="1400" dirty="0" err="1" smtClean="0"/>
              <a:t>Newtons</a:t>
            </a:r>
            <a:r>
              <a:rPr lang="en-US" sz="1400" dirty="0" smtClean="0"/>
              <a:t>) on a sphere radius 2 cm when the sphere moves through the fluid with a speed v (m/s).  This force is due to the viscosity of the fluid.</a:t>
            </a:r>
          </a:p>
          <a:p>
            <a:endParaRPr lang="en-US" sz="1400" dirty="0"/>
          </a:p>
          <a:p>
            <a:r>
              <a:rPr lang="en-US" sz="1400" dirty="0" smtClean="0"/>
              <a:t>Table 1 shows values for the resisting force that were observed for various values of speed.  A plot of the force as a function of the speed is provided.</a:t>
            </a:r>
          </a:p>
          <a:p>
            <a:r>
              <a:rPr lang="en-US" sz="1400" dirty="0" smtClean="0"/>
              <a:t> </a:t>
            </a:r>
          </a:p>
          <a:p>
            <a:r>
              <a:rPr lang="en-US" sz="1400" dirty="0" smtClean="0"/>
              <a:t>           Table 1                                                   </a:t>
            </a:r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r>
              <a:rPr lang="en-US" sz="1400" dirty="0" smtClean="0"/>
              <a:t>               </a:t>
            </a:r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r>
              <a:rPr lang="en-US" sz="1400" dirty="0" smtClean="0"/>
              <a:t>Let’s represent the Force as a function of speed by the relationship </a:t>
            </a:r>
          </a:p>
          <a:p>
            <a:r>
              <a:rPr lang="en-US" sz="1400" dirty="0" smtClean="0"/>
              <a:t>F = g(v).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1400" dirty="0" smtClean="0"/>
              <a:t>Is g’(v) positive or negative?  Give a reason for your answer.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1400" dirty="0" smtClean="0"/>
              <a:t>What are the units of g’(v)?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1400" dirty="0" smtClean="0"/>
              <a:t>What sort of qualitative statement can you make regarding the relationship between the resisting force due to viscosity and the velocity of the sphere?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1400" dirty="0" smtClean="0"/>
              <a:t>What sort of qualitative statement can you make regarding the derivative of the resisting force and the velocity?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2895600"/>
          <a:ext cx="1524000" cy="2590800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</a:tblGrid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 (m/s)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 (N)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108.8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137.7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2438400" y="2514600"/>
          <a:ext cx="3810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791200" y="2895600"/>
            <a:ext cx="842282" cy="25853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 (m/s)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533400"/>
            <a:ext cx="43169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MATH 1411 – Starks           Applications of the Derivative</a:t>
            </a:r>
            <a:endParaRPr lang="en-US" sz="1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762000"/>
            <a:ext cx="5562599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2. Momentum and Force of a Particle</a:t>
            </a:r>
            <a:r>
              <a:rPr lang="en-US" sz="1400" dirty="0" smtClean="0"/>
              <a:t>: Consider a particle whose mass is m (kg) that moves with a speed of v (m/s).  The scalar momentum, denoted by p, is defined as p = </a:t>
            </a:r>
            <a:r>
              <a:rPr lang="en-US" sz="1400" dirty="0" err="1" smtClean="0"/>
              <a:t>mv</a:t>
            </a:r>
            <a:r>
              <a:rPr lang="en-US" sz="1400" dirty="0" smtClean="0"/>
              <a:t>.  The time rate of change of momentum of a particle is equal to the scalar force that acts on the particle.  </a:t>
            </a:r>
          </a:p>
          <a:p>
            <a:endParaRPr lang="en-US" sz="1400" dirty="0"/>
          </a:p>
          <a:p>
            <a:r>
              <a:rPr lang="en-US" sz="1400" dirty="0" smtClean="0"/>
              <a:t>Table 2 shows measurements of the scalar momentum at a number of points of time t (s).  </a:t>
            </a:r>
          </a:p>
          <a:p>
            <a:endParaRPr lang="en-US" sz="1400" dirty="0"/>
          </a:p>
          <a:p>
            <a:r>
              <a:rPr lang="en-US" sz="1400" dirty="0"/>
              <a:t> </a:t>
            </a:r>
            <a:r>
              <a:rPr lang="en-US" sz="1400" dirty="0" smtClean="0"/>
              <a:t>         Table 2</a:t>
            </a:r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pPr marL="342900" indent="-342900">
              <a:buFont typeface="+mj-lt"/>
              <a:buAutoNum type="alphaLcParenR"/>
            </a:pPr>
            <a:r>
              <a:rPr lang="en-US" sz="1400" dirty="0" smtClean="0"/>
              <a:t>What are the units of the scalar force?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1400" dirty="0" smtClean="0"/>
              <a:t>When is the scalar force equal to zero?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1400" dirty="0" smtClean="0"/>
              <a:t>When is the value of the scalar force at a maximum?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1400" dirty="0" smtClean="0"/>
              <a:t>When is the value of the scalar force at a minimum? 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1400" dirty="0" smtClean="0"/>
              <a:t>Describe qualitatively how the scalar force varies with time.</a:t>
            </a:r>
          </a:p>
          <a:p>
            <a:endParaRPr lang="en-US" sz="1400" dirty="0" smtClean="0"/>
          </a:p>
          <a:p>
            <a:endParaRPr lang="en-US" sz="1400" dirty="0" smtClean="0"/>
          </a:p>
        </p:txBody>
      </p:sp>
      <p:graphicFrame>
        <p:nvGraphicFramePr>
          <p:cNvPr id="3" name="Chart 2"/>
          <p:cNvGraphicFramePr/>
          <p:nvPr/>
        </p:nvGraphicFramePr>
        <p:xfrm>
          <a:off x="2743200" y="2895600"/>
          <a:ext cx="35814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2895600"/>
          <a:ext cx="1230489" cy="3047994"/>
        </p:xfrm>
        <a:graphic>
          <a:graphicData uri="http://schemas.openxmlformats.org/drawingml/2006/table">
            <a:tbl>
              <a:tblPr/>
              <a:tblGrid>
                <a:gridCol w="596942"/>
                <a:gridCol w="633547"/>
              </a:tblGrid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(s)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 (kg-m/s)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-3.7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62600" y="3429000"/>
            <a:ext cx="553357" cy="25853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t (s)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1" y="762000"/>
            <a:ext cx="502920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3. Potential Energy and Power: The potential energy V (Joules) of a object of mass m (kg) located at a height h (m) is given by the relationship: V=m g h.  Here g denotes the gravitational constant  9.8 m/s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.</a:t>
            </a:r>
          </a:p>
          <a:p>
            <a:endParaRPr lang="en-US" sz="1400" dirty="0" smtClean="0"/>
          </a:p>
          <a:p>
            <a:r>
              <a:rPr lang="en-US" sz="1400" dirty="0" smtClean="0"/>
              <a:t>For this problem, power P (Watts) is defined as the time rate of change of potential energy.  </a:t>
            </a:r>
          </a:p>
          <a:p>
            <a:endParaRPr lang="en-US" sz="1400" dirty="0"/>
          </a:p>
          <a:p>
            <a:r>
              <a:rPr lang="en-US" sz="1400" dirty="0" smtClean="0"/>
              <a:t>A construction crew plans to raise a beam from the ground using a crane.  The figure shows a plot the potential energy V (Joules) of the beam versus time t (s).  </a:t>
            </a:r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r>
              <a:rPr lang="en-US" sz="1400" dirty="0" smtClean="0"/>
              <a:t>Determine the power supplied by the crane as it raises the beam for the following time periods: </a:t>
            </a:r>
          </a:p>
          <a:p>
            <a:r>
              <a:rPr lang="en-US" sz="1400" dirty="0" smtClean="0"/>
              <a:t>0 </a:t>
            </a:r>
            <a:r>
              <a:rPr lang="en-US" sz="1400" u="sng" dirty="0" smtClean="0"/>
              <a:t>&lt;</a:t>
            </a:r>
            <a:r>
              <a:rPr lang="en-US" sz="1400" dirty="0" smtClean="0"/>
              <a:t> t &lt; 10;  10 </a:t>
            </a:r>
            <a:r>
              <a:rPr lang="en-US" sz="1400" u="sng" dirty="0" smtClean="0"/>
              <a:t>&lt;</a:t>
            </a:r>
            <a:r>
              <a:rPr lang="en-US" sz="1400" dirty="0" smtClean="0"/>
              <a:t> t &lt; 30; 30 </a:t>
            </a:r>
            <a:r>
              <a:rPr lang="en-US" sz="1400" u="sng" dirty="0" smtClean="0"/>
              <a:t>&lt;</a:t>
            </a:r>
            <a:r>
              <a:rPr lang="en-US" sz="1400" dirty="0" smtClean="0"/>
              <a:t>t &lt; 50; 50 </a:t>
            </a:r>
            <a:r>
              <a:rPr lang="en-US" sz="1400" u="sng" dirty="0" smtClean="0"/>
              <a:t>&lt;</a:t>
            </a:r>
            <a:r>
              <a:rPr lang="en-US" sz="1400" dirty="0" smtClean="0"/>
              <a:t> t &lt; 60; 60 </a:t>
            </a:r>
            <a:r>
              <a:rPr lang="en-US" sz="1400" u="sng" dirty="0" smtClean="0"/>
              <a:t>&lt;</a:t>
            </a:r>
            <a:r>
              <a:rPr lang="en-US" sz="1400" dirty="0" smtClean="0"/>
              <a:t> t &lt; 90.</a:t>
            </a:r>
            <a:endParaRPr lang="en-US" sz="1400" dirty="0"/>
          </a:p>
        </p:txBody>
      </p:sp>
      <p:pic>
        <p:nvPicPr>
          <p:cNvPr id="15362" name="Picture 2" descr="C:\Users\sstarks\Desktop\Presentation3\Slid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200400"/>
            <a:ext cx="4572000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602</Words>
  <Application>Microsoft Macintosh PowerPoint</Application>
  <PresentationFormat>On-screen Show (4:3)</PresentationFormat>
  <Paragraphs>153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University of Texas at El Paso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UTEPCSS</dc:creator>
  <cp:lastModifiedBy>Art Duval</cp:lastModifiedBy>
  <cp:revision>18</cp:revision>
  <dcterms:created xsi:type="dcterms:W3CDTF">2013-09-15T17:27:32Z</dcterms:created>
  <dcterms:modified xsi:type="dcterms:W3CDTF">2013-09-18T03:55:53Z</dcterms:modified>
</cp:coreProperties>
</file>