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layout>
        <c:manualLayout>
          <c:xMode val="edge"/>
          <c:yMode val="edge"/>
          <c:x val="0.11915966754155734"/>
          <c:y val="5.5555555555555518E-2"/>
        </c:manualLayout>
      </c:layout>
    </c:title>
    <c:plotArea>
      <c:layout>
        <c:manualLayout>
          <c:layoutTarget val="inner"/>
          <c:xMode val="edge"/>
          <c:yMode val="edge"/>
          <c:x val="0.21427077865266839"/>
          <c:y val="0.25158573928258982"/>
          <c:w val="0.67009711286089313"/>
          <c:h val="0.63649314668999746"/>
        </c:manualLayout>
      </c:layout>
      <c:scatterChart>
        <c:scatterStyle val="smoothMarker"/>
        <c:ser>
          <c:idx val="0"/>
          <c:order val="0"/>
          <c:tx>
            <c:strRef>
              <c:f>Sheet1!$B$1</c:f>
              <c:strCache>
                <c:ptCount val="1"/>
                <c:pt idx="0">
                  <c:v>y (ft)</c:v>
                </c:pt>
              </c:strCache>
            </c:strRef>
          </c:tx>
          <c:marker>
            <c:symbol val="none"/>
          </c:marker>
          <c:xVal>
            <c:numRef>
              <c:f>Sheet1!$A$2:$A$44</c:f>
              <c:numCache>
                <c:formatCode>General</c:formatCode>
                <c:ptCount val="43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</c:numCache>
            </c:numRef>
          </c:xVal>
          <c:yVal>
            <c:numRef>
              <c:f>Sheet1!$B$2:$B$44</c:f>
              <c:numCache>
                <c:formatCode>General</c:formatCode>
                <c:ptCount val="43"/>
                <c:pt idx="0">
                  <c:v>672</c:v>
                </c:pt>
                <c:pt idx="1">
                  <c:v>1312</c:v>
                </c:pt>
                <c:pt idx="2">
                  <c:v>1920</c:v>
                </c:pt>
                <c:pt idx="3">
                  <c:v>2496</c:v>
                </c:pt>
                <c:pt idx="4">
                  <c:v>3040</c:v>
                </c:pt>
                <c:pt idx="5">
                  <c:v>3552</c:v>
                </c:pt>
                <c:pt idx="6">
                  <c:v>4032</c:v>
                </c:pt>
                <c:pt idx="7">
                  <c:v>4480</c:v>
                </c:pt>
                <c:pt idx="8">
                  <c:v>4896</c:v>
                </c:pt>
                <c:pt idx="9">
                  <c:v>5280</c:v>
                </c:pt>
                <c:pt idx="10">
                  <c:v>5632</c:v>
                </c:pt>
                <c:pt idx="11">
                  <c:v>5952</c:v>
                </c:pt>
                <c:pt idx="12">
                  <c:v>6240</c:v>
                </c:pt>
                <c:pt idx="13">
                  <c:v>6496</c:v>
                </c:pt>
                <c:pt idx="14">
                  <c:v>6720</c:v>
                </c:pt>
                <c:pt idx="15">
                  <c:v>6912</c:v>
                </c:pt>
                <c:pt idx="16">
                  <c:v>7072</c:v>
                </c:pt>
                <c:pt idx="17">
                  <c:v>7200</c:v>
                </c:pt>
                <c:pt idx="18">
                  <c:v>7296</c:v>
                </c:pt>
                <c:pt idx="19">
                  <c:v>7360</c:v>
                </c:pt>
                <c:pt idx="20">
                  <c:v>7392</c:v>
                </c:pt>
                <c:pt idx="21">
                  <c:v>7392</c:v>
                </c:pt>
                <c:pt idx="22">
                  <c:v>7360</c:v>
                </c:pt>
                <c:pt idx="23">
                  <c:v>7296</c:v>
                </c:pt>
                <c:pt idx="24">
                  <c:v>7200</c:v>
                </c:pt>
                <c:pt idx="25">
                  <c:v>7072</c:v>
                </c:pt>
                <c:pt idx="26">
                  <c:v>6912</c:v>
                </c:pt>
                <c:pt idx="27">
                  <c:v>6720</c:v>
                </c:pt>
                <c:pt idx="28">
                  <c:v>6496</c:v>
                </c:pt>
                <c:pt idx="29">
                  <c:v>6240</c:v>
                </c:pt>
                <c:pt idx="30">
                  <c:v>5952</c:v>
                </c:pt>
                <c:pt idx="31">
                  <c:v>5632</c:v>
                </c:pt>
                <c:pt idx="32">
                  <c:v>5280</c:v>
                </c:pt>
                <c:pt idx="33">
                  <c:v>4896</c:v>
                </c:pt>
                <c:pt idx="34">
                  <c:v>4480</c:v>
                </c:pt>
                <c:pt idx="35">
                  <c:v>4032</c:v>
                </c:pt>
                <c:pt idx="36">
                  <c:v>3552</c:v>
                </c:pt>
                <c:pt idx="37">
                  <c:v>3040</c:v>
                </c:pt>
                <c:pt idx="38">
                  <c:v>2496</c:v>
                </c:pt>
                <c:pt idx="39">
                  <c:v>1920</c:v>
                </c:pt>
                <c:pt idx="40">
                  <c:v>1312</c:v>
                </c:pt>
                <c:pt idx="41">
                  <c:v>672</c:v>
                </c:pt>
                <c:pt idx="42">
                  <c:v>0</c:v>
                </c:pt>
              </c:numCache>
            </c:numRef>
          </c:yVal>
          <c:smooth val="1"/>
        </c:ser>
        <c:axId val="67225856"/>
        <c:axId val="68231168"/>
      </c:scatterChart>
      <c:valAx>
        <c:axId val="67225856"/>
        <c:scaling>
          <c:orientation val="minMax"/>
        </c:scaling>
        <c:axPos val="b"/>
        <c:numFmt formatCode="General" sourceLinked="1"/>
        <c:tickLblPos val="nextTo"/>
        <c:crossAx val="68231168"/>
        <c:crosses val="autoZero"/>
        <c:crossBetween val="midCat"/>
      </c:valAx>
      <c:valAx>
        <c:axId val="68231168"/>
        <c:scaling>
          <c:orientation val="minMax"/>
        </c:scaling>
        <c:axPos val="l"/>
        <c:majorGridlines/>
        <c:numFmt formatCode="General" sourceLinked="1"/>
        <c:tickLblPos val="nextTo"/>
        <c:crossAx val="67225856"/>
        <c:crosses val="autoZero"/>
        <c:crossBetween val="midCat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layout>
        <c:manualLayout>
          <c:xMode val="edge"/>
          <c:yMode val="edge"/>
          <c:x val="5.1736001749781275E-2"/>
          <c:y val="2.777777777777779E-2"/>
        </c:manualLayout>
      </c:layout>
    </c:title>
    <c:plotArea>
      <c:layout/>
      <c:scatterChart>
        <c:scatterStyle val="smoothMarker"/>
        <c:ser>
          <c:idx val="1"/>
          <c:order val="0"/>
          <c:tx>
            <c:strRef>
              <c:f>Sheet1!$C$1</c:f>
              <c:strCache>
                <c:ptCount val="1"/>
                <c:pt idx="0">
                  <c:v>v (ft/s)</c:v>
                </c:pt>
              </c:strCache>
            </c:strRef>
          </c:tx>
          <c:marker>
            <c:symbol val="none"/>
          </c:marker>
          <c:xVal>
            <c:numRef>
              <c:f>Sheet1!$A$2:$A$44</c:f>
              <c:numCache>
                <c:formatCode>General</c:formatCode>
                <c:ptCount val="43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</c:numCache>
            </c:numRef>
          </c:xVal>
          <c:yVal>
            <c:numRef>
              <c:f>Sheet1!$C$2:$C$44</c:f>
              <c:numCache>
                <c:formatCode>General</c:formatCode>
                <c:ptCount val="43"/>
                <c:pt idx="0">
                  <c:v>656</c:v>
                </c:pt>
                <c:pt idx="1">
                  <c:v>624</c:v>
                </c:pt>
                <c:pt idx="2">
                  <c:v>592</c:v>
                </c:pt>
                <c:pt idx="3">
                  <c:v>560</c:v>
                </c:pt>
                <c:pt idx="4">
                  <c:v>528</c:v>
                </c:pt>
                <c:pt idx="5">
                  <c:v>496</c:v>
                </c:pt>
                <c:pt idx="6">
                  <c:v>464</c:v>
                </c:pt>
                <c:pt idx="7">
                  <c:v>432</c:v>
                </c:pt>
                <c:pt idx="8">
                  <c:v>400</c:v>
                </c:pt>
                <c:pt idx="9">
                  <c:v>368</c:v>
                </c:pt>
                <c:pt idx="10">
                  <c:v>336</c:v>
                </c:pt>
                <c:pt idx="11">
                  <c:v>304</c:v>
                </c:pt>
                <c:pt idx="12">
                  <c:v>272</c:v>
                </c:pt>
                <c:pt idx="13">
                  <c:v>240</c:v>
                </c:pt>
                <c:pt idx="14">
                  <c:v>208</c:v>
                </c:pt>
                <c:pt idx="15">
                  <c:v>176</c:v>
                </c:pt>
                <c:pt idx="16">
                  <c:v>144</c:v>
                </c:pt>
                <c:pt idx="17">
                  <c:v>112</c:v>
                </c:pt>
                <c:pt idx="18">
                  <c:v>80</c:v>
                </c:pt>
                <c:pt idx="19">
                  <c:v>48</c:v>
                </c:pt>
                <c:pt idx="20">
                  <c:v>16</c:v>
                </c:pt>
                <c:pt idx="21">
                  <c:v>-16</c:v>
                </c:pt>
                <c:pt idx="22">
                  <c:v>-48</c:v>
                </c:pt>
                <c:pt idx="23">
                  <c:v>-80</c:v>
                </c:pt>
                <c:pt idx="24">
                  <c:v>-112</c:v>
                </c:pt>
                <c:pt idx="25">
                  <c:v>-144</c:v>
                </c:pt>
                <c:pt idx="26">
                  <c:v>-176</c:v>
                </c:pt>
                <c:pt idx="27">
                  <c:v>-208</c:v>
                </c:pt>
                <c:pt idx="28">
                  <c:v>-240</c:v>
                </c:pt>
                <c:pt idx="29">
                  <c:v>-272</c:v>
                </c:pt>
                <c:pt idx="30">
                  <c:v>-304</c:v>
                </c:pt>
                <c:pt idx="31">
                  <c:v>-336</c:v>
                </c:pt>
                <c:pt idx="32">
                  <c:v>-368</c:v>
                </c:pt>
                <c:pt idx="33">
                  <c:v>-400</c:v>
                </c:pt>
                <c:pt idx="34">
                  <c:v>-432</c:v>
                </c:pt>
                <c:pt idx="35">
                  <c:v>-464</c:v>
                </c:pt>
                <c:pt idx="36">
                  <c:v>-496</c:v>
                </c:pt>
                <c:pt idx="37">
                  <c:v>-528</c:v>
                </c:pt>
                <c:pt idx="38">
                  <c:v>-560</c:v>
                </c:pt>
                <c:pt idx="39">
                  <c:v>-592</c:v>
                </c:pt>
                <c:pt idx="40">
                  <c:v>-624</c:v>
                </c:pt>
                <c:pt idx="41">
                  <c:v>-656</c:v>
                </c:pt>
                <c:pt idx="42">
                  <c:v>-688</c:v>
                </c:pt>
              </c:numCache>
            </c:numRef>
          </c:yVal>
          <c:smooth val="1"/>
        </c:ser>
        <c:axId val="71270784"/>
        <c:axId val="71272320"/>
      </c:scatterChart>
      <c:valAx>
        <c:axId val="71270784"/>
        <c:scaling>
          <c:orientation val="minMax"/>
        </c:scaling>
        <c:axPos val="b"/>
        <c:numFmt formatCode="General" sourceLinked="1"/>
        <c:tickLblPos val="nextTo"/>
        <c:crossAx val="71272320"/>
        <c:crosses val="autoZero"/>
        <c:crossBetween val="midCat"/>
      </c:valAx>
      <c:valAx>
        <c:axId val="71272320"/>
        <c:scaling>
          <c:orientation val="minMax"/>
        </c:scaling>
        <c:axPos val="l"/>
        <c:majorGridlines/>
        <c:numFmt formatCode="General" sourceLinked="1"/>
        <c:tickLblPos val="nextTo"/>
        <c:crossAx val="71270784"/>
        <c:crosses val="autoZero"/>
        <c:crossBetween val="midCat"/>
      </c:valAx>
    </c:plotArea>
    <c:plotVisOnly val="1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343B11-85DC-40EB-B07A-6CD0AF80CCC3}" type="datetimeFigureOut">
              <a:rPr lang="en-US" smtClean="0"/>
              <a:pPr/>
              <a:t>9/7/2013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A37D2F-4028-43E7-9D7B-675DFCB7224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516D1E5-726E-443E-AFB7-DF6C54A5039F}" type="datetime1">
              <a:rPr lang="en-US" smtClean="0"/>
              <a:pPr/>
              <a:t>9/7/2013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US" smtClean="0"/>
              <a:t>Projectile Motion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9F17C7E-8661-4533-BA38-50964CFC21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FD7DAD-2DED-4BC9-8490-2BA90C8CE0F7}" type="datetime1">
              <a:rPr lang="en-US" smtClean="0"/>
              <a:pPr/>
              <a:t>9/7/2013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Projectile Motion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F17C7E-8661-4533-BA38-50964CFC21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A35BBC-EC9A-4705-A9F8-CC71964F1614}" type="datetime1">
              <a:rPr lang="en-US" smtClean="0"/>
              <a:pPr/>
              <a:t>9/7/2013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Projectile Motion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F17C7E-8661-4533-BA38-50964CFC21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E992CD-4020-4224-B1E6-AD35563FDB13}" type="datetime1">
              <a:rPr lang="en-US" smtClean="0"/>
              <a:pPr/>
              <a:t>9/7/2013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Projectile Motion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F17C7E-8661-4533-BA38-50964CFC21D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D14459-52AD-40ED-9637-E20188B5C91D}" type="datetime1">
              <a:rPr lang="en-US" smtClean="0"/>
              <a:pPr/>
              <a:t>9/7/2013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Projectile Motion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F17C7E-8661-4533-BA38-50964CFC21D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087F63-70CC-48AC-98C5-3B6E7D55FBC9}" type="datetime1">
              <a:rPr lang="en-US" smtClean="0"/>
              <a:pPr/>
              <a:t>9/7/2013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Projectile Motion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F17C7E-8661-4533-BA38-50964CFC21D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71594F-06D9-4E15-B879-C361AB72338A}" type="datetime1">
              <a:rPr lang="en-US" smtClean="0"/>
              <a:pPr/>
              <a:t>9/7/2013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Projectile Motion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F17C7E-8661-4533-BA38-50964CFC21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4AE48D-1EB7-4BFC-97ED-E98F4FA921E4}" type="datetime1">
              <a:rPr lang="en-US" smtClean="0"/>
              <a:pPr/>
              <a:t>9/7/2013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Projectile Motion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F17C7E-8661-4533-BA38-50964CFC21D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BD6A2A-D91B-41A1-A07E-A81B7DDC20FE}" type="datetime1">
              <a:rPr lang="en-US" smtClean="0"/>
              <a:pPr/>
              <a:t>9/7/2013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Projectile Motion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F17C7E-8661-4533-BA38-50964CFC21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ED748E1-438A-48AE-98D6-5B96F455F4B5}" type="datetime1">
              <a:rPr lang="en-US" smtClean="0"/>
              <a:pPr/>
              <a:t>9/7/2013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Projectile Motion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F17C7E-8661-4533-BA38-50964CFC21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DA888C8-E594-43E5-8011-B7FD82F8B3C4}" type="datetime1">
              <a:rPr lang="en-US" smtClean="0"/>
              <a:pPr/>
              <a:t>9/7/2013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Projectile Motion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9F17C7E-8661-4533-BA38-50964CFC21D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BAAF223-C487-489B-ABE2-9731626F2E26}" type="datetime1">
              <a:rPr lang="en-US" smtClean="0"/>
              <a:pPr/>
              <a:t>9/7/2013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Projectile Motion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9F17C7E-8661-4533-BA38-50964CFC21D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ing.com/images/search?q=clip+art+mountain&amp;id=DE011CB43BD0432226DEF2B6F688C752564F8ED3&amp;FORM=IQFRBA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Projectile </a:t>
            </a:r>
            <a:r>
              <a:rPr lang="en-US" dirty="0" smtClean="0"/>
              <a:t>Motion:</a:t>
            </a:r>
            <a:br>
              <a:rPr lang="en-US" dirty="0" smtClean="0"/>
            </a:br>
            <a:r>
              <a:rPr lang="en-US" dirty="0" smtClean="0"/>
              <a:t>Speed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Scott Starks, PhD, PE</a:t>
            </a:r>
          </a:p>
          <a:p>
            <a:r>
              <a:rPr lang="en-US" dirty="0" smtClean="0"/>
              <a:t>Dept. of Electrical &amp; Computer Engineering</a:t>
            </a:r>
          </a:p>
          <a:p>
            <a:r>
              <a:rPr lang="en-US" dirty="0" smtClean="0"/>
              <a:t>UTEP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17C7E-8661-4533-BA38-50964CFC21D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Projectile Motion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 time t=0, an artillery shell is launched with a vertical speed of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baseline="-25000" dirty="0" smtClean="0"/>
              <a:t>0</a:t>
            </a:r>
            <a:r>
              <a:rPr lang="en-US" dirty="0" smtClean="0"/>
              <a:t> from atop a fortress that is situated atop a mountain of height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baseline="-25000" dirty="0" smtClean="0"/>
              <a:t>0</a:t>
            </a:r>
            <a:r>
              <a:rPr lang="en-US" dirty="0" smtClean="0"/>
              <a:t>.  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Projectile Motion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17C7E-8661-4533-BA38-50964CFC21D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Artillery Shell</a:t>
            </a:r>
            <a:endParaRPr lang="en-US" dirty="0"/>
          </a:p>
        </p:txBody>
      </p:sp>
      <p:pic>
        <p:nvPicPr>
          <p:cNvPr id="1026" name="Picture 2" descr="prgrsvimghttp://ts1.mm.bing.net/th?id=H.4976961967555989&amp;w=98&amp;h=108&amp;c=8&amp;pid=3.1&amp;qlt=90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25718" y="3581705"/>
            <a:ext cx="2446864" cy="2696546"/>
          </a:xfrm>
          <a:prstGeom prst="rect">
            <a:avLst/>
          </a:prstGeom>
          <a:noFill/>
        </p:spPr>
      </p:pic>
      <p:pic>
        <p:nvPicPr>
          <p:cNvPr id="1030" name="Picture 6" descr="http://www1.free-clipart.net/gallery2/clipart/Military/Cannon_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flipH="1">
            <a:off x="2268718" y="3535051"/>
            <a:ext cx="666750" cy="533400"/>
          </a:xfrm>
          <a:prstGeom prst="rect">
            <a:avLst/>
          </a:prstGeom>
          <a:noFill/>
        </p:spPr>
      </p:pic>
      <p:cxnSp>
        <p:nvCxnSpPr>
          <p:cNvPr id="10" name="Straight Connector 9"/>
          <p:cNvCxnSpPr/>
          <p:nvPr/>
        </p:nvCxnSpPr>
        <p:spPr>
          <a:xfrm>
            <a:off x="2344918" y="4068451"/>
            <a:ext cx="22098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125718" y="6278251"/>
            <a:ext cx="7391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reeform 15"/>
          <p:cNvSpPr/>
          <p:nvPr/>
        </p:nvSpPr>
        <p:spPr>
          <a:xfrm>
            <a:off x="2895600" y="2743200"/>
            <a:ext cx="4675695" cy="3535051"/>
          </a:xfrm>
          <a:custGeom>
            <a:avLst/>
            <a:gdLst>
              <a:gd name="connsiteX0" fmla="*/ 0 w 4675695"/>
              <a:gd name="connsiteY0" fmla="*/ 848412 h 3535051"/>
              <a:gd name="connsiteX1" fmla="*/ 424207 w 4675695"/>
              <a:gd name="connsiteY1" fmla="*/ 546754 h 3535051"/>
              <a:gd name="connsiteX2" fmla="*/ 735291 w 4675695"/>
              <a:gd name="connsiteY2" fmla="*/ 292230 h 3535051"/>
              <a:gd name="connsiteX3" fmla="*/ 1150071 w 4675695"/>
              <a:gd name="connsiteY3" fmla="*/ 84841 h 3535051"/>
              <a:gd name="connsiteX4" fmla="*/ 1583704 w 4675695"/>
              <a:gd name="connsiteY4" fmla="*/ 65987 h 3535051"/>
              <a:gd name="connsiteX5" fmla="*/ 2243580 w 4675695"/>
              <a:gd name="connsiteY5" fmla="*/ 480766 h 3535051"/>
              <a:gd name="connsiteX6" fmla="*/ 2894029 w 4675695"/>
              <a:gd name="connsiteY6" fmla="*/ 1084082 h 3535051"/>
              <a:gd name="connsiteX7" fmla="*/ 3384223 w 4675695"/>
              <a:gd name="connsiteY7" fmla="*/ 1677971 h 3535051"/>
              <a:gd name="connsiteX8" fmla="*/ 3949831 w 4675695"/>
              <a:gd name="connsiteY8" fmla="*/ 2441542 h 3535051"/>
              <a:gd name="connsiteX9" fmla="*/ 4421172 w 4675695"/>
              <a:gd name="connsiteY9" fmla="*/ 3110845 h 3535051"/>
              <a:gd name="connsiteX10" fmla="*/ 4675695 w 4675695"/>
              <a:gd name="connsiteY10" fmla="*/ 3535051 h 3535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675695" h="3535051">
                <a:moveTo>
                  <a:pt x="0" y="848412"/>
                </a:moveTo>
                <a:cubicBezTo>
                  <a:pt x="150829" y="743931"/>
                  <a:pt x="301659" y="639451"/>
                  <a:pt x="424207" y="546754"/>
                </a:cubicBezTo>
                <a:cubicBezTo>
                  <a:pt x="546755" y="454057"/>
                  <a:pt x="614314" y="369216"/>
                  <a:pt x="735291" y="292230"/>
                </a:cubicBezTo>
                <a:cubicBezTo>
                  <a:pt x="856268" y="215245"/>
                  <a:pt x="1008669" y="122548"/>
                  <a:pt x="1150071" y="84841"/>
                </a:cubicBezTo>
                <a:cubicBezTo>
                  <a:pt x="1291473" y="47134"/>
                  <a:pt x="1401453" y="0"/>
                  <a:pt x="1583704" y="65987"/>
                </a:cubicBezTo>
                <a:cubicBezTo>
                  <a:pt x="1765956" y="131975"/>
                  <a:pt x="2025193" y="311084"/>
                  <a:pt x="2243580" y="480766"/>
                </a:cubicBezTo>
                <a:cubicBezTo>
                  <a:pt x="2461968" y="650449"/>
                  <a:pt x="2703922" y="884548"/>
                  <a:pt x="2894029" y="1084082"/>
                </a:cubicBezTo>
                <a:cubicBezTo>
                  <a:pt x="3084136" y="1283616"/>
                  <a:pt x="3208256" y="1451728"/>
                  <a:pt x="3384223" y="1677971"/>
                </a:cubicBezTo>
                <a:cubicBezTo>
                  <a:pt x="3560190" y="1904214"/>
                  <a:pt x="3777006" y="2202730"/>
                  <a:pt x="3949831" y="2441542"/>
                </a:cubicBezTo>
                <a:cubicBezTo>
                  <a:pt x="4122656" y="2680354"/>
                  <a:pt x="4300195" y="2928594"/>
                  <a:pt x="4421172" y="3110845"/>
                </a:cubicBezTo>
                <a:cubicBezTo>
                  <a:pt x="4542149" y="3293096"/>
                  <a:pt x="4608922" y="3414073"/>
                  <a:pt x="4675695" y="3535051"/>
                </a:cubicBezTo>
              </a:path>
            </a:pathLst>
          </a:custGeom>
          <a:ln w="38100"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4097518" y="4068451"/>
            <a:ext cx="0" cy="2209800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945118" y="4906651"/>
            <a:ext cx="385042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b="1" baseline="-25000" dirty="0" smtClean="0"/>
              <a:t>0</a:t>
            </a:r>
            <a:endParaRPr lang="en-US" b="1" baseline="-25000" dirty="0"/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5392918" y="3458851"/>
            <a:ext cx="0" cy="2819400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5011918" y="4678051"/>
            <a:ext cx="2590800" cy="60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4" name="Object 23"/>
          <p:cNvGraphicFramePr>
            <a:graphicFrameLocks noChangeAspect="1"/>
          </p:cNvGraphicFramePr>
          <p:nvPr/>
        </p:nvGraphicFramePr>
        <p:xfrm>
          <a:off x="5021263" y="4525963"/>
          <a:ext cx="2838450" cy="838200"/>
        </p:xfrm>
        <a:graphic>
          <a:graphicData uri="http://schemas.openxmlformats.org/presentationml/2006/ole">
            <p:oleObj spid="_x0000_s1031" name="Equation" r:id="rId6" imgW="1333440" imgH="393480" progId="Equation.3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568891"/>
          </a:xfrm>
        </p:spPr>
        <p:txBody>
          <a:bodyPr>
            <a:normAutofit fontScale="92500"/>
          </a:bodyPr>
          <a:lstStyle/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dirty="0" smtClean="0"/>
              <a:t> is the height (ft) of the projectile above the ground at time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en-US" dirty="0" smtClean="0">
                <a:cs typeface="Times New Roman" pitchFamily="18" charset="0"/>
              </a:rPr>
              <a:t>(s)</a:t>
            </a:r>
            <a:endParaRPr lang="en-US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g </a:t>
            </a:r>
            <a:r>
              <a:rPr lang="en-US" dirty="0" smtClean="0">
                <a:cs typeface="Times New Roman" pitchFamily="18" charset="0"/>
              </a:rPr>
              <a:t>is the acceleration constant (32 ft/s</a:t>
            </a:r>
            <a:r>
              <a:rPr lang="en-US" baseline="30000" dirty="0" smtClean="0">
                <a:cs typeface="Times New Roman" pitchFamily="18" charset="0"/>
              </a:rPr>
              <a:t>2</a:t>
            </a:r>
            <a:r>
              <a:rPr lang="en-US" dirty="0" smtClean="0">
                <a:cs typeface="Times New Roman" pitchFamily="18" charset="0"/>
              </a:rPr>
              <a:t>)</a:t>
            </a:r>
          </a:p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baseline="-25000" dirty="0" smtClean="0">
                <a:cs typeface="Times New Roman" pitchFamily="18" charset="0"/>
              </a:rPr>
              <a:t>0</a:t>
            </a:r>
            <a:r>
              <a:rPr lang="en-US" dirty="0" smtClean="0">
                <a:cs typeface="Times New Roman" pitchFamily="18" charset="0"/>
              </a:rPr>
              <a:t> is the muzzle (initial) velocity (ft/s)</a:t>
            </a:r>
          </a:p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baseline="-25000" dirty="0" smtClean="0">
                <a:cs typeface="Times New Roman" pitchFamily="18" charset="0"/>
              </a:rPr>
              <a:t>0</a:t>
            </a:r>
            <a:r>
              <a:rPr lang="en-US" dirty="0" smtClean="0">
                <a:cs typeface="Times New Roman" pitchFamily="18" charset="0"/>
              </a:rPr>
              <a:t> is the height of the cannon above ground (ft)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u="sng" dirty="0" smtClean="0">
                <a:cs typeface="Times New Roman" pitchFamily="18" charset="0"/>
              </a:rPr>
              <a:t>Note</a:t>
            </a:r>
            <a:r>
              <a:rPr lang="en-US" dirty="0" smtClean="0">
                <a:cs typeface="Times New Roman" pitchFamily="18" charset="0"/>
              </a:rPr>
              <a:t>: We are only considering vertical height in this example.</a:t>
            </a:r>
            <a:endParaRPr lang="en-US" dirty="0">
              <a:cs typeface="Times New Roman" pitchFamily="18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Projectile Motion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17C7E-8661-4533-BA38-50964CFC21D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Equation of Motion (Vertical)</a:t>
            </a:r>
            <a:endParaRPr lang="en-US" dirty="0"/>
          </a:p>
        </p:txBody>
      </p:sp>
      <p:graphicFrame>
        <p:nvGraphicFramePr>
          <p:cNvPr id="28674" name="Object 2"/>
          <p:cNvGraphicFramePr>
            <a:graphicFrameLocks noChangeAspect="1"/>
          </p:cNvGraphicFramePr>
          <p:nvPr/>
        </p:nvGraphicFramePr>
        <p:xfrm>
          <a:off x="1882775" y="1066800"/>
          <a:ext cx="4129088" cy="1295400"/>
        </p:xfrm>
        <a:graphic>
          <a:graphicData uri="http://schemas.openxmlformats.org/presentationml/2006/ole">
            <p:oleObj spid="_x0000_s28674" name="Equation" r:id="rId3" imgW="1333440" imgH="393480" progId="Equation.3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Assume the cannon is located 672 ft above ground level.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Assume the muzzle velocity is 656 ft/s.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Projectile Motion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17C7E-8661-4533-BA38-50964CFC21D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Conditions</a:t>
            </a:r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362200" y="2438400"/>
          <a:ext cx="2506133" cy="609600"/>
        </p:xfrm>
        <a:graphic>
          <a:graphicData uri="http://schemas.openxmlformats.org/presentationml/2006/ole">
            <p:oleObj spid="_x0000_s29698" name="Equation" r:id="rId3" imgW="939600" imgH="22860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244725" y="3962400"/>
          <a:ext cx="3237139" cy="685800"/>
        </p:xfrm>
        <a:graphic>
          <a:graphicData uri="http://schemas.openxmlformats.org/presentationml/2006/ole">
            <p:oleObj spid="_x0000_s29699" name="Equation" r:id="rId4" imgW="107928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Projectile Motion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17C7E-8661-4533-BA38-50964CFC21D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Incorporate Initial Conditions in Equation of Motion</a:t>
            </a:r>
            <a:endParaRPr lang="en-US" dirty="0"/>
          </a:p>
        </p:txBody>
      </p:sp>
      <p:graphicFrame>
        <p:nvGraphicFramePr>
          <p:cNvPr id="30722" name="Object 2"/>
          <p:cNvGraphicFramePr>
            <a:graphicFrameLocks noChangeAspect="1"/>
          </p:cNvGraphicFramePr>
          <p:nvPr/>
        </p:nvGraphicFramePr>
        <p:xfrm>
          <a:off x="1828800" y="1676400"/>
          <a:ext cx="5624513" cy="3427412"/>
        </p:xfrm>
        <a:graphic>
          <a:graphicData uri="http://schemas.openxmlformats.org/presentationml/2006/ole">
            <p:oleObj spid="_x0000_s30722" name="Equation" r:id="rId3" imgW="1815840" imgH="1041120" progId="Equation.3">
              <p:embed/>
            </p:oleObj>
          </a:graphicData>
        </a:graphic>
      </p:graphicFrame>
      <p:sp>
        <p:nvSpPr>
          <p:cNvPr id="7" name="Rectangle 6"/>
          <p:cNvSpPr/>
          <p:nvPr/>
        </p:nvSpPr>
        <p:spPr>
          <a:xfrm>
            <a:off x="1676400" y="4343400"/>
            <a:ext cx="5867400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Height of the Projectile (y)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4038600" cy="685800"/>
          </a:xfrm>
        </p:spPr>
        <p:txBody>
          <a:bodyPr/>
          <a:lstStyle/>
          <a:p>
            <a:r>
              <a:rPr lang="en-US" dirty="0" smtClean="0"/>
              <a:t>Table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half" idx="3"/>
          </p:nvPr>
        </p:nvSpPr>
        <p:spPr>
          <a:xfrm>
            <a:off x="4724400" y="5867400"/>
            <a:ext cx="3965575" cy="685800"/>
          </a:xfrm>
        </p:spPr>
        <p:txBody>
          <a:bodyPr/>
          <a:lstStyle/>
          <a:p>
            <a:r>
              <a:rPr lang="en-US" dirty="0" smtClean="0"/>
              <a:t>Plot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Projectile Motion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17C7E-8661-4533-BA38-50964CFC21DE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219200" y="1600200"/>
          <a:ext cx="1219200" cy="4190991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</a:tblGrid>
              <a:tr h="1822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t (s)</a:t>
                      </a:r>
                    </a:p>
                  </a:txBody>
                  <a:tcPr marL="8835" marR="8835" marT="8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y (ft)</a:t>
                      </a:r>
                    </a:p>
                  </a:txBody>
                  <a:tcPr marL="8835" marR="8835" marT="8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2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835" marR="8835" marT="8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672</a:t>
                      </a:r>
                    </a:p>
                  </a:txBody>
                  <a:tcPr marL="8835" marR="8835" marT="8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2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835" marR="8835" marT="8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1312</a:t>
                      </a:r>
                    </a:p>
                  </a:txBody>
                  <a:tcPr marL="8835" marR="8835" marT="8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2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8835" marR="8835" marT="8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1920</a:t>
                      </a:r>
                    </a:p>
                  </a:txBody>
                  <a:tcPr marL="8835" marR="8835" marT="8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2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8835" marR="8835" marT="8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2496</a:t>
                      </a:r>
                    </a:p>
                  </a:txBody>
                  <a:tcPr marL="8835" marR="8835" marT="8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2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8835" marR="8835" marT="8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3040</a:t>
                      </a:r>
                    </a:p>
                  </a:txBody>
                  <a:tcPr marL="8835" marR="8835" marT="8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2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8835" marR="8835" marT="8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3552</a:t>
                      </a:r>
                    </a:p>
                  </a:txBody>
                  <a:tcPr marL="8835" marR="8835" marT="8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2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8835" marR="8835" marT="8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4032</a:t>
                      </a:r>
                    </a:p>
                  </a:txBody>
                  <a:tcPr marL="8835" marR="8835" marT="8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2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8835" marR="8835" marT="8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4480</a:t>
                      </a:r>
                    </a:p>
                  </a:txBody>
                  <a:tcPr marL="8835" marR="8835" marT="8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2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8835" marR="8835" marT="8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4896</a:t>
                      </a:r>
                    </a:p>
                  </a:txBody>
                  <a:tcPr marL="8835" marR="8835" marT="8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2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8835" marR="8835" marT="8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5280</a:t>
                      </a:r>
                    </a:p>
                  </a:txBody>
                  <a:tcPr marL="8835" marR="8835" marT="8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2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8835" marR="8835" marT="8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5632</a:t>
                      </a:r>
                    </a:p>
                  </a:txBody>
                  <a:tcPr marL="8835" marR="8835" marT="8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2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8835" marR="8835" marT="8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5952</a:t>
                      </a:r>
                    </a:p>
                  </a:txBody>
                  <a:tcPr marL="8835" marR="8835" marT="8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2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8835" marR="8835" marT="8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6240</a:t>
                      </a:r>
                    </a:p>
                  </a:txBody>
                  <a:tcPr marL="8835" marR="8835" marT="8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2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8835" marR="8835" marT="8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6496</a:t>
                      </a:r>
                    </a:p>
                  </a:txBody>
                  <a:tcPr marL="8835" marR="8835" marT="8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2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8835" marR="8835" marT="8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6720</a:t>
                      </a:r>
                    </a:p>
                  </a:txBody>
                  <a:tcPr marL="8835" marR="8835" marT="8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2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8835" marR="8835" marT="8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6912</a:t>
                      </a:r>
                    </a:p>
                  </a:txBody>
                  <a:tcPr marL="8835" marR="8835" marT="8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2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8835" marR="8835" marT="8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7072</a:t>
                      </a:r>
                    </a:p>
                  </a:txBody>
                  <a:tcPr marL="8835" marR="8835" marT="8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2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8835" marR="8835" marT="8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7200</a:t>
                      </a:r>
                    </a:p>
                  </a:txBody>
                  <a:tcPr marL="8835" marR="8835" marT="8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2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8835" marR="8835" marT="8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7296</a:t>
                      </a:r>
                    </a:p>
                  </a:txBody>
                  <a:tcPr marL="8835" marR="8835" marT="8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2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8835" marR="8835" marT="8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7360</a:t>
                      </a:r>
                    </a:p>
                  </a:txBody>
                  <a:tcPr marL="8835" marR="8835" marT="8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2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8835" marR="8835" marT="8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7392</a:t>
                      </a:r>
                    </a:p>
                  </a:txBody>
                  <a:tcPr marL="8835" marR="8835" marT="8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2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8835" marR="8835" marT="8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7392</a:t>
                      </a:r>
                    </a:p>
                  </a:txBody>
                  <a:tcPr marL="8835" marR="8835" marT="8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743200" y="1752600"/>
          <a:ext cx="1219200" cy="4038594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</a:tblGrid>
              <a:tr h="1923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7360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3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7296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3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7200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3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7072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3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6912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3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6720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3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6496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3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6240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3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5952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3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5632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3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5280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3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4896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3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4480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3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4032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3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3552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3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3040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3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2496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3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1920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3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1312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3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672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31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chemeClr val="tx1"/>
                          </a:solidFill>
                          <a:latin typeface="Calibri"/>
                        </a:rPr>
                        <a:t>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8" name="Chart 17"/>
          <p:cNvGraphicFramePr/>
          <p:nvPr/>
        </p:nvGraphicFramePr>
        <p:xfrm>
          <a:off x="4343400" y="20574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8305800" y="4267200"/>
            <a:ext cx="612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 (s)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vertical speed (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dirty="0" smtClean="0"/>
              <a:t>) of the projectile measured in (ft/s) at time (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/>
              <a:t>) is described by the equation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Projectile Motion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17C7E-8661-4533-BA38-50964CFC21D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Vertical Velocity (Speed) of the Projectile</a:t>
            </a:r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295400" y="2743200"/>
          <a:ext cx="4597400" cy="1438275"/>
        </p:xfrm>
        <a:graphic>
          <a:graphicData uri="http://schemas.openxmlformats.org/presentationml/2006/ole">
            <p:oleObj spid="_x0000_s31746" name="Equation" r:id="rId3" imgW="1460160" imgH="457200" progId="Equation.3">
              <p:embed/>
            </p:oleObj>
          </a:graphicData>
        </a:graphic>
      </p:graphicFrame>
      <p:sp>
        <p:nvSpPr>
          <p:cNvPr id="7" name="Rectangle 6"/>
          <p:cNvSpPr/>
          <p:nvPr/>
        </p:nvSpPr>
        <p:spPr>
          <a:xfrm>
            <a:off x="1295400" y="3429000"/>
            <a:ext cx="4648200" cy="685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Vertical Velocity (Speed) of the Projectile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457200" y="5791200"/>
            <a:ext cx="4040188" cy="762000"/>
          </a:xfrm>
        </p:spPr>
        <p:txBody>
          <a:bodyPr/>
          <a:lstStyle/>
          <a:p>
            <a:r>
              <a:rPr lang="en-US" dirty="0" smtClean="0"/>
              <a:t>Table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half" idx="3"/>
          </p:nvPr>
        </p:nvSpPr>
        <p:spPr>
          <a:xfrm>
            <a:off x="4648200" y="5791200"/>
            <a:ext cx="4041775" cy="762000"/>
          </a:xfrm>
        </p:spPr>
        <p:txBody>
          <a:bodyPr/>
          <a:lstStyle/>
          <a:p>
            <a:r>
              <a:rPr lang="en-US" dirty="0" smtClean="0"/>
              <a:t>Plot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Projectile Motion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17C7E-8661-4533-BA38-50964CFC21DE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09600" y="1447800"/>
          <a:ext cx="1219200" cy="4267190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</a:tblGrid>
              <a:tr h="1855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 (s)</a:t>
                      </a:r>
                    </a:p>
                  </a:txBody>
                  <a:tcPr marL="8835" marR="8835" marT="8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 (ft/s)</a:t>
                      </a:r>
                    </a:p>
                  </a:txBody>
                  <a:tcPr marL="8835" marR="8835" marT="8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5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8835" marR="8835" marT="8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656</a:t>
                      </a:r>
                    </a:p>
                  </a:txBody>
                  <a:tcPr marL="8835" marR="8835" marT="8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5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835" marR="8835" marT="8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624</a:t>
                      </a:r>
                    </a:p>
                  </a:txBody>
                  <a:tcPr marL="8835" marR="8835" marT="8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5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8835" marR="8835" marT="8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592</a:t>
                      </a:r>
                    </a:p>
                  </a:txBody>
                  <a:tcPr marL="8835" marR="8835" marT="8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5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8835" marR="8835" marT="8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560</a:t>
                      </a:r>
                    </a:p>
                  </a:txBody>
                  <a:tcPr marL="8835" marR="8835" marT="8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5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8835" marR="8835" marT="8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528</a:t>
                      </a:r>
                    </a:p>
                  </a:txBody>
                  <a:tcPr marL="8835" marR="8835" marT="8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5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8835" marR="8835" marT="8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496</a:t>
                      </a:r>
                    </a:p>
                  </a:txBody>
                  <a:tcPr marL="8835" marR="8835" marT="8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5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8835" marR="8835" marT="8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464</a:t>
                      </a:r>
                    </a:p>
                  </a:txBody>
                  <a:tcPr marL="8835" marR="8835" marT="8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5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8835" marR="8835" marT="8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432</a:t>
                      </a:r>
                    </a:p>
                  </a:txBody>
                  <a:tcPr marL="8835" marR="8835" marT="8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5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8835" marR="8835" marT="8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400</a:t>
                      </a:r>
                    </a:p>
                  </a:txBody>
                  <a:tcPr marL="8835" marR="8835" marT="8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5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8835" marR="8835" marT="8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368</a:t>
                      </a:r>
                    </a:p>
                  </a:txBody>
                  <a:tcPr marL="8835" marR="8835" marT="8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5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8835" marR="8835" marT="8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336</a:t>
                      </a:r>
                    </a:p>
                  </a:txBody>
                  <a:tcPr marL="8835" marR="8835" marT="8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5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8835" marR="8835" marT="8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304</a:t>
                      </a:r>
                    </a:p>
                  </a:txBody>
                  <a:tcPr marL="8835" marR="8835" marT="8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5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8835" marR="8835" marT="8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272</a:t>
                      </a:r>
                    </a:p>
                  </a:txBody>
                  <a:tcPr marL="8835" marR="8835" marT="8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5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8835" marR="8835" marT="8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240</a:t>
                      </a:r>
                    </a:p>
                  </a:txBody>
                  <a:tcPr marL="8835" marR="8835" marT="8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5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8835" marR="8835" marT="8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208</a:t>
                      </a:r>
                    </a:p>
                  </a:txBody>
                  <a:tcPr marL="8835" marR="8835" marT="8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5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8835" marR="8835" marT="8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176</a:t>
                      </a:r>
                    </a:p>
                  </a:txBody>
                  <a:tcPr marL="8835" marR="8835" marT="8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5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8835" marR="8835" marT="8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144</a:t>
                      </a:r>
                    </a:p>
                  </a:txBody>
                  <a:tcPr marL="8835" marR="8835" marT="8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5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8835" marR="8835" marT="8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112</a:t>
                      </a:r>
                    </a:p>
                  </a:txBody>
                  <a:tcPr marL="8835" marR="8835" marT="8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5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8835" marR="8835" marT="8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80</a:t>
                      </a:r>
                    </a:p>
                  </a:txBody>
                  <a:tcPr marL="8835" marR="8835" marT="8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5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8835" marR="8835" marT="8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</a:t>
                      </a:r>
                    </a:p>
                  </a:txBody>
                  <a:tcPr marL="8835" marR="8835" marT="8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5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8835" marR="8835" marT="8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8835" marR="8835" marT="8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5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8835" marR="8835" marT="8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-16</a:t>
                      </a:r>
                    </a:p>
                  </a:txBody>
                  <a:tcPr marL="8835" marR="8835" marT="88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057400" y="1600200"/>
          <a:ext cx="1295400" cy="4038590"/>
        </p:xfrm>
        <a:graphic>
          <a:graphicData uri="http://schemas.openxmlformats.org/drawingml/2006/table">
            <a:tbl>
              <a:tblPr/>
              <a:tblGrid>
                <a:gridCol w="647700"/>
                <a:gridCol w="647700"/>
              </a:tblGrid>
              <a:tr h="179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9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9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9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9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9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9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9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9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9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9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9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-400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9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-432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9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-464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9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-496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9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-528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9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-560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9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-592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9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-624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9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-656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9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-688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8382000" y="3276600"/>
            <a:ext cx="612668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t (s)</a:t>
            </a:r>
            <a:endParaRPr lang="en-US" dirty="0"/>
          </a:p>
        </p:txBody>
      </p:sp>
      <p:graphicFrame>
        <p:nvGraphicFramePr>
          <p:cNvPr id="13" name="Chart 12"/>
          <p:cNvGraphicFramePr/>
          <p:nvPr/>
        </p:nvGraphicFramePr>
        <p:xfrm>
          <a:off x="4343400" y="19812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120</TotalTime>
  <Words>449</Words>
  <Application>Microsoft Office PowerPoint</Application>
  <PresentationFormat>On-screen Show (4:3)</PresentationFormat>
  <Paragraphs>224</Paragraphs>
  <Slides>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Concourse</vt:lpstr>
      <vt:lpstr>Equation</vt:lpstr>
      <vt:lpstr>Projectile Motion: Speed</vt:lpstr>
      <vt:lpstr>Example: Artillery Shell</vt:lpstr>
      <vt:lpstr>Equation of Motion (Vertical)</vt:lpstr>
      <vt:lpstr>Initial Conditions</vt:lpstr>
      <vt:lpstr>Incorporate Initial Conditions in Equation of Motion</vt:lpstr>
      <vt:lpstr>Height of the Projectile (y)</vt:lpstr>
      <vt:lpstr>Vertical Velocity (Speed) of the Projectile</vt:lpstr>
      <vt:lpstr>Vertical Velocity (Speed) of the Projectile</vt:lpstr>
    </vt:vector>
  </TitlesOfParts>
  <Company>University of Texas at El Paso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Projectile Motion</dc:title>
  <dc:creator>UTEPCSS</dc:creator>
  <cp:lastModifiedBy>UTEPCSS</cp:lastModifiedBy>
  <cp:revision>15</cp:revision>
  <dcterms:created xsi:type="dcterms:W3CDTF">2013-09-06T16:37:40Z</dcterms:created>
  <dcterms:modified xsi:type="dcterms:W3CDTF">2013-09-07T20:54:21Z</dcterms:modified>
</cp:coreProperties>
</file>